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5" r:id="rId2"/>
    <p:sldId id="296" r:id="rId3"/>
    <p:sldId id="297" r:id="rId4"/>
    <p:sldId id="380" r:id="rId5"/>
    <p:sldId id="372" r:id="rId6"/>
    <p:sldId id="373" r:id="rId7"/>
    <p:sldId id="370" r:id="rId8"/>
    <p:sldId id="374" r:id="rId9"/>
    <p:sldId id="375" r:id="rId10"/>
    <p:sldId id="371" r:id="rId11"/>
    <p:sldId id="376" r:id="rId12"/>
    <p:sldId id="377" r:id="rId13"/>
    <p:sldId id="378" r:id="rId14"/>
    <p:sldId id="379" r:id="rId15"/>
    <p:sldId id="382" r:id="rId16"/>
    <p:sldId id="383" r:id="rId17"/>
    <p:sldId id="391" r:id="rId18"/>
    <p:sldId id="387" r:id="rId19"/>
    <p:sldId id="388" r:id="rId20"/>
    <p:sldId id="389" r:id="rId21"/>
    <p:sldId id="386" r:id="rId22"/>
    <p:sldId id="390" r:id="rId23"/>
    <p:sldId id="384" r:id="rId24"/>
    <p:sldId id="385" r:id="rId25"/>
    <p:sldId id="355" r:id="rId2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437" autoAdjust="0"/>
    <p:restoredTop sz="94636" autoAdjust="0"/>
  </p:normalViewPr>
  <p:slideViewPr>
    <p:cSldViewPr showGuides="1">
      <p:cViewPr>
        <p:scale>
          <a:sx n="100" d="100"/>
          <a:sy n="100" d="100"/>
        </p:scale>
        <p:origin x="-75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AFA53-F54E-49EF-8707-25328843D95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69B45-732D-41F5-8AB0-6BCD629E5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0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1A607-5895-4524-8BCB-1B946C4C6E40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690944"/>
            <a:ext cx="5436909" cy="44430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378514"/>
            <a:ext cx="2946275" cy="494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9DF0C-FC35-4B09-A7D6-9EB9DFBD6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68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A0231D-F0EB-42EF-9DC2-E41F4B2B77D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2FE2C6-33B8-4BB1-9A16-B53293B24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hyperlink" Target="../Hajian%20Docs/Miscellaneous/Local%20Settings/Temp/KY/Countries/Afghanistan/Country.htm" TargetMode="External"/><Relationship Id="rId3" Type="http://schemas.openxmlformats.org/officeDocument/2006/relationships/image" Target="../media/image3.gif"/><Relationship Id="rId21" Type="http://schemas.openxmlformats.org/officeDocument/2006/relationships/hyperlink" Target="../Hajian%20Docs/Miscellaneous/Local%20Settings/Temp/KY/Countries/Kyrgyzstan/Country.htm" TargetMode="External"/><Relationship Id="rId7" Type="http://schemas.openxmlformats.org/officeDocument/2006/relationships/hyperlink" Target="../Hajian%20Docs/Miscellaneous/Local%20Settings/Temp/KY/Countries/Turkmenistan/Country.htm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hyperlink" Target="../Hajian%20Docs/Miscellaneous/Local%20Settings/Temp/KY/Countries/Pakistan/Country.htm" TargetMode="External"/><Relationship Id="rId16" Type="http://schemas.openxmlformats.org/officeDocument/2006/relationships/hyperlink" Target="../Hajian%20Docs/Miscellaneous/Local%20Settings/Temp/KY/Countries/Kazakhstan/Country.htm" TargetMode="External"/><Relationship Id="rId20" Type="http://schemas.openxmlformats.org/officeDocument/2006/relationships/image" Target="http://www.ecosecretariat.org/images/Afghanistan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../Hajian%20Docs/Miscellaneous/Local%20Settings/Temp/KY/Countries/Tajikistan/Country.htm" TargetMode="External"/><Relationship Id="rId5" Type="http://schemas.openxmlformats.org/officeDocument/2006/relationships/hyperlink" Target="../Hajian%20Docs/Miscellaneous/Local%20Settings/Temp/KY/Countries/Turkey/Country.htm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gif"/><Relationship Id="rId4" Type="http://schemas.openxmlformats.org/officeDocument/2006/relationships/image" Target="http://www.ecosecretariat.org/images/Pakistan.gif" TargetMode="External"/><Relationship Id="rId9" Type="http://schemas.openxmlformats.org/officeDocument/2006/relationships/hyperlink" Target="../Hajian%20Docs/Miscellaneous/Local%20Settings/Temp/KY/Countries/Uzbekistan/Country.htm" TargetMode="External"/><Relationship Id="rId14" Type="http://schemas.openxmlformats.org/officeDocument/2006/relationships/hyperlink" Target="../Hajian%20Docs/Miscellaneous/Local%20Settings/Temp/KY/Countries/Iran/Country.htm" TargetMode="External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6553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>
              <a:buNone/>
            </a:pPr>
            <a:endParaRPr lang="en-US" sz="2800" b="1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accent6"/>
                </a:solidFill>
                <a:latin typeface="Book Antiqua" pitchFamily="18" charset="0"/>
              </a:rPr>
              <a:t>Presentation of ECO</a:t>
            </a:r>
            <a:endParaRPr lang="tr-TR" sz="2800" b="1" dirty="0">
              <a:solidFill>
                <a:schemeClr val="accent6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accent6"/>
                </a:solidFill>
                <a:latin typeface="Book Antiqua" pitchFamily="18" charset="0"/>
              </a:rPr>
              <a:t>7 October 2018 - Tehran</a:t>
            </a:r>
            <a:endParaRPr lang="tr-TR" sz="2400" b="1" dirty="0">
              <a:solidFill>
                <a:schemeClr val="accent6"/>
              </a:solidFill>
              <a:latin typeface="Book Antiqua" pitchFamily="18" charset="0"/>
            </a:endParaRPr>
          </a:p>
          <a:p>
            <a:pPr algn="ctr"/>
            <a:endParaRPr lang="en-US" sz="3600" b="1" dirty="0" smtClean="0"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Presentation by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Memduh UNAL</a:t>
            </a:r>
          </a:p>
          <a:p>
            <a:pPr algn="ctr"/>
            <a:r>
              <a:rPr lang="tr-TR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Director of Agriculture, Industry and </a:t>
            </a:r>
            <a:r>
              <a:rPr lang="tr-TR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Tourism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of ECO</a:t>
            </a:r>
            <a:endParaRPr lang="tr-TR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3" name="Picture 2" descr="ECO_FolderDesig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295399"/>
            <a:ext cx="2285999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II. Agriculture Sector in the ECO Region</a:t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endParaRPr lang="en-US" sz="31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1800" b="1" dirty="0">
                <a:latin typeface="Book Antiqua" pitchFamily="18" charset="0"/>
                <a:cs typeface="Calibri" pitchFamily="34" charset="0"/>
              </a:rPr>
              <a:t>The Economic Cooperation Organization (ECO</a:t>
            </a:r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):</a:t>
            </a:r>
          </a:p>
          <a:p>
            <a:pPr marL="0" indent="0">
              <a:buNone/>
            </a:pPr>
            <a:endParaRPr lang="en-US" sz="1800" dirty="0" smtClean="0">
              <a:latin typeface="Book Antiqua" pitchFamily="18" charset="0"/>
              <a:cs typeface="Calibri" pitchFamily="34" charset="0"/>
            </a:endParaRPr>
          </a:p>
          <a:p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is dedicated </a:t>
            </a:r>
            <a:r>
              <a:rPr lang="en-US" sz="1800" dirty="0">
                <a:latin typeface="Book Antiqua" pitchFamily="18" charset="0"/>
                <a:cs typeface="Calibri" pitchFamily="34" charset="0"/>
              </a:rPr>
              <a:t>to economic and social development of  its </a:t>
            </a:r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Member States;</a:t>
            </a:r>
          </a:p>
          <a:p>
            <a:endParaRPr lang="en-US" sz="1800" dirty="0" smtClean="0">
              <a:latin typeface="Book Antiqua" pitchFamily="18" charset="0"/>
              <a:cs typeface="Calibri" pitchFamily="34" charset="0"/>
            </a:endParaRPr>
          </a:p>
          <a:p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accords </a:t>
            </a:r>
            <a:r>
              <a:rPr lang="en-US" sz="1800" dirty="0">
                <a:latin typeface="Book Antiqua" pitchFamily="18" charset="0"/>
                <a:cs typeface="Calibri" pitchFamily="34" charset="0"/>
              </a:rPr>
              <a:t>top priority to food security and agricultural development in the </a:t>
            </a:r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Region;</a:t>
            </a:r>
          </a:p>
          <a:p>
            <a:pPr marL="0" indent="0">
              <a:buNone/>
            </a:pPr>
            <a:endParaRPr lang="en-US" sz="1800" dirty="0" smtClean="0">
              <a:latin typeface="Book Antiqua" pitchFamily="18" charset="0"/>
              <a:cs typeface="Calibri" pitchFamily="34" charset="0"/>
            </a:endParaRPr>
          </a:p>
          <a:p>
            <a:pPr algn="just"/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has </a:t>
            </a:r>
            <a:r>
              <a:rPr lang="en-US" sz="1800" dirty="0">
                <a:latin typeface="Book Antiqua" pitchFamily="18" charset="0"/>
                <a:cs typeface="Calibri" pitchFamily="34" charset="0"/>
              </a:rPr>
              <a:t>already  launched </a:t>
            </a:r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in 2008 a </a:t>
            </a:r>
            <a:r>
              <a:rPr lang="en-US" sz="1800" dirty="0">
                <a:latin typeface="Book Antiqua" pitchFamily="18" charset="0"/>
                <a:cs typeface="Calibri" pitchFamily="34" charset="0"/>
              </a:rPr>
              <a:t>comprehensive </a:t>
            </a:r>
            <a:r>
              <a:rPr lang="en-US" sz="1800" b="1" u="sng" dirty="0">
                <a:latin typeface="Book Antiqua" pitchFamily="18" charset="0"/>
                <a:cs typeface="Calibri" pitchFamily="34" charset="0"/>
              </a:rPr>
              <a:t>ECO Regional Program for Food Security (ECO-RPFS</a:t>
            </a:r>
            <a:r>
              <a:rPr lang="en-US" sz="1800" b="1" u="sng" dirty="0" smtClean="0">
                <a:latin typeface="Book Antiqua" pitchFamily="18" charset="0"/>
                <a:cs typeface="Calibri" pitchFamily="34" charset="0"/>
              </a:rPr>
              <a:t>) (</a:t>
            </a:r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with </a:t>
            </a:r>
            <a:r>
              <a:rPr lang="en-US" sz="1800" dirty="0">
                <a:latin typeface="Book Antiqua" pitchFamily="18" charset="0"/>
                <a:cs typeface="Calibri" pitchFamily="34" charset="0"/>
              </a:rPr>
              <a:t>the technical assistance </a:t>
            </a:r>
            <a:r>
              <a:rPr lang="en-US" sz="1800" dirty="0" smtClean="0">
                <a:latin typeface="Book Antiqua" pitchFamily="18" charset="0"/>
                <a:cs typeface="Calibri" pitchFamily="34" charset="0"/>
              </a:rPr>
              <a:t>from FAO), f</a:t>
            </a:r>
            <a:r>
              <a:rPr lang="en-US" sz="1600" dirty="0" smtClean="0">
                <a:latin typeface="Book Antiqua" pitchFamily="18" charset="0"/>
                <a:cs typeface="Calibri" pitchFamily="34" charset="0"/>
              </a:rPr>
              <a:t>ocusing on </a:t>
            </a:r>
            <a:r>
              <a:rPr lang="en-US" sz="1600" dirty="0">
                <a:latin typeface="Book Antiqua" pitchFamily="18" charset="0"/>
                <a:cs typeface="Calibri" pitchFamily="34" charset="0"/>
              </a:rPr>
              <a:t>enhancing agricultural production and trade  capabilities  in the Member </a:t>
            </a:r>
            <a:r>
              <a:rPr lang="en-US" sz="1600" dirty="0" smtClean="0">
                <a:latin typeface="Book Antiqua" pitchFamily="18" charset="0"/>
                <a:cs typeface="Calibri" pitchFamily="34" charset="0"/>
              </a:rPr>
              <a:t>States.</a:t>
            </a:r>
            <a:endParaRPr lang="tr-TR" sz="1600" dirty="0">
              <a:latin typeface="Book Antiqua" pitchFamily="18" charset="0"/>
              <a:cs typeface="Calibri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5200" dirty="0"/>
              <a:t> </a:t>
            </a:r>
          </a:p>
          <a:p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xmlns="" val="176986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200" dirty="0" smtClean="0">
                <a:solidFill>
                  <a:srgbClr val="FF0000"/>
                </a:solidFill>
                <a:latin typeface="High Tower Text" pitchFamily="18" charset="0"/>
              </a:rPr>
              <a:t>III. </a:t>
            </a:r>
            <a:r>
              <a:rPr lang="en-US" sz="3200" dirty="0" smtClean="0">
                <a:solidFill>
                  <a:schemeClr val="accent2"/>
                </a:solidFill>
                <a:latin typeface="Book Antiqua" pitchFamily="18" charset="0"/>
              </a:rPr>
              <a:t>ECO </a:t>
            </a:r>
            <a:r>
              <a:rPr lang="en-US" sz="3200" dirty="0">
                <a:solidFill>
                  <a:schemeClr val="accent2"/>
                </a:solidFill>
                <a:latin typeface="Book Antiqua" pitchFamily="18" charset="0"/>
              </a:rPr>
              <a:t>Regional Program for Food Security </a:t>
            </a:r>
            <a:r>
              <a:rPr lang="en-US" sz="2400" dirty="0">
                <a:solidFill>
                  <a:schemeClr val="accent2"/>
                </a:solidFill>
                <a:latin typeface="Book Antiqua" pitchFamily="18" charset="0"/>
              </a:rPr>
              <a:t>(ECO-RPFS)</a:t>
            </a:r>
            <a:endParaRPr lang="en-US" sz="31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2100" dirty="0" smtClean="0"/>
              <a:t>Components:</a:t>
            </a:r>
          </a:p>
          <a:p>
            <a:pPr marL="0" indent="0">
              <a:buNone/>
            </a:pPr>
            <a:endParaRPr lang="en-US" sz="2100" dirty="0" smtClean="0"/>
          </a:p>
          <a:p>
            <a:pPr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Combating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Transboundary Animal Diseases</a:t>
            </a:r>
          </a:p>
          <a:p>
            <a:pPr>
              <a:defRPr/>
            </a:pPr>
            <a:r>
              <a:rPr lang="en-US" sz="1800" dirty="0"/>
              <a:t>Integrated Pest Management</a:t>
            </a:r>
          </a:p>
          <a:p>
            <a:pPr>
              <a:defRPr/>
            </a:pPr>
            <a:r>
              <a:rPr lang="en-US" sz="1800" dirty="0"/>
              <a:t>Coordinated Research on Wheat Improvement </a:t>
            </a:r>
          </a:p>
          <a:p>
            <a:pPr>
              <a:defRPr/>
            </a:pPr>
            <a:r>
              <a:rPr lang="en-US" sz="1800" dirty="0"/>
              <a:t>Inter-and intra Regional Trade Promotion</a:t>
            </a:r>
          </a:p>
          <a:p>
            <a:pPr>
              <a:defRPr/>
            </a:pPr>
            <a:r>
              <a:rPr lang="en-US" sz="1800" dirty="0"/>
              <a:t>Support to Agricultural Advisory Services</a:t>
            </a:r>
          </a:p>
          <a:p>
            <a:pPr>
              <a:defRPr/>
            </a:pPr>
            <a:r>
              <a:rPr lang="en-US" sz="1800" dirty="0"/>
              <a:t>Development and Maintenance of Pastures</a:t>
            </a:r>
          </a:p>
          <a:p>
            <a:pPr>
              <a:defRPr/>
            </a:pPr>
            <a:r>
              <a:rPr lang="en-US" sz="1800" dirty="0"/>
              <a:t>Establishment of Regional Plant </a:t>
            </a:r>
            <a:r>
              <a:rPr lang="en-US" sz="1800" dirty="0" smtClean="0"/>
              <a:t>Gene bank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Strengthening of Regional Seed Supply</a:t>
            </a:r>
          </a:p>
          <a:p>
            <a:pPr>
              <a:defRPr/>
            </a:pPr>
            <a:r>
              <a:rPr lang="en-US" sz="1800" dirty="0"/>
              <a:t>Support to the Regional Centre for Risk Management of Natural Disasters</a:t>
            </a:r>
          </a:p>
          <a:p>
            <a:pPr marL="342900" indent="-342900" fontAlgn="t">
              <a:buAutoNum type="arabicPeriod"/>
            </a:pPr>
            <a:endParaRPr lang="en-US" sz="1800" dirty="0"/>
          </a:p>
          <a:p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xmlns="" val="152841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III. </a:t>
            </a:r>
            <a:r>
              <a:rPr lang="en-US" sz="3600" dirty="0" smtClean="0">
                <a:solidFill>
                  <a:schemeClr val="accent2"/>
                </a:solidFill>
                <a:latin typeface="Book Antiqua" pitchFamily="18" charset="0"/>
              </a:rPr>
              <a:t>ECO </a:t>
            </a:r>
            <a:r>
              <a:rPr lang="en-US" sz="3600" dirty="0">
                <a:solidFill>
                  <a:schemeClr val="accent2"/>
                </a:solidFill>
                <a:latin typeface="Book Antiqua" pitchFamily="18" charset="0"/>
              </a:rPr>
              <a:t>Regional Program for Food </a:t>
            </a:r>
            <a:r>
              <a:rPr lang="en-US" sz="3600" dirty="0" smtClean="0">
                <a:solidFill>
                  <a:schemeClr val="accent2"/>
                </a:solidFill>
                <a:latin typeface="Book Antiqua" pitchFamily="18" charset="0"/>
              </a:rPr>
              <a:t>Security </a:t>
            </a:r>
            <a:r>
              <a:rPr lang="en-US" sz="3100" dirty="0" smtClean="0">
                <a:solidFill>
                  <a:schemeClr val="accent2"/>
                </a:solidFill>
                <a:latin typeface="Book Antiqua" pitchFamily="18" charset="0"/>
              </a:rPr>
              <a:t>(Cont’d)</a:t>
            </a:r>
            <a:endParaRPr lang="en-US" sz="31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900" b="1" u="sng" dirty="0" smtClean="0"/>
          </a:p>
          <a:p>
            <a:pPr algn="just">
              <a:lnSpc>
                <a:spcPct val="80000"/>
              </a:lnSpc>
              <a:defRPr/>
            </a:pPr>
            <a:r>
              <a:rPr lang="en-US" sz="1900" dirty="0">
                <a:latin typeface="Book Antiqua" pitchFamily="18" charset="0"/>
                <a:cs typeface="Calibri" pitchFamily="34" charset="0"/>
              </a:rPr>
              <a:t>The ECO Regional Center for Risk Management of Natural Disasters (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ECO-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RCRM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) was established </a:t>
            </a:r>
            <a:r>
              <a:rPr lang="tr-TR" sz="1900" dirty="0" smtClean="0">
                <a:latin typeface="Book Antiqua" pitchFamily="18" charset="0"/>
                <a:cs typeface="Calibri" pitchFamily="34" charset="0"/>
              </a:rPr>
              <a:t>in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 2007 in 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Mashhad,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Iran;</a:t>
            </a:r>
          </a:p>
          <a:p>
            <a:pPr>
              <a:lnSpc>
                <a:spcPct val="80000"/>
              </a:lnSpc>
              <a:defRPr/>
            </a:pPr>
            <a:endParaRPr lang="tr-TR" sz="1900" dirty="0">
              <a:latin typeface="Book Antiqua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1900" dirty="0">
                <a:latin typeface="Book Antiqua" pitchFamily="18" charset="0"/>
                <a:cs typeface="Calibri" pitchFamily="34" charset="0"/>
              </a:rPr>
              <a:t>T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he ECO Seed Association (ECOSA) was established in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2009 in Turkey; </a:t>
            </a:r>
          </a:p>
          <a:p>
            <a:pPr>
              <a:lnSpc>
                <a:spcPct val="80000"/>
              </a:lnSpc>
              <a:defRPr/>
            </a:pPr>
            <a:endParaRPr lang="en-US" sz="1900" dirty="0">
              <a:latin typeface="Book Antiqua" pitchFamily="18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tr-TR" sz="1900" dirty="0">
                <a:latin typeface="Book Antiqua" pitchFamily="18" charset="0"/>
                <a:cs typeface="Calibri" pitchFamily="34" charset="0"/>
              </a:rPr>
              <a:t>T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he Regional Coordination Centre (RCC) on the implementation of the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Regional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 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Programme for Food Security (RPFS)</a:t>
            </a:r>
            <a:r>
              <a:rPr lang="tr-TR" sz="1900" dirty="0">
                <a:latin typeface="Book Antiqua" pitchFamily="18" charset="0"/>
                <a:cs typeface="Calibri" pitchFamily="34" charset="0"/>
              </a:rPr>
              <a:t> 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was established </a:t>
            </a:r>
            <a:r>
              <a:rPr lang="tr-TR" sz="1900" dirty="0">
                <a:latin typeface="Book Antiqua" pitchFamily="18" charset="0"/>
                <a:cs typeface="Calibri" pitchFamily="34" charset="0"/>
              </a:rPr>
              <a:t>in 2012 in </a:t>
            </a:r>
            <a:r>
              <a:rPr lang="tr-TR" sz="1900" dirty="0" smtClean="0">
                <a:latin typeface="Book Antiqua" pitchFamily="18" charset="0"/>
                <a:cs typeface="Calibri" pitchFamily="34" charset="0"/>
              </a:rPr>
              <a:t>Ankara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;</a:t>
            </a:r>
            <a:endParaRPr lang="en-US" sz="1900" dirty="0">
              <a:latin typeface="Book Antiqua" pitchFamily="18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en-GB" sz="1900" dirty="0">
              <a:latin typeface="Book Antiqua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sz="1900" dirty="0">
                <a:latin typeface="Book Antiqua" pitchFamily="18" charset="0"/>
                <a:cs typeface="Calibri" pitchFamily="34" charset="0"/>
              </a:rPr>
              <a:t>T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he ECO Veterinary Commission (ECO-VECO) in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Tehran 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is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in the  establishment process;</a:t>
            </a:r>
          </a:p>
          <a:p>
            <a:pPr>
              <a:lnSpc>
                <a:spcPct val="80000"/>
              </a:lnSpc>
              <a:defRPr/>
            </a:pPr>
            <a:endParaRPr lang="en-US" sz="1900" dirty="0">
              <a:latin typeface="Book Antiqua" pitchFamily="18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900" dirty="0">
                <a:latin typeface="Book Antiqua" pitchFamily="18" charset="0"/>
                <a:cs typeface="Calibri" pitchFamily="34" charset="0"/>
              </a:rPr>
              <a:t>ECO Meteorological Calibration Center (ECO-MCC) will be established in </a:t>
            </a:r>
            <a:endParaRPr lang="en-US" sz="1900" dirty="0" smtClean="0">
              <a:latin typeface="Book Antiqua" pitchFamily="18" charset="0"/>
              <a:cs typeface="Calibri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Ankara</a:t>
            </a:r>
            <a:r>
              <a:rPr lang="tr-TR" sz="1900" dirty="0">
                <a:latin typeface="Book Antiqua" pitchFamily="18" charset="0"/>
                <a:cs typeface="Calibri" pitchFamily="34" charset="0"/>
              </a:rPr>
              <a:t>, </a:t>
            </a:r>
            <a:r>
              <a:rPr lang="tr-TR" sz="1900" dirty="0" smtClean="0">
                <a:latin typeface="Book Antiqua" pitchFamily="18" charset="0"/>
                <a:cs typeface="Calibri" pitchFamily="34" charset="0"/>
              </a:rPr>
              <a:t>Turkey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;</a:t>
            </a:r>
          </a:p>
          <a:p>
            <a:pPr>
              <a:lnSpc>
                <a:spcPct val="80000"/>
              </a:lnSpc>
              <a:defRPr/>
            </a:pPr>
            <a:endParaRPr lang="en-US" sz="1900" dirty="0">
              <a:latin typeface="Book Antiqua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900" dirty="0">
                <a:latin typeface="Book Antiqua" pitchFamily="18" charset="0"/>
                <a:cs typeface="Calibri" pitchFamily="34" charset="0"/>
              </a:rPr>
              <a:t>The establishment of ECO Centre for Efficient Utilization of Water in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Agriculture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 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in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Islamabad is in 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establishment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process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;</a:t>
            </a:r>
            <a:endParaRPr lang="en-US" sz="1900" dirty="0" smtClean="0">
              <a:latin typeface="Book Antiqua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1900" dirty="0">
              <a:latin typeface="Book Antiqua" pitchFamily="18" charset="0"/>
              <a:cs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900" dirty="0">
                <a:latin typeface="Book Antiqua" pitchFamily="18" charset="0"/>
                <a:cs typeface="Calibri" pitchFamily="34" charset="0"/>
              </a:rPr>
              <a:t>The  ECO Agricultural Biotechnology Network (ECO-ABN) </a:t>
            </a:r>
            <a:r>
              <a:rPr lang="en-US" sz="1900" dirty="0" smtClean="0">
                <a:latin typeface="Book Antiqua" pitchFamily="18" charset="0"/>
                <a:cs typeface="Calibri" pitchFamily="34" charset="0"/>
              </a:rPr>
              <a:t>is in establishment </a:t>
            </a:r>
            <a:r>
              <a:rPr lang="en-US" sz="1900" dirty="0">
                <a:latin typeface="Book Antiqua" pitchFamily="18" charset="0"/>
                <a:cs typeface="Calibri" pitchFamily="34" charset="0"/>
              </a:rPr>
              <a:t>process.</a:t>
            </a:r>
            <a:endParaRPr lang="tr-TR" sz="1900" dirty="0">
              <a:latin typeface="Book Antiqua" pitchFamily="18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1800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Book Antiqua" pitchFamily="18" charset="0"/>
              </a:rPr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xmlns="" val="20695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IV. Combating </a:t>
            </a:r>
            <a:r>
              <a:rPr lang="en-US" sz="3600" dirty="0">
                <a:solidFill>
                  <a:srgbClr val="FF0000"/>
                </a:solidFill>
                <a:latin typeface="High Tower Text" pitchFamily="18" charset="0"/>
              </a:rPr>
              <a:t>Transboundary Animal </a:t>
            </a: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Diseases</a:t>
            </a:r>
            <a:endParaRPr lang="en-US" sz="31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1800" b="1" u="sng" dirty="0" smtClean="0"/>
          </a:p>
          <a:p>
            <a:endParaRPr lang="en-US" sz="1700" dirty="0" smtClean="0"/>
          </a:p>
          <a:p>
            <a:r>
              <a:rPr lang="en-US" sz="1700" dirty="0" smtClean="0"/>
              <a:t>ECO Region </a:t>
            </a:r>
            <a:r>
              <a:rPr lang="en-US" sz="1700" dirty="0"/>
              <a:t>offers great potential and presents opportunities for the development of livestock </a:t>
            </a:r>
            <a:r>
              <a:rPr lang="en-US" sz="1700" dirty="0" smtClean="0"/>
              <a:t>sector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sz="1700" dirty="0" smtClean="0"/>
              <a:t>Serious </a:t>
            </a:r>
            <a:r>
              <a:rPr lang="en-US" sz="1700" dirty="0"/>
              <a:t>threat to the livestock sector</a:t>
            </a:r>
            <a:r>
              <a:rPr lang="en-US" sz="1700" dirty="0" smtClean="0"/>
              <a:t> because of Transboundary </a:t>
            </a:r>
            <a:r>
              <a:rPr lang="en-US" sz="1700" dirty="0"/>
              <a:t>Animal Diseases (TADs) such </a:t>
            </a:r>
            <a:r>
              <a:rPr lang="en-US" sz="1700" dirty="0" smtClean="0"/>
              <a:t>as:</a:t>
            </a:r>
          </a:p>
          <a:p>
            <a:pPr lvl="1"/>
            <a:r>
              <a:rPr lang="en-US" sz="1200" dirty="0" smtClean="0"/>
              <a:t> </a:t>
            </a:r>
            <a:r>
              <a:rPr lang="en-US" sz="1500" dirty="0" err="1"/>
              <a:t>Peste</a:t>
            </a:r>
            <a:r>
              <a:rPr lang="en-US" sz="1500" dirty="0"/>
              <a:t> des </a:t>
            </a:r>
            <a:r>
              <a:rPr lang="en-US" sz="1500" dirty="0" err="1"/>
              <a:t>Petits</a:t>
            </a:r>
            <a:r>
              <a:rPr lang="en-US" sz="1500" dirty="0"/>
              <a:t> Ruminants (PPR), </a:t>
            </a:r>
            <a:endParaRPr lang="en-US" sz="1500" dirty="0" smtClean="0"/>
          </a:p>
          <a:p>
            <a:pPr lvl="1"/>
            <a:r>
              <a:rPr lang="en-US" sz="1500" dirty="0" smtClean="0"/>
              <a:t>foot-and-mouth </a:t>
            </a:r>
            <a:r>
              <a:rPr lang="en-US" sz="1500" dirty="0"/>
              <a:t>disease (FMD), </a:t>
            </a:r>
            <a:endParaRPr lang="en-US" sz="1500" dirty="0" smtClean="0"/>
          </a:p>
          <a:p>
            <a:pPr lvl="1"/>
            <a:r>
              <a:rPr lang="en-US" sz="1500" dirty="0" smtClean="0"/>
              <a:t>Highly </a:t>
            </a:r>
            <a:r>
              <a:rPr lang="en-US" sz="1500" dirty="0"/>
              <a:t>Pathogenic Avian Influenza (HPAI</a:t>
            </a:r>
            <a:r>
              <a:rPr lang="en-US" sz="1500" dirty="0" smtClean="0"/>
              <a:t>)</a:t>
            </a:r>
          </a:p>
          <a:p>
            <a:pPr lvl="1"/>
            <a:r>
              <a:rPr lang="en-US" sz="1500" dirty="0" smtClean="0"/>
              <a:t>and </a:t>
            </a:r>
            <a:r>
              <a:rPr lang="en-US" sz="1500" dirty="0"/>
              <a:t>others </a:t>
            </a:r>
            <a:r>
              <a:rPr lang="en-US" sz="1500" dirty="0" smtClean="0"/>
              <a:t> </a:t>
            </a:r>
          </a:p>
          <a:p>
            <a:endParaRPr lang="en-US" sz="1600" dirty="0"/>
          </a:p>
          <a:p>
            <a:r>
              <a:rPr lang="en-US" sz="1700" dirty="0" smtClean="0"/>
              <a:t>Main </a:t>
            </a:r>
            <a:r>
              <a:rPr lang="en-US" sz="1700" dirty="0"/>
              <a:t>aims of the ECO-RPFS’ component is to minimize the risk for TADS to spread within and across borders of neighboring countries and thus to improve the health care of the livestock in the ECO </a:t>
            </a:r>
            <a:r>
              <a:rPr lang="en-US" sz="1700" dirty="0" smtClean="0"/>
              <a:t>Member States </a:t>
            </a:r>
            <a:endParaRPr lang="en-US" sz="1700" dirty="0"/>
          </a:p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n-GB" sz="1800" dirty="0" smtClean="0"/>
          </a:p>
          <a:p>
            <a:pPr>
              <a:buFont typeface="Wingdings" pitchFamily="2" charset="2"/>
              <a:buChar char="§"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xmlns="" val="42678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igh Tower Text" pitchFamily="18" charset="0"/>
              </a:rPr>
              <a:t>IV. Combating </a:t>
            </a:r>
            <a:r>
              <a:rPr lang="en-US" sz="2800" dirty="0">
                <a:solidFill>
                  <a:srgbClr val="FF0000"/>
                </a:solidFill>
                <a:latin typeface="High Tower Text" pitchFamily="18" charset="0"/>
              </a:rPr>
              <a:t>Transboundary Animal </a:t>
            </a:r>
            <a:r>
              <a:rPr lang="en-US" sz="2800" dirty="0" smtClean="0">
                <a:solidFill>
                  <a:srgbClr val="FF0000"/>
                </a:solidFill>
                <a:latin typeface="High Tower Text" pitchFamily="18" charset="0"/>
              </a:rPr>
              <a:t>Diseases</a:t>
            </a:r>
            <a:br>
              <a:rPr lang="en-US" sz="2800" dirty="0" smtClean="0">
                <a:solidFill>
                  <a:srgbClr val="FF0000"/>
                </a:solidFill>
                <a:latin typeface="High Tower Text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High Tower Text" pitchFamily="18" charset="0"/>
              </a:rPr>
              <a:t>(Cont’d)</a:t>
            </a:r>
            <a:r>
              <a:rPr lang="en-GB" sz="1800" dirty="0" smtClean="0">
                <a:solidFill>
                  <a:srgbClr val="FF0000"/>
                </a:solidFill>
                <a:latin typeface="High Tower Text" pitchFamily="18" charset="0"/>
              </a:rPr>
              <a:t/>
            </a:r>
            <a:br>
              <a:rPr lang="en-GB" sz="1800" dirty="0" smtClean="0">
                <a:solidFill>
                  <a:srgbClr val="FF0000"/>
                </a:solidFill>
                <a:latin typeface="High Tower Text" pitchFamily="18" charset="0"/>
              </a:rPr>
            </a:br>
            <a:r>
              <a:rPr lang="en-GB" sz="2500" dirty="0" smtClean="0">
                <a:solidFill>
                  <a:srgbClr val="FF0000"/>
                </a:solidFill>
                <a:latin typeface="High Tower Text" pitchFamily="18" charset="0"/>
              </a:rPr>
              <a:t> </a:t>
            </a:r>
            <a:endParaRPr lang="en-US" sz="25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GB" sz="2400" dirty="0" smtClean="0"/>
              <a:t>Some more facts: </a:t>
            </a:r>
          </a:p>
          <a:p>
            <a:pPr marL="0" lvl="0" indent="0" algn="just">
              <a:buNone/>
            </a:pPr>
            <a:endParaRPr lang="en-GB" sz="2400" dirty="0" smtClean="0"/>
          </a:p>
          <a:p>
            <a:r>
              <a:rPr lang="en-US" sz="2000" dirty="0">
                <a:latin typeface="Book Antiqua" pitchFamily="18" charset="0"/>
              </a:rPr>
              <a:t>PPR is one of the prominent diseases in the ECO </a:t>
            </a:r>
            <a:r>
              <a:rPr lang="en-US" sz="2000" dirty="0" smtClean="0">
                <a:latin typeface="Book Antiqua" pitchFamily="18" charset="0"/>
              </a:rPr>
              <a:t>Region </a:t>
            </a:r>
          </a:p>
          <a:p>
            <a:pPr marL="0" indent="0">
              <a:buNone/>
            </a:pPr>
            <a:endParaRPr lang="en-US" sz="2000" dirty="0">
              <a:latin typeface="Book Antiqua" pitchFamily="18" charset="0"/>
            </a:endParaRPr>
          </a:p>
          <a:p>
            <a:pPr algn="just"/>
            <a:r>
              <a:rPr lang="en-US" sz="2000" dirty="0" smtClean="0">
                <a:latin typeface="Book Antiqua" pitchFamily="18" charset="0"/>
              </a:rPr>
              <a:t>ECO Member States </a:t>
            </a:r>
            <a:r>
              <a:rPr lang="en-US" sz="2000" dirty="0">
                <a:latin typeface="Book Antiqua" pitchFamily="18" charset="0"/>
              </a:rPr>
              <a:t>represent 13.6 % of the global small ruminant population (the number of 291.877.153</a:t>
            </a:r>
            <a:r>
              <a:rPr lang="en-US" sz="2000" dirty="0" smtClean="0">
                <a:latin typeface="Book Antiqua" pitchFamily="18" charset="0"/>
              </a:rPr>
              <a:t>)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Most </a:t>
            </a:r>
            <a:r>
              <a:rPr lang="en-US" sz="2000" dirty="0">
                <a:latin typeface="Book Antiqua" pitchFamily="18" charset="0"/>
              </a:rPr>
              <a:t>of the countries in the ECO Region are not in the position to apply drastic control measures, such as massive or targeted </a:t>
            </a:r>
            <a:r>
              <a:rPr lang="en-US" sz="2000" dirty="0" smtClean="0">
                <a:latin typeface="Book Antiqua" pitchFamily="18" charset="0"/>
              </a:rPr>
              <a:t>slaughter (Because </a:t>
            </a:r>
            <a:r>
              <a:rPr lang="en-US" sz="2000" dirty="0">
                <a:latin typeface="Book Antiqua" pitchFamily="18" charset="0"/>
              </a:rPr>
              <a:t>of economical constraints or conflicts with social or religious </a:t>
            </a:r>
            <a:r>
              <a:rPr lang="en-US" sz="2000" dirty="0" smtClean="0">
                <a:latin typeface="Book Antiqua" pitchFamily="18" charset="0"/>
              </a:rPr>
              <a:t>traditions)</a:t>
            </a:r>
            <a:endParaRPr lang="en-US" sz="2000" dirty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 smtClean="0">
                <a:latin typeface="Book Antiqua" pitchFamily="18" charset="0"/>
              </a:rPr>
              <a:t>ECO </a:t>
            </a:r>
            <a:r>
              <a:rPr lang="en-US" sz="2000" dirty="0">
                <a:latin typeface="Book Antiqua" pitchFamily="18" charset="0"/>
              </a:rPr>
              <a:t>Veterinary Commission (ECO-VECO) in Tehran as a specialized agency of ECO is under establishment </a:t>
            </a:r>
            <a:r>
              <a:rPr lang="en-US" sz="2000" dirty="0" smtClean="0">
                <a:latin typeface="Book Antiqua" pitchFamily="18" charset="0"/>
              </a:rPr>
              <a:t>process</a:t>
            </a:r>
          </a:p>
          <a:p>
            <a:pPr marL="0" indent="0">
              <a:buNone/>
            </a:pPr>
            <a:endParaRPr lang="en-US" sz="2000" dirty="0">
              <a:latin typeface="Book Antiqua" pitchFamily="18" charset="0"/>
            </a:endParaRPr>
          </a:p>
          <a:p>
            <a:pPr lvl="0" algn="just"/>
            <a:endParaRPr lang="en-US" sz="24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50256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IV. Combating </a:t>
            </a:r>
            <a:r>
              <a:rPr lang="en-US" sz="3600" dirty="0">
                <a:solidFill>
                  <a:srgbClr val="FF0000"/>
                </a:solidFill>
                <a:latin typeface="High Tower Text" pitchFamily="18" charset="0"/>
              </a:rPr>
              <a:t>Transboundary Animal </a:t>
            </a: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Diseases </a:t>
            </a:r>
            <a:r>
              <a:rPr lang="en-US" sz="2400" dirty="0" smtClean="0">
                <a:solidFill>
                  <a:srgbClr val="FF0000"/>
                </a:solidFill>
                <a:latin typeface="High Tower Text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High Tower Text" pitchFamily="18" charset="0"/>
              </a:rPr>
              <a:t>Cont’d</a:t>
            </a:r>
            <a:r>
              <a:rPr lang="en-US" sz="2400" dirty="0" smtClean="0">
                <a:solidFill>
                  <a:srgbClr val="FF0000"/>
                </a:solidFill>
                <a:latin typeface="High Tower Text" pitchFamily="18" charset="0"/>
              </a:rPr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Some more facts:</a:t>
            </a:r>
          </a:p>
          <a:p>
            <a:pPr marL="0" indent="0">
              <a:buNone/>
            </a:pPr>
            <a:endParaRPr lang="en-US" dirty="0" smtClean="0"/>
          </a:p>
          <a:p>
            <a:pPr algn="just"/>
            <a:r>
              <a:rPr lang="en-US" sz="2400" dirty="0">
                <a:latin typeface="Book Antiqua" pitchFamily="18" charset="0"/>
              </a:rPr>
              <a:t>Some ECO </a:t>
            </a:r>
            <a:r>
              <a:rPr lang="en-US" sz="2400" dirty="0" smtClean="0">
                <a:latin typeface="Book Antiqua" pitchFamily="18" charset="0"/>
              </a:rPr>
              <a:t>Member States </a:t>
            </a:r>
            <a:r>
              <a:rPr lang="en-US" sz="2400" dirty="0">
                <a:latin typeface="Book Antiqua" pitchFamily="18" charset="0"/>
              </a:rPr>
              <a:t>have been  affected by PPR such as Afghanistan, Iran, Pakistan and </a:t>
            </a:r>
            <a:r>
              <a:rPr lang="en-US" sz="2400" dirty="0" smtClean="0">
                <a:latin typeface="Book Antiqua" pitchFamily="18" charset="0"/>
              </a:rPr>
              <a:t>Turkey</a:t>
            </a:r>
          </a:p>
          <a:p>
            <a:pPr algn="just"/>
            <a:r>
              <a:rPr lang="en-US" sz="2400" dirty="0" smtClean="0">
                <a:latin typeface="Book Antiqua" pitchFamily="18" charset="0"/>
              </a:rPr>
              <a:t>Some </a:t>
            </a:r>
            <a:r>
              <a:rPr lang="en-US" sz="2400" dirty="0">
                <a:latin typeface="Book Antiqua" pitchFamily="18" charset="0"/>
              </a:rPr>
              <a:t>ECO </a:t>
            </a:r>
            <a:r>
              <a:rPr lang="en-US" sz="2400" dirty="0" smtClean="0">
                <a:latin typeface="Book Antiqua" pitchFamily="18" charset="0"/>
              </a:rPr>
              <a:t>Member States </a:t>
            </a:r>
            <a:r>
              <a:rPr lang="en-US" sz="2400" dirty="0">
                <a:latin typeface="Book Antiqua" pitchFamily="18" charset="0"/>
              </a:rPr>
              <a:t>are at risk such </a:t>
            </a:r>
            <a:r>
              <a:rPr lang="en-US" sz="2400" dirty="0" smtClean="0">
                <a:latin typeface="Book Antiqua" pitchFamily="18" charset="0"/>
              </a:rPr>
              <a:t>as Azerbaijan</a:t>
            </a:r>
            <a:r>
              <a:rPr lang="en-US" sz="2400" dirty="0">
                <a:latin typeface="Book Antiqua" pitchFamily="18" charset="0"/>
              </a:rPr>
              <a:t>, Kazakhstan, Kyrgyz Republic, Tajikistan, Turkmenistan and </a:t>
            </a:r>
            <a:r>
              <a:rPr lang="en-US" sz="2400" dirty="0" smtClean="0">
                <a:latin typeface="Book Antiqua" pitchFamily="18" charset="0"/>
              </a:rPr>
              <a:t>Uzbekistan</a:t>
            </a:r>
          </a:p>
          <a:p>
            <a:pPr algn="just"/>
            <a:r>
              <a:rPr lang="en-US" sz="2400" dirty="0"/>
              <a:t>Turkey has formulated national strategies which are under </a:t>
            </a:r>
            <a:r>
              <a:rPr lang="en-US" sz="2400" dirty="0" smtClean="0"/>
              <a:t>implementation </a:t>
            </a:r>
          </a:p>
          <a:p>
            <a:pPr algn="just"/>
            <a:r>
              <a:rPr lang="en-US" sz="2400" dirty="0" smtClean="0"/>
              <a:t>FAO </a:t>
            </a:r>
            <a:r>
              <a:rPr lang="en-US" sz="2400" dirty="0"/>
              <a:t>is currently assisting Afghanistan and Pakistan to formulate and implement national strategic </a:t>
            </a:r>
            <a:r>
              <a:rPr lang="en-US" sz="2400" dirty="0" smtClean="0"/>
              <a:t>plans</a:t>
            </a:r>
            <a:endParaRPr lang="en-US" sz="2400" dirty="0"/>
          </a:p>
          <a:p>
            <a:pPr algn="just"/>
            <a:endParaRPr lang="en-US" sz="2400" dirty="0">
              <a:latin typeface="Book Antiqua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65520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apPPR-E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403" y="1143000"/>
            <a:ext cx="6436406" cy="4058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Green Line: Affected </a:t>
            </a:r>
            <a:r>
              <a:rPr lang="en-US" dirty="0">
                <a:solidFill>
                  <a:srgbClr val="00B050"/>
                </a:solidFill>
              </a:rPr>
              <a:t>ECO Member States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Blue </a:t>
            </a:r>
            <a:r>
              <a:rPr lang="en-US" dirty="0" smtClean="0">
                <a:solidFill>
                  <a:srgbClr val="00B0F0"/>
                </a:solidFill>
              </a:rPr>
              <a:t>Line:    at </a:t>
            </a:r>
            <a:r>
              <a:rPr lang="en-US" dirty="0">
                <a:solidFill>
                  <a:srgbClr val="00B0F0"/>
                </a:solidFill>
              </a:rPr>
              <a:t>Risk ECO Member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08539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  <a:ea typeface="+mj-ea"/>
                <a:cs typeface="+mj-cs"/>
              </a:rPr>
              <a:t>Prices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88668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FAO.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371600"/>
          <a:ext cx="8229599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6019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Producers Prices Meat live weight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usd/tonne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Cattle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Sheep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65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1,665</a:t>
                      </a:r>
                    </a:p>
                  </a:txBody>
                  <a:tcPr marL="9525" marR="9525" marT="9525" marB="0" anchor="b"/>
                </a:tc>
              </a:tr>
              <a:tr h="56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4,013</a:t>
                      </a:r>
                    </a:p>
                  </a:txBody>
                  <a:tcPr marL="9525" marR="9525" marT="9525" marB="0" anchor="b"/>
                </a:tc>
              </a:tr>
              <a:tr h="65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1,399</a:t>
                      </a:r>
                    </a:p>
                  </a:txBody>
                  <a:tcPr marL="9525" marR="9525" marT="9525" marB="0" anchor="b"/>
                </a:tc>
              </a:tr>
              <a:tr h="65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2,085</a:t>
                      </a:r>
                    </a:p>
                  </a:txBody>
                  <a:tcPr marL="9525" marR="9525" marT="9525" marB="0" anchor="b"/>
                </a:tc>
              </a:tr>
              <a:tr h="56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5,753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903520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  <a:ea typeface="+mj-ea"/>
                <a:cs typeface="+mj-cs"/>
              </a:rPr>
              <a:t>Number of </a:t>
            </a: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Sheep and Goats</a:t>
            </a: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  <a:ea typeface="+mj-ea"/>
                <a:cs typeface="+mj-cs"/>
              </a:rPr>
              <a:t> (millions)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88668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FAO.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371595"/>
          <a:ext cx="8610600" cy="480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687"/>
                <a:gridCol w="1109613"/>
                <a:gridCol w="2152650"/>
                <a:gridCol w="2152650"/>
              </a:tblGrid>
              <a:tr h="3181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1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Iran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Turkmenistan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Uzbekistan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903520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  <a:ea typeface="+mj-ea"/>
                <a:cs typeface="+mj-cs"/>
              </a:rPr>
              <a:t>Number of Cattles (millions)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88668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FAO.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371595"/>
          <a:ext cx="8610600" cy="480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687"/>
                <a:gridCol w="1109613"/>
                <a:gridCol w="2152650"/>
                <a:gridCol w="2152650"/>
              </a:tblGrid>
              <a:tr h="31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Cattles Stock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1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Turkmenistan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Uzbekistan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1475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903520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ook Antiqua" pitchFamily="18" charset="0"/>
              </a:rPr>
              <a:t>Contents of the Presentation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Book Antiqua" pitchFamily="18" charset="0"/>
              </a:rPr>
              <a:t>  I. </a:t>
            </a:r>
            <a:r>
              <a:rPr lang="en-US" sz="2500" dirty="0">
                <a:solidFill>
                  <a:schemeClr val="accent2"/>
                </a:solidFill>
                <a:latin typeface="Book Antiqua" pitchFamily="18" charset="0"/>
              </a:rPr>
              <a:t>Ec</a:t>
            </a:r>
            <a:r>
              <a:rPr lang="en-US" sz="2500" dirty="0" smtClean="0">
                <a:solidFill>
                  <a:schemeClr val="accent2"/>
                </a:solidFill>
                <a:latin typeface="Book Antiqua" pitchFamily="18" charset="0"/>
              </a:rPr>
              <a:t>onomic Cooperation Organization in a Nutshell</a:t>
            </a:r>
          </a:p>
          <a:p>
            <a:pPr lvl="3"/>
            <a:r>
              <a:rPr lang="en-US" sz="1900" dirty="0">
                <a:solidFill>
                  <a:schemeClr val="accent2"/>
                </a:solidFill>
                <a:latin typeface="Book Antiqua" pitchFamily="18" charset="0"/>
              </a:rPr>
              <a:t>Economic and Demographic Indicators</a:t>
            </a:r>
          </a:p>
          <a:p>
            <a:pPr lvl="3"/>
            <a:r>
              <a:rPr lang="en-US" sz="1900" dirty="0" smtClean="0">
                <a:solidFill>
                  <a:schemeClr val="accent2"/>
                </a:solidFill>
                <a:latin typeface="Book Antiqua" pitchFamily="18" charset="0"/>
              </a:rPr>
              <a:t>LIFD Countries in the ECO Region</a:t>
            </a:r>
          </a:p>
          <a:p>
            <a:pPr lvl="3"/>
            <a:r>
              <a:rPr lang="en-US" sz="1900" dirty="0" smtClean="0">
                <a:solidFill>
                  <a:schemeClr val="accent2"/>
                </a:solidFill>
                <a:latin typeface="Book Antiqua" pitchFamily="18" charset="0"/>
              </a:rPr>
              <a:t>Dependency on Natural Resources</a:t>
            </a:r>
          </a:p>
          <a:p>
            <a:pPr lvl="3"/>
            <a:r>
              <a:rPr lang="en-US" sz="1900" dirty="0" smtClean="0">
                <a:solidFill>
                  <a:schemeClr val="accent2"/>
                </a:solidFill>
                <a:latin typeface="Book Antiqua" pitchFamily="18" charset="0"/>
              </a:rPr>
              <a:t>Commodity Price</a:t>
            </a:r>
          </a:p>
          <a:p>
            <a:pPr lvl="3"/>
            <a:r>
              <a:rPr lang="en-US" sz="1900" dirty="0" smtClean="0">
                <a:solidFill>
                  <a:schemeClr val="accent2"/>
                </a:solidFill>
                <a:latin typeface="Book Antiqua" pitchFamily="18" charset="0"/>
              </a:rPr>
              <a:t>Some Facts</a:t>
            </a:r>
          </a:p>
          <a:p>
            <a:pPr lvl="3"/>
            <a:endParaRPr lang="en-US" sz="1900" dirty="0" smtClean="0">
              <a:solidFill>
                <a:schemeClr val="accent2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 Antiqua" pitchFamily="18" charset="0"/>
              </a:rPr>
              <a:t>  II. </a:t>
            </a:r>
            <a:r>
              <a:rPr lang="en-US" sz="2500" dirty="0" smtClean="0">
                <a:solidFill>
                  <a:schemeClr val="accent2"/>
                </a:solidFill>
                <a:latin typeface="Book Antiqua" pitchFamily="18" charset="0"/>
              </a:rPr>
              <a:t>Agriculture Sector in the ECO Region</a:t>
            </a:r>
          </a:p>
          <a:p>
            <a:pPr marL="0" indent="0" algn="just">
              <a:buNone/>
            </a:pPr>
            <a:r>
              <a:rPr lang="en-US" sz="2400" dirty="0" smtClean="0">
                <a:latin typeface="Book Antiqua" pitchFamily="18" charset="0"/>
              </a:rPr>
              <a:t>  </a:t>
            </a:r>
            <a:r>
              <a:rPr lang="en-US" dirty="0" smtClean="0">
                <a:latin typeface="Book Antiqua" pitchFamily="18" charset="0"/>
              </a:rPr>
              <a:t>III. </a:t>
            </a:r>
            <a:r>
              <a:rPr lang="en-US" sz="2500" dirty="0" smtClean="0">
                <a:solidFill>
                  <a:schemeClr val="accent2"/>
                </a:solidFill>
                <a:latin typeface="Book Antiqua" pitchFamily="18" charset="0"/>
              </a:rPr>
              <a:t>ECO </a:t>
            </a:r>
            <a:r>
              <a:rPr lang="en-US" sz="2500" dirty="0">
                <a:solidFill>
                  <a:schemeClr val="accent2"/>
                </a:solidFill>
                <a:latin typeface="Book Antiqua" pitchFamily="18" charset="0"/>
              </a:rPr>
              <a:t>Regional Program for Food Security </a:t>
            </a:r>
            <a:r>
              <a:rPr lang="en-US" sz="2000" dirty="0">
                <a:solidFill>
                  <a:schemeClr val="accent2"/>
                </a:solidFill>
                <a:latin typeface="Book Antiqua" pitchFamily="18" charset="0"/>
              </a:rPr>
              <a:t>(ECO-RPFS)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  </a:t>
            </a:r>
            <a:r>
              <a:rPr lang="en-US" sz="2600" dirty="0" smtClean="0">
                <a:latin typeface="Book Antiqua" pitchFamily="18" charset="0"/>
              </a:rPr>
              <a:t>IV</a:t>
            </a:r>
            <a:r>
              <a:rPr lang="en-US" sz="2600" dirty="0">
                <a:latin typeface="Book Antiqua" pitchFamily="18" charset="0"/>
              </a:rPr>
              <a:t>. </a:t>
            </a:r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Combating </a:t>
            </a:r>
            <a:r>
              <a:rPr lang="en-US" dirty="0">
                <a:solidFill>
                  <a:schemeClr val="accent2"/>
                </a:solidFill>
                <a:latin typeface="Book Antiqua" pitchFamily="18" charset="0"/>
              </a:rPr>
              <a:t>Transboundary Animal </a:t>
            </a:r>
            <a:r>
              <a:rPr lang="en-US" dirty="0" smtClean="0">
                <a:solidFill>
                  <a:schemeClr val="accent2"/>
                </a:solidFill>
                <a:latin typeface="Book Antiqua" pitchFamily="18" charset="0"/>
              </a:rPr>
              <a:t>Diseases</a:t>
            </a:r>
            <a:r>
              <a:rPr lang="en-US" dirty="0" smtClean="0">
                <a:latin typeface="High Tower Text" pitchFamily="18" charset="0"/>
              </a:rPr>
              <a:t> </a:t>
            </a:r>
          </a:p>
          <a:p>
            <a:pPr marL="274320" lvl="2" indent="0">
              <a:buClr>
                <a:schemeClr val="accent3"/>
              </a:buClr>
              <a:buSzPct val="95000"/>
              <a:buNone/>
            </a:pPr>
            <a:r>
              <a:rPr lang="en-US" sz="2600" dirty="0" smtClean="0">
                <a:latin typeface="Book Antiqua" pitchFamily="18" charset="0"/>
              </a:rPr>
              <a:t>V. </a:t>
            </a:r>
            <a:r>
              <a:rPr lang="en-US" sz="2600" dirty="0">
                <a:solidFill>
                  <a:schemeClr val="accent2"/>
                </a:solidFill>
                <a:latin typeface="Book Antiqua" pitchFamily="18" charset="0"/>
              </a:rPr>
              <a:t>Future Activities</a:t>
            </a:r>
          </a:p>
          <a:p>
            <a:endParaRPr lang="en-US" dirty="0" smtClean="0">
              <a:latin typeface="High Tower Text" pitchFamily="18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  <a:ea typeface="+mj-ea"/>
                <a:cs typeface="+mj-cs"/>
              </a:rPr>
              <a:t>Number of Chicken (millions)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88668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FAO.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371595"/>
          <a:ext cx="8610600" cy="480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687"/>
                <a:gridCol w="1109613"/>
                <a:gridCol w="2152650"/>
                <a:gridCol w="2152650"/>
              </a:tblGrid>
              <a:tr h="31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Chicken Stock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</a:tr>
              <a:tr h="31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Iran (Islamic Republic of)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Turkmenistan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Uzbekistan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22705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</a:tr>
              <a:tr h="347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903520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  <a:ea typeface="+mj-ea"/>
                <a:cs typeface="+mj-cs"/>
              </a:rPr>
              <a:t>Trade Figures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2702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Intracen</a:t>
            </a:r>
            <a:endParaRPr lang="en-US" sz="12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798" y="1143004"/>
          <a:ext cx="8610603" cy="4190999"/>
        </p:xfrm>
        <a:graphic>
          <a:graphicData uri="http://schemas.openxmlformats.org/drawingml/2006/table">
            <a:tbl>
              <a:tblPr/>
              <a:tblGrid>
                <a:gridCol w="1905706"/>
                <a:gridCol w="838112"/>
                <a:gridCol w="798202"/>
                <a:gridCol w="133033"/>
                <a:gridCol w="811506"/>
                <a:gridCol w="811506"/>
                <a:gridCol w="133033"/>
                <a:gridCol w="771595"/>
                <a:gridCol w="691776"/>
                <a:gridCol w="119731"/>
                <a:gridCol w="824808"/>
                <a:gridCol w="771595"/>
              </a:tblGrid>
              <a:tr h="8684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ECO's exports to (ECO)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ECO's imports from  (ECO)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ECO's exports to world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(ECO)'s imports from world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Dollar Million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products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34767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28863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36091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25344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396832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310571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433479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350841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animals</a:t>
                      </a: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797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Meat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edible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1012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714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1057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792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</a:tr>
              <a:tr h="30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1296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1475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Dairy produce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1596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1444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1338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1070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</a:tr>
              <a:tr h="30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Products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animal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Animal Products</a:t>
                      </a:r>
                    </a:p>
                  </a:txBody>
                  <a:tcPr marL="63598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4354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4070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3354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3179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(HS27)</a:t>
                      </a:r>
                    </a:p>
                  </a:txBody>
                  <a:tcPr marL="63598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4641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5175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11625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5899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161843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97614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77156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41136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63598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29701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23355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24106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19160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230634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208887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352969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306526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  <a:ea typeface="+mj-ea"/>
                <a:cs typeface="+mj-cs"/>
              </a:rPr>
              <a:t>Trade Figures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12702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Intracen</a:t>
            </a:r>
            <a:endParaRPr lang="en-US" sz="12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798" y="1143004"/>
          <a:ext cx="8610603" cy="4190999"/>
        </p:xfrm>
        <a:graphic>
          <a:graphicData uri="http://schemas.openxmlformats.org/drawingml/2006/table">
            <a:tbl>
              <a:tblPr/>
              <a:tblGrid>
                <a:gridCol w="1905706"/>
                <a:gridCol w="838112"/>
                <a:gridCol w="798202"/>
                <a:gridCol w="133033"/>
                <a:gridCol w="811506"/>
                <a:gridCol w="811506"/>
                <a:gridCol w="133033"/>
                <a:gridCol w="771595"/>
                <a:gridCol w="691776"/>
                <a:gridCol w="119731"/>
                <a:gridCol w="824808"/>
                <a:gridCol w="771595"/>
              </a:tblGrid>
              <a:tr h="8684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Export Share of ECO in ECO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Export Item's Share of ECO in Total Export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Import Share of ECO in ECO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Import Item's Share of ECO in Total import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7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Dollar Million</a:t>
                      </a:r>
                    </a:p>
                  </a:txBody>
                  <a:tcPr marL="7066" marR="7066" marT="7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products</a:t>
                      </a:r>
                    </a:p>
                  </a:txBody>
                  <a:tcPr marL="706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animals</a:t>
                      </a: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Meat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edible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</a:tr>
              <a:tr h="30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Dairy produce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F3"/>
                    </a:solidFill>
                  </a:tcPr>
                </a:tc>
              </a:tr>
              <a:tr h="306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Products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animal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196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Animal Products</a:t>
                      </a:r>
                    </a:p>
                  </a:txBody>
                  <a:tcPr marL="63598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9.8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(HS27)</a:t>
                      </a:r>
                    </a:p>
                  </a:txBody>
                  <a:tcPr marL="63598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40.8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31.4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63598" marR="7066" marT="70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11.2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85.4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80.9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8A2BE2"/>
                          </a:solidFill>
                          <a:latin typeface="Calibri"/>
                        </a:rPr>
                        <a:t>58.1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8A2BE2"/>
                          </a:solidFill>
                          <a:latin typeface="Calibri"/>
                        </a:rPr>
                        <a:t>67.3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High Tower Text" pitchFamily="18" charset="0"/>
              </a:rPr>
              <a:t>V. Future </a:t>
            </a: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Activities</a:t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endParaRPr lang="en-US" sz="36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establishment of </a:t>
            </a:r>
            <a:r>
              <a:rPr lang="en-US" dirty="0" smtClean="0"/>
              <a:t>ECO-VECO needs </a:t>
            </a:r>
            <a:r>
              <a:rPr lang="en-US" dirty="0"/>
              <a:t>cooperation and technical assistance from </a:t>
            </a:r>
            <a:r>
              <a:rPr lang="en-US" dirty="0" smtClean="0"/>
              <a:t>OIE;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For combating transboundary animal diseases in the ECO </a:t>
            </a:r>
            <a:r>
              <a:rPr lang="en-US" dirty="0" smtClean="0"/>
              <a:t>Region</a:t>
            </a:r>
            <a:r>
              <a:rPr lang="en-US" dirty="0"/>
              <a:t>, further support and cooperation from FAO, OIE and </a:t>
            </a:r>
            <a:r>
              <a:rPr lang="en-US" dirty="0" smtClean="0"/>
              <a:t>Member States </a:t>
            </a:r>
            <a:r>
              <a:rPr lang="en-US" dirty="0"/>
              <a:t>is </a:t>
            </a:r>
            <a:r>
              <a:rPr lang="en-US" dirty="0" smtClean="0"/>
              <a:t>important, including through: 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projects, </a:t>
            </a:r>
            <a:endParaRPr lang="en-US" dirty="0" smtClean="0"/>
          </a:p>
          <a:p>
            <a:pPr lvl="1"/>
            <a:r>
              <a:rPr lang="en-US" dirty="0" smtClean="0"/>
              <a:t>organizing </a:t>
            </a:r>
            <a:r>
              <a:rPr lang="en-US" dirty="0"/>
              <a:t>activities, </a:t>
            </a:r>
            <a:endParaRPr lang="en-US" dirty="0" smtClean="0"/>
          </a:p>
          <a:p>
            <a:pPr lvl="1"/>
            <a:r>
              <a:rPr lang="en-US" dirty="0" smtClean="0"/>
              <a:t>holding workshops</a:t>
            </a:r>
            <a:r>
              <a:rPr lang="en-US" dirty="0"/>
              <a:t>, meetings and conferences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Sub-regional </a:t>
            </a:r>
            <a:r>
              <a:rPr lang="en-US" dirty="0"/>
              <a:t>Workshop for ECO Region </a:t>
            </a:r>
            <a:r>
              <a:rPr lang="en-US" dirty="0" smtClean="0"/>
              <a:t>planned </a:t>
            </a:r>
            <a:r>
              <a:rPr lang="en-US" dirty="0"/>
              <a:t>to be organized within the implementation of the Project in coming months will further shed light on the measures to be taken for preventing  and reducing the impacts of the PPR </a:t>
            </a:r>
          </a:p>
          <a:p>
            <a:endParaRPr lang="en-US" dirty="0" smtClean="0"/>
          </a:p>
          <a:p>
            <a:r>
              <a:rPr lang="en-US" dirty="0" smtClean="0"/>
              <a:t>Developing </a:t>
            </a:r>
            <a:r>
              <a:rPr lang="en-US" dirty="0"/>
              <a:t>Regional Strategy  for Control and Eradication of PPR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576869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Afterword</a:t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endParaRPr lang="en-US" sz="36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ECO Region </a:t>
            </a:r>
            <a:r>
              <a:rPr lang="en-US" dirty="0"/>
              <a:t>is </a:t>
            </a:r>
            <a:r>
              <a:rPr lang="en-US" dirty="0" smtClean="0"/>
              <a:t>among the regions with ruminants;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Economies of </a:t>
            </a:r>
            <a:r>
              <a:rPr lang="en-US" dirty="0" smtClean="0"/>
              <a:t>livestock </a:t>
            </a:r>
            <a:r>
              <a:rPr lang="en-US" dirty="0"/>
              <a:t>become more important for the </a:t>
            </a:r>
            <a:r>
              <a:rPr lang="en-US" dirty="0" smtClean="0"/>
              <a:t>Region </a:t>
            </a:r>
            <a:r>
              <a:rPr lang="en-US" dirty="0"/>
              <a:t>because of decrease in oil prices and high population in rural </a:t>
            </a:r>
            <a:r>
              <a:rPr lang="en-US" dirty="0" smtClean="0"/>
              <a:t>areas;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ECO Secretariat is open </a:t>
            </a:r>
            <a:r>
              <a:rPr lang="en-US" dirty="0" smtClean="0"/>
              <a:t>to more </a:t>
            </a:r>
            <a:r>
              <a:rPr lang="en-US" dirty="0"/>
              <a:t>cooperation and support from international </a:t>
            </a:r>
            <a:r>
              <a:rPr lang="en-US" dirty="0" smtClean="0"/>
              <a:t>community and Member States for </a:t>
            </a:r>
            <a:r>
              <a:rPr lang="en-US" dirty="0"/>
              <a:t>combating transboundary animal </a:t>
            </a:r>
            <a:r>
              <a:rPr lang="en-US" dirty="0" smtClean="0"/>
              <a:t>diseases.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15526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4038600"/>
          </a:xfrm>
        </p:spPr>
        <p:txBody>
          <a:bodyPr>
            <a:normAutofit/>
          </a:bodyPr>
          <a:lstStyle/>
          <a:p>
            <a:pPr algn="ctr"/>
            <a:r>
              <a:rPr lang="en-US" sz="6700" dirty="0" smtClean="0">
                <a:latin typeface="High Tower Text" pitchFamily="18" charset="0"/>
              </a:rPr>
              <a:t>Thank you!</a:t>
            </a:r>
            <a:r>
              <a:rPr lang="en-US" dirty="0" smtClean="0">
                <a:latin typeface="High Tower Text" pitchFamily="18" charset="0"/>
              </a:rPr>
              <a:t/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/>
            </a:r>
            <a:br>
              <a:rPr lang="en-US" dirty="0" smtClean="0">
                <a:latin typeface="High Tower Text" pitchFamily="18" charset="0"/>
              </a:rPr>
            </a:br>
            <a:r>
              <a:rPr lang="en-US" sz="3200" dirty="0" smtClean="0">
                <a:latin typeface="High Tower Text" pitchFamily="18" charset="0"/>
              </a:rPr>
              <a:t/>
            </a:r>
            <a:br>
              <a:rPr lang="en-US" sz="3200" dirty="0" smtClean="0">
                <a:latin typeface="High Tower Text" pitchFamily="18" charset="0"/>
              </a:rPr>
            </a:br>
            <a:r>
              <a:rPr lang="en-US" sz="3200" dirty="0" smtClean="0">
                <a:latin typeface="High Tower Text" pitchFamily="18" charset="0"/>
              </a:rPr>
              <a:t>director-AIT@eco.int</a:t>
            </a:r>
            <a:br>
              <a:rPr lang="en-US" sz="3200" dirty="0" smtClean="0">
                <a:latin typeface="High Tower Text" pitchFamily="18" charset="0"/>
              </a:rPr>
            </a:br>
            <a:r>
              <a:rPr lang="en-US" sz="3200" dirty="0" smtClean="0"/>
              <a:t> www.eco.int</a:t>
            </a:r>
            <a:endParaRPr lang="en-US" sz="3200" dirty="0">
              <a:latin typeface="High Tower Tex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sz="56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High Tower Text" pitchFamily="18" charset="0"/>
              <a:ea typeface="+mj-ea"/>
              <a:cs typeface="+mj-cs"/>
            </a:endParaRPr>
          </a:p>
          <a:p>
            <a:endParaRPr lang="en-US" sz="5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High Tower Tex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High Tower Text" pitchFamily="18" charset="0"/>
              </a:rPr>
              <a:t/>
            </a:r>
            <a:br>
              <a:rPr lang="en-US" dirty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/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>
                <a:latin typeface="High Tower Text" pitchFamily="18" charset="0"/>
              </a:rPr>
              <a:t/>
            </a:r>
            <a:br>
              <a:rPr lang="en-US" dirty="0">
                <a:latin typeface="High Tower Text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High Tower Text" pitchFamily="18" charset="0"/>
              </a:rPr>
              <a:t>I. </a:t>
            </a:r>
            <a: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  <a:t>Economic </a:t>
            </a:r>
            <a:r>
              <a:rPr lang="en-US" sz="3300" dirty="0">
                <a:solidFill>
                  <a:srgbClr val="FF0000"/>
                </a:solidFill>
                <a:latin typeface="High Tower Text" pitchFamily="18" charset="0"/>
              </a:rPr>
              <a:t>Cooperation Organization </a:t>
            </a:r>
            <a: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  <a:t/>
            </a:r>
            <a:b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</a:br>
            <a: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  <a:t>in </a:t>
            </a:r>
            <a:r>
              <a:rPr lang="en-US" sz="3300" dirty="0">
                <a:solidFill>
                  <a:srgbClr val="FF0000"/>
                </a:solidFill>
                <a:latin typeface="High Tower Text" pitchFamily="18" charset="0"/>
              </a:rPr>
              <a:t>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495800"/>
          </a:xfrm>
        </p:spPr>
        <p:txBody>
          <a:bodyPr>
            <a:normAutofit fontScale="55000" lnSpcReduction="20000"/>
          </a:bodyPr>
          <a:lstStyle/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800" b="1" u="sng" dirty="0">
              <a:latin typeface="Book Antiqua" pitchFamily="18" charset="0"/>
            </a:endParaRPr>
          </a:p>
          <a:p>
            <a:pPr rtl="1">
              <a:buNone/>
            </a:pPr>
            <a:r>
              <a:rPr lang="en-US" sz="3300" dirty="0">
                <a:latin typeface="Book Antiqua" pitchFamily="18" charset="0"/>
                <a:cs typeface="Calibri" pitchFamily="34" charset="0"/>
              </a:rPr>
              <a:t>Economic Cooperation Organization (ECO</a:t>
            </a:r>
            <a:r>
              <a:rPr lang="en-US" sz="3300" dirty="0" smtClean="0">
                <a:latin typeface="Book Antiqua" pitchFamily="18" charset="0"/>
                <a:cs typeface="Calibri" pitchFamily="34" charset="0"/>
              </a:rPr>
              <a:t>)</a:t>
            </a:r>
          </a:p>
          <a:p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A 10-Member </a:t>
            </a:r>
            <a:r>
              <a:rPr lang="en-US" sz="2800" dirty="0">
                <a:latin typeface="Book Antiqua" pitchFamily="18" charset="0"/>
                <a:cs typeface="Calibri" pitchFamily="34" charset="0"/>
              </a:rPr>
              <a:t>intergovernmental regional </a:t>
            </a: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organization</a:t>
            </a:r>
          </a:p>
          <a:p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470 </a:t>
            </a:r>
            <a:r>
              <a:rPr lang="en-US" sz="2800" dirty="0">
                <a:latin typeface="Book Antiqua" pitchFamily="18" charset="0"/>
                <a:cs typeface="Calibri" pitchFamily="34" charset="0"/>
              </a:rPr>
              <a:t>million </a:t>
            </a: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population and over </a:t>
            </a:r>
            <a:r>
              <a:rPr lang="en-US" sz="2800" dirty="0">
                <a:latin typeface="Book Antiqua" pitchFamily="18" charset="0"/>
                <a:cs typeface="Calibri" pitchFamily="34" charset="0"/>
              </a:rPr>
              <a:t>8 million sq. km </a:t>
            </a: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territory</a:t>
            </a:r>
          </a:p>
          <a:p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Abundant historical</a:t>
            </a:r>
            <a:r>
              <a:rPr lang="en-US" sz="2800" dirty="0">
                <a:latin typeface="Book Antiqua" pitchFamily="18" charset="0"/>
                <a:cs typeface="Calibri" pitchFamily="34" charset="0"/>
              </a:rPr>
              <a:t>, cultural and natural </a:t>
            </a:r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resources</a:t>
            </a:r>
          </a:p>
          <a:p>
            <a:r>
              <a:rPr lang="en-US" sz="2800" dirty="0" smtClean="0">
                <a:latin typeface="Book Antiqua" pitchFamily="18" charset="0"/>
                <a:cs typeface="Calibri" pitchFamily="34" charset="0"/>
              </a:rPr>
              <a:t>Great </a:t>
            </a:r>
            <a:r>
              <a:rPr lang="en-US" sz="2800" dirty="0">
                <a:latin typeface="Book Antiqua" pitchFamily="18" charset="0"/>
                <a:cs typeface="Calibri" pitchFamily="34" charset="0"/>
              </a:rPr>
              <a:t>potential in expanding the regional cooperation in the field of </a:t>
            </a:r>
            <a:r>
              <a:rPr lang="tr-TR" sz="2800" dirty="0">
                <a:latin typeface="Book Antiqua" pitchFamily="18" charset="0"/>
                <a:cs typeface="Calibri" pitchFamily="34" charset="0"/>
              </a:rPr>
              <a:t>agr</a:t>
            </a:r>
            <a:r>
              <a:rPr lang="en-US" sz="2800" dirty="0" err="1">
                <a:latin typeface="Book Antiqua" pitchFamily="18" charset="0"/>
                <a:cs typeface="Calibri" pitchFamily="34" charset="0"/>
              </a:rPr>
              <a:t>i</a:t>
            </a:r>
            <a:r>
              <a:rPr lang="tr-TR" sz="2800" dirty="0">
                <a:latin typeface="Book Antiqua" pitchFamily="18" charset="0"/>
                <a:cs typeface="Calibri" pitchFamily="34" charset="0"/>
              </a:rPr>
              <a:t>culture</a:t>
            </a: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500" dirty="0" smtClean="0"/>
          </a:p>
          <a:p>
            <a:pPr marL="667512" lvl="2" indent="0" algn="just">
              <a:buNone/>
            </a:pPr>
            <a:r>
              <a:rPr lang="en-US" sz="1500" dirty="0" smtClean="0"/>
              <a:t>	</a:t>
            </a:r>
          </a:p>
          <a:p>
            <a:pPr marL="667512" lvl="2" indent="0" algn="just">
              <a:buNone/>
            </a:pPr>
            <a:endParaRPr lang="en-US" sz="1800" b="1" u="sng" dirty="0" smtClean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500" i="1" dirty="0"/>
          </a:p>
          <a:p>
            <a:pPr marL="0" indent="0">
              <a:buNone/>
            </a:pPr>
            <a:endParaRPr lang="en-US" sz="1500" dirty="0"/>
          </a:p>
          <a:p>
            <a:pPr marL="667512" lvl="2" indent="0" algn="just">
              <a:buNone/>
            </a:pPr>
            <a:endParaRPr lang="en-US" sz="2900" dirty="0" smtClean="0">
              <a:latin typeface="Book Antiqua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2280" y="2260054"/>
            <a:ext cx="8317574" cy="1931352"/>
            <a:chOff x="217488" y="1049759"/>
            <a:chExt cx="8316912" cy="193091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22047" y="1049759"/>
              <a:ext cx="7397750" cy="1684746"/>
              <a:chOff x="522047" y="1049759"/>
              <a:chExt cx="7397750" cy="1684746"/>
            </a:xfrm>
          </p:grpSpPr>
          <p:pic>
            <p:nvPicPr>
              <p:cNvPr id="8" name="Picture 7" descr="http://www.ecosecretariat.org/images/Pakistan.gif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522047" y="2079400"/>
                <a:ext cx="936625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Turkey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70383" y="2054007"/>
                <a:ext cx="8572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Turkmenistan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7723" y="2054007"/>
                <a:ext cx="8572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 descr="Uzbekistan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62547" y="2079401"/>
                <a:ext cx="8572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Tajikistan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365134" y="2163005"/>
                <a:ext cx="8572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Azerbaijan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368309" y="1049759"/>
                <a:ext cx="935038" cy="630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Iran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860559" y="1049759"/>
                <a:ext cx="935038" cy="630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Kazakhstan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414722" y="1049759"/>
                <a:ext cx="936625" cy="630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http://www.ecosecretariat.org/images/Afghanistan.gif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 r:link="rId20" cstate="print"/>
              <a:srcRect/>
              <a:stretch>
                <a:fillRect/>
              </a:stretch>
            </p:blipFill>
            <p:spPr bwMode="auto">
              <a:xfrm>
                <a:off x="561734" y="1051346"/>
                <a:ext cx="857250" cy="64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Kyrgyzistan">
                <a:hlinkClick r:id="rId21"/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062547" y="1049759"/>
                <a:ext cx="771525" cy="649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793759" y="1556171"/>
                <a:ext cx="1255713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Arial" pitchFamily="34" charset="0"/>
                  </a:defRPr>
                </a:lvl9pPr>
              </a:lstStyle>
              <a:p>
                <a:r>
                  <a:rPr lang="en-US" sz="1200">
                    <a:latin typeface="Calibri" pitchFamily="34" charset="0"/>
                    <a:cs typeface="Times New Roman" pitchFamily="18" charset="0"/>
                  </a:rPr>
                  <a:t>                         </a:t>
                </a: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17488" y="1712623"/>
              <a:ext cx="8243887" cy="24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dirty="0" smtClean="0"/>
                <a:t>         Afghanistan  </a:t>
              </a:r>
              <a:r>
                <a:rPr lang="tr-TR" sz="1000" b="1" dirty="0" smtClean="0"/>
                <a:t> </a:t>
              </a:r>
              <a:r>
                <a:rPr lang="en-US" sz="1000" b="1" dirty="0" smtClean="0"/>
                <a:t>                          </a:t>
              </a:r>
              <a:r>
                <a:rPr lang="tr-TR" sz="1000" b="1" dirty="0" smtClean="0"/>
                <a:t> </a:t>
              </a:r>
              <a:r>
                <a:rPr lang="en-US" sz="1000" b="1" dirty="0" smtClean="0"/>
                <a:t>Azerbaijan     </a:t>
              </a:r>
              <a:r>
                <a:rPr lang="tr-TR" sz="1000" b="1" dirty="0" smtClean="0"/>
                <a:t>      </a:t>
              </a:r>
              <a:r>
                <a:rPr lang="en-US" sz="1000" b="1" dirty="0" smtClean="0"/>
                <a:t>                 Iran   </a:t>
              </a:r>
              <a:r>
                <a:rPr lang="tr-TR" sz="1000" b="1" dirty="0" smtClean="0"/>
                <a:t>     </a:t>
              </a:r>
              <a:r>
                <a:rPr lang="en-US" sz="1000" b="1" dirty="0" smtClean="0"/>
                <a:t>                     Kazakhstan    </a:t>
              </a:r>
              <a:r>
                <a:rPr lang="tr-TR" sz="1000" b="1" dirty="0" smtClean="0"/>
                <a:t>   </a:t>
              </a:r>
              <a:r>
                <a:rPr lang="en-US" sz="1000" b="1" dirty="0" smtClean="0"/>
                <a:t>          Kyrgyz</a:t>
              </a:r>
              <a:r>
                <a:rPr lang="tr-TR" sz="1000" b="1" dirty="0" smtClean="0"/>
                <a:t>  Rep</a:t>
              </a:r>
              <a:r>
                <a:rPr lang="en-US" sz="1000" b="1" dirty="0" err="1" smtClean="0"/>
                <a:t>ublic</a:t>
              </a:r>
              <a:endParaRPr lang="tr-TR" sz="1000" b="1" dirty="0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7488" y="2734505"/>
              <a:ext cx="8316912" cy="24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dirty="0" smtClean="0"/>
                <a:t>             </a:t>
              </a:r>
              <a:r>
                <a:rPr lang="tr-TR" sz="1000" b="1" dirty="0" smtClean="0"/>
                <a:t>Pakistan           </a:t>
              </a:r>
              <a:r>
                <a:rPr lang="en-US" sz="1000" b="1" dirty="0" smtClean="0"/>
                <a:t>                     T</a:t>
              </a:r>
              <a:r>
                <a:rPr lang="tr-TR" sz="1000" b="1" dirty="0" smtClean="0"/>
                <a:t>ajikistan                 </a:t>
              </a:r>
              <a:r>
                <a:rPr lang="en-US" sz="1000" b="1" dirty="0" smtClean="0"/>
                <a:t>           </a:t>
              </a:r>
              <a:r>
                <a:rPr lang="tr-TR" sz="1000" b="1" dirty="0" smtClean="0"/>
                <a:t>Turkey                </a:t>
              </a:r>
              <a:r>
                <a:rPr lang="en-US" sz="1000" b="1" dirty="0" smtClean="0"/>
                <a:t>         </a:t>
              </a:r>
              <a:r>
                <a:rPr lang="tr-TR" sz="1000" b="1" dirty="0" smtClean="0"/>
                <a:t>Turkmenistan               </a:t>
              </a:r>
              <a:r>
                <a:rPr lang="en-US" sz="1000" b="1" dirty="0" smtClean="0"/>
                <a:t>      </a:t>
              </a:r>
              <a:r>
                <a:rPr lang="tr-TR" sz="1000" b="1" dirty="0" smtClean="0"/>
                <a:t>Uzbekistan</a:t>
              </a:r>
              <a:endParaRPr lang="tr-TR" sz="10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CO_Economy_2013_2_Page_05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393" y="748437"/>
            <a:ext cx="7493214" cy="53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01283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3716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High Tower Text" pitchFamily="18" charset="0"/>
              </a:rPr>
              <a:t/>
            </a:r>
            <a:br>
              <a:rPr lang="en-US" dirty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/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/>
            </a:r>
            <a:br>
              <a:rPr lang="en-US" dirty="0" smtClean="0">
                <a:latin typeface="High Tower Text" pitchFamily="18" charset="0"/>
              </a:rPr>
            </a:br>
            <a: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  <a:t>Key </a:t>
            </a:r>
            <a:r>
              <a:rPr lang="en-US" sz="3300" dirty="0">
                <a:solidFill>
                  <a:srgbClr val="FF0000"/>
                </a:solidFill>
                <a:latin typeface="High Tower Text" pitchFamily="18" charset="0"/>
              </a:rPr>
              <a:t>Economic and Demographic Indicators of ECO Countries (</a:t>
            </a:r>
            <a: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  <a:t>2016)</a:t>
            </a:r>
            <a:endParaRPr lang="en-US" sz="28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500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GNP Per Capita PPP $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Population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 Value Added % GDP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Agr Emp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Rural Pop 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Iran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Turkmenistan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Uzbekistan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361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3716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High Tower Text" pitchFamily="18" charset="0"/>
              </a:rPr>
              <a:t/>
            </a:r>
            <a:br>
              <a:rPr lang="en-US" dirty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/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>
                <a:latin typeface="High Tower Text" pitchFamily="18" charset="0"/>
              </a:rPr>
              <a:t/>
            </a:r>
            <a:br>
              <a:rPr lang="en-US" dirty="0">
                <a:latin typeface="High Tower Text" pitchFamily="18" charset="0"/>
              </a:rPr>
            </a:br>
            <a: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  <a:t>LIFD Countries in the ECO Region</a:t>
            </a:r>
            <a:br>
              <a:rPr lang="en-US" sz="3300" dirty="0" smtClean="0">
                <a:solidFill>
                  <a:srgbClr val="FF0000"/>
                </a:solidFill>
                <a:latin typeface="High Tower Text" pitchFamily="18" charset="0"/>
              </a:rPr>
            </a:br>
            <a:endParaRPr lang="en-US" sz="2800" dirty="0">
              <a:solidFill>
                <a:srgbClr val="FF0000"/>
              </a:solidFill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495800"/>
          </a:xfrm>
        </p:spPr>
        <p:txBody>
          <a:bodyPr>
            <a:normAutofit/>
          </a:bodyPr>
          <a:lstStyle/>
          <a:p>
            <a:pPr marL="667512" lvl="2" indent="0" algn="just">
              <a:buNone/>
            </a:pPr>
            <a:endParaRPr lang="en-US" sz="1500" i="1" dirty="0"/>
          </a:p>
          <a:p>
            <a:pPr marL="0" indent="0">
              <a:buNone/>
            </a:pPr>
            <a:r>
              <a:rPr lang="en-US" dirty="0" smtClean="0">
                <a:latin typeface="Book Antiqua" pitchFamily="18" charset="0"/>
              </a:rPr>
              <a:t>According </a:t>
            </a:r>
            <a:r>
              <a:rPr lang="en-US" dirty="0">
                <a:latin typeface="Book Antiqua" pitchFamily="18" charset="0"/>
              </a:rPr>
              <a:t>to </a:t>
            </a:r>
            <a:r>
              <a:rPr lang="en-US" dirty="0" smtClean="0">
                <a:latin typeface="Book Antiqua" pitchFamily="18" charset="0"/>
              </a:rPr>
              <a:t>FAO</a:t>
            </a:r>
          </a:p>
          <a:p>
            <a:pPr marL="0" indent="0">
              <a:buNone/>
            </a:pPr>
            <a:endParaRPr lang="en-US" dirty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In 2001: </a:t>
            </a:r>
            <a:r>
              <a:rPr lang="en-US" sz="2400" dirty="0" smtClean="0">
                <a:latin typeface="Book Antiqua" pitchFamily="18" charset="0"/>
              </a:rPr>
              <a:t>Afghanistan, Azerbaijan, Kyrgyzstan, Pakistan, Tajikistan, Turkmenistan, and Uzbekistan 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In 2015: Afg</a:t>
            </a:r>
            <a:r>
              <a:rPr lang="en-US" dirty="0" smtClean="0">
                <a:latin typeface="Book Antiqua" pitchFamily="18" charset="0"/>
              </a:rPr>
              <a:t>hanistan, Kyrgyzstan, Tajikistan, and Uzbekistan</a:t>
            </a: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In 2020:  ?</a:t>
            </a:r>
            <a:endParaRPr lang="en-US" dirty="0">
              <a:latin typeface="Book Antiqua" pitchFamily="18" charset="0"/>
            </a:endParaRPr>
          </a:p>
          <a:p>
            <a:pPr marL="667512" lvl="2" indent="0" algn="just">
              <a:buNone/>
            </a:pPr>
            <a:endParaRPr lang="en-US" sz="1500" i="1" dirty="0"/>
          </a:p>
          <a:p>
            <a:pPr marL="0" indent="0">
              <a:buNone/>
            </a:pPr>
            <a:endParaRPr lang="en-US" sz="1500" dirty="0"/>
          </a:p>
          <a:p>
            <a:pPr marL="667512" lvl="2" indent="0" algn="just">
              <a:buNone/>
            </a:pPr>
            <a:endParaRPr lang="en-US" sz="29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59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Dependency on Natural Resources</a:t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n-US" sz="2400" dirty="0" smtClean="0">
                <a:latin typeface="Book Antiqua" pitchFamily="18" charset="0"/>
              </a:rPr>
              <a:t>a. </a:t>
            </a:r>
            <a:r>
              <a:rPr lang="en-US" sz="2000" dirty="0" smtClean="0">
                <a:latin typeface="Book Antiqua" pitchFamily="18" charset="0"/>
              </a:rPr>
              <a:t>“ECO </a:t>
            </a:r>
            <a:r>
              <a:rPr lang="en-US" sz="2000" dirty="0">
                <a:latin typeface="Book Antiqua" pitchFamily="18" charset="0"/>
              </a:rPr>
              <a:t>Rules of Procedure</a:t>
            </a:r>
            <a:r>
              <a:rPr lang="en-US" sz="2000" dirty="0" smtClean="0">
                <a:latin typeface="Book Antiqua" pitchFamily="18" charset="0"/>
              </a:rPr>
              <a:t>”</a:t>
            </a:r>
          </a:p>
          <a:p>
            <a:pPr marL="0" indent="0" algn="ctr">
              <a:buNone/>
            </a:pPr>
            <a:endParaRPr lang="en-US" sz="20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GB" sz="2200" b="1" dirty="0"/>
              <a:t> </a:t>
            </a:r>
            <a:r>
              <a:rPr lang="en-US" sz="1900" dirty="0" smtClean="0"/>
              <a:t>28</a:t>
            </a:r>
            <a:r>
              <a:rPr lang="en-US" sz="1900" dirty="0"/>
              <a:t>.  </a:t>
            </a:r>
            <a:r>
              <a:rPr lang="en-US" sz="1900" dirty="0" smtClean="0"/>
              <a:t>“</a:t>
            </a:r>
            <a:r>
              <a:rPr lang="en-US" sz="1900" i="1" dirty="0" smtClean="0"/>
              <a:t>The </a:t>
            </a:r>
            <a:r>
              <a:rPr lang="en-US" sz="1900" i="1" dirty="0"/>
              <a:t>Secretary General shall represent the Organization in external relations. He may also designate member(s) of the staff to represent the Organization in international meetings</a:t>
            </a:r>
            <a:r>
              <a:rPr lang="en-US" sz="1900" i="1" dirty="0" smtClean="0"/>
              <a:t>.”</a:t>
            </a:r>
          </a:p>
          <a:p>
            <a:pPr marL="0" indent="0" algn="just">
              <a:buNone/>
            </a:pPr>
            <a:endParaRPr lang="en-US" sz="1900" i="1" dirty="0"/>
          </a:p>
          <a:p>
            <a:pPr marL="0" lvl="0" indent="0">
              <a:buNone/>
            </a:pPr>
            <a:endParaRPr lang="en-US" sz="1900" i="1" dirty="0"/>
          </a:p>
          <a:p>
            <a:endParaRPr lang="en-US" sz="2000" dirty="0" smtClean="0"/>
          </a:p>
          <a:p>
            <a:pPr algn="just">
              <a:buNone/>
            </a:pPr>
            <a:r>
              <a:rPr lang="en-US" sz="1700" dirty="0" smtClean="0"/>
              <a:t>	Decrease </a:t>
            </a:r>
            <a:r>
              <a:rPr lang="en-US" sz="1700" dirty="0"/>
              <a:t>in oil and commodity prices may change poverty and wealth in </a:t>
            </a:r>
            <a:r>
              <a:rPr lang="en-US" sz="1700" dirty="0" smtClean="0"/>
              <a:t>ECO countries</a:t>
            </a:r>
            <a:r>
              <a:rPr lang="en-US" sz="1700" dirty="0"/>
              <a:t>…</a:t>
            </a:r>
          </a:p>
          <a:p>
            <a:pPr algn="just">
              <a:buNone/>
            </a:pPr>
            <a:r>
              <a:rPr lang="en-US" sz="1700" dirty="0" smtClean="0"/>
              <a:t>	*Total </a:t>
            </a:r>
            <a:r>
              <a:rPr lang="en-US" sz="1700" dirty="0"/>
              <a:t>natural resources rents (% of GDP, 2013): Total natural resources rents are the sum of oil rents, natural gas rents, coal rents (hard and soft), mineral rents, and forest rents.</a:t>
            </a:r>
          </a:p>
          <a:p>
            <a:endParaRPr lang="en-US" sz="43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350" y="1600200"/>
            <a:ext cx="838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53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Commodity Prices Index</a:t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2005:100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4300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7778750" cy="3629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48400"/>
            <a:ext cx="138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43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igh Tower Text" pitchFamily="18" charset="0"/>
              </a:rPr>
              <a:t>Some Facts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r>
              <a:rPr lang="en-US" sz="2400" dirty="0">
                <a:latin typeface="Book Antiqua" pitchFamily="18" charset="0"/>
              </a:rPr>
              <a:t>Price of commodity is </a:t>
            </a:r>
            <a:r>
              <a:rPr lang="en-US" sz="2400" dirty="0" smtClean="0">
                <a:latin typeface="Book Antiqua" pitchFamily="18" charset="0"/>
              </a:rPr>
              <a:t>decreasing;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Dependency on natural resources is very </a:t>
            </a:r>
            <a:r>
              <a:rPr lang="en-US" sz="2400" dirty="0" smtClean="0">
                <a:latin typeface="Book Antiqua" pitchFamily="18" charset="0"/>
              </a:rPr>
              <a:t>severe;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Rural population and employment is very high</a:t>
            </a:r>
            <a:r>
              <a:rPr lang="en-US" sz="2400" dirty="0" smtClean="0">
                <a:latin typeface="Book Antiqua" pitchFamily="18" charset="0"/>
              </a:rPr>
              <a:t>,;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So, for combating poverty and food insecurity, importance of agriculture </a:t>
            </a:r>
            <a:r>
              <a:rPr lang="en-US" sz="2400" dirty="0" smtClean="0">
                <a:latin typeface="Book Antiqua" pitchFamily="18" charset="0"/>
              </a:rPr>
              <a:t>is increasing </a:t>
            </a:r>
            <a:r>
              <a:rPr lang="en-US" sz="2400" dirty="0">
                <a:latin typeface="Book Antiqua" pitchFamily="18" charset="0"/>
              </a:rPr>
              <a:t>in the ECO </a:t>
            </a:r>
            <a:r>
              <a:rPr lang="en-US" sz="2400" dirty="0" smtClean="0">
                <a:latin typeface="Book Antiqua" pitchFamily="18" charset="0"/>
              </a:rPr>
              <a:t>Region; 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Especially any efforts to increase livestock production is </a:t>
            </a:r>
            <a:r>
              <a:rPr lang="en-US" sz="2400" dirty="0" smtClean="0">
                <a:latin typeface="Book Antiqua" pitchFamily="18" charset="0"/>
              </a:rPr>
              <a:t>valuable.</a:t>
            </a:r>
            <a:endParaRPr lang="en-US" sz="2400" dirty="0">
              <a:latin typeface="Book Antiqua" pitchFamily="18" charset="0"/>
            </a:endParaRPr>
          </a:p>
          <a:p>
            <a:endParaRPr lang="en-US" sz="1800" dirty="0">
              <a:latin typeface="Book Antiqua" pitchFamily="18" charset="0"/>
            </a:endParaRPr>
          </a:p>
          <a:p>
            <a:pPr marL="0" indent="0">
              <a:buNone/>
            </a:pPr>
            <a:endParaRPr lang="en-US" sz="1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77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1820</TotalTime>
  <Words>1392</Words>
  <Application>Microsoft Office PowerPoint</Application>
  <PresentationFormat>On-screen Show (4:3)</PresentationFormat>
  <Paragraphs>689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Contents of the Presentation</vt:lpstr>
      <vt:lpstr>            I. Economic Cooperation Organization  in a Nutshell</vt:lpstr>
      <vt:lpstr>Slide 4</vt:lpstr>
      <vt:lpstr>            Key Economic and Demographic Indicators of ECO Countries (2016)</vt:lpstr>
      <vt:lpstr>            LIFD Countries in the ECO Region </vt:lpstr>
      <vt:lpstr>Dependency on Natural Resources </vt:lpstr>
      <vt:lpstr>Commodity Prices Index 2005:100</vt:lpstr>
      <vt:lpstr> Some Facts</vt:lpstr>
      <vt:lpstr>II. Agriculture Sector in the ECO Region </vt:lpstr>
      <vt:lpstr>III. ECO Regional Program for Food Security (ECO-RPFS)</vt:lpstr>
      <vt:lpstr> III. ECO Regional Program for Food Security (Cont’d)</vt:lpstr>
      <vt:lpstr> IV. Combating Transboundary Animal Diseases</vt:lpstr>
      <vt:lpstr>IV. Combating Transboundary Animal Diseases (Cont’d)  </vt:lpstr>
      <vt:lpstr>IV. Combating Transboundary Animal Diseases (Cont’d)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V. Future Activities </vt:lpstr>
      <vt:lpstr>Afterword </vt:lpstr>
      <vt:lpstr>Thank you!   director-AIT@eco.int  www.eco.int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Prg-off-TC</dc:creator>
  <cp:lastModifiedBy>hashah</cp:lastModifiedBy>
  <cp:revision>781</cp:revision>
  <cp:lastPrinted>2016-02-10T08:22:05Z</cp:lastPrinted>
  <dcterms:created xsi:type="dcterms:W3CDTF">2013-08-29T06:12:15Z</dcterms:created>
  <dcterms:modified xsi:type="dcterms:W3CDTF">2018-10-03T05:51:01Z</dcterms:modified>
</cp:coreProperties>
</file>