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7" r:id="rId3"/>
    <p:sldId id="297" r:id="rId4"/>
    <p:sldId id="346" r:id="rId5"/>
    <p:sldId id="347" r:id="rId6"/>
    <p:sldId id="348" r:id="rId7"/>
    <p:sldId id="350" r:id="rId8"/>
    <p:sldId id="349" r:id="rId9"/>
    <p:sldId id="354" r:id="rId10"/>
    <p:sldId id="353" r:id="rId11"/>
    <p:sldId id="35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EBEE"/>
    <a:srgbClr val="E2EAED"/>
    <a:srgbClr val="00448D"/>
    <a:srgbClr val="036BBE"/>
    <a:srgbClr val="318DDE"/>
    <a:srgbClr val="0000FF"/>
    <a:srgbClr val="B2DCD8"/>
    <a:srgbClr val="75B9D0"/>
    <a:srgbClr val="EFEFEF"/>
    <a:srgbClr val="D9D9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7900" autoAdjust="0"/>
  </p:normalViewPr>
  <p:slideViewPr>
    <p:cSldViewPr snapToGrid="0" showGuides="1">
      <p:cViewPr varScale="1">
        <p:scale>
          <a:sx n="78" d="100"/>
          <a:sy n="78" d="100"/>
        </p:scale>
        <p:origin x="-84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B1B673C-DAA4-4840-B7DF-4ACCC39609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6407E6-820C-4298-B3F3-C26F0F9803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D079C-EEBF-465D-9F20-3E4CA3DAA052}" type="datetimeFigureOut">
              <a:rPr lang="en-GB" smtClean="0"/>
              <a:pPr/>
              <a:t>21/04/2021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3440D30-DF8C-4EC3-855F-8D0003CE78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C7241D0-2D32-45DD-86D1-8EDCE20293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0A38E-32E9-4E9E-B9A5-C58EF290DD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1780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2581B-145F-4C83-88AC-310EF321A509}" type="datetimeFigureOut">
              <a:rPr lang="en-GB" smtClean="0"/>
              <a:pPr/>
              <a:t>21/04/2021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27177-D93A-4A19-BD6E-AA283A5D0F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956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27177-D93A-4A19-BD6E-AA283A5D0F9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486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27177-D93A-4A19-BD6E-AA283A5D0F9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1185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AC72F9-254E-4527-8A5A-BC4A8589A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BDD7AA-223E-4438-BF10-BFD2B04EF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9DEDBC-94C0-4621-8E86-E04224A5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324762-9DC1-429B-9071-AC50268B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A632AF-F230-4510-8127-1EC76B69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87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ABE588-DBA2-40FF-9918-EC1ABBF9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935038-A4B7-41E6-B15A-221F28402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82AB3B-9672-40E7-8F5A-4EC97680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74C5AF-8FA7-42FD-A9D8-BF8CA2CE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5ADCD6-BDE1-422F-AF9D-6048E5B0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40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D7471F-0F8D-4DA9-8784-9E61C8415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E458C0-66A4-4560-9FF8-BDDBB4A90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308940-130A-4279-8170-3A910F56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509EF1-EE62-4BC4-96C9-F21B4AA90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3AAED0-B513-4EFC-9E92-E5C1017C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82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4BA676-9B0D-47B4-AAA9-9D94ADA6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C897BC-8C22-47E7-A937-800B3718D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0B9E07-D9FD-41E8-958E-D82B7A6C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B55A85-C93B-4390-9553-7E0096C5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E3120D-27BC-43DC-883B-9742126C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43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BB41D-6EBF-4B11-9506-9DF05E9E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BF6722-202F-4C9C-B5E3-D64B3EE9A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2EFD8A-6710-43F2-B4B5-AAA12542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CE5800-6840-4EBE-9E51-6A4A4445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38E03-0413-4D9C-B5D0-E47820DC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04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4A9909-FEC9-4D30-B681-53A6D707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1E3121-AC23-478B-8436-73C5A262A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72ACCB-B490-4A32-991B-9C4BAAABD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7A5211-9435-4A33-82AB-5773E37D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F42E3E-9D5F-4001-B198-5D8BA32F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6D70A-1BC2-49C4-83C9-DFA47978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114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B7C813-C83F-4359-B93B-45BBE325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B88E3A-BAAA-47B2-AD17-11B64BE5A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713CE0-3CF7-4417-9888-8F03F057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0D6B742-1C6D-4C43-9B66-0BF3526E9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0A2E07A-3E3B-4C15-B3F6-211B8CAA6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10CF602-1E56-49FC-B200-DB942405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5DC3092-6AA4-4130-BB36-EE548A78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2D3A93-FAD1-4E7C-AC89-E8D7DE1B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001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74F15-C967-4F25-A5D2-F85503D3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59EFC3-CD75-49B8-A4B1-8AEF9A84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A1AEC7-AF55-4112-A2C8-F48EB3B0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DCBC90-2ABE-402C-ACFF-84DF4F45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83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5473783-005A-4583-B283-C31762AB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FA077B-6445-4656-BB61-638E6E26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7822E1-8242-4B1E-B2F7-3DF85914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086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71F42A-EC83-403D-A1AD-81251D20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A0711-1A0D-4890-8B2F-87C6E7174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2E2141-F115-49F0-9A81-5282819EB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33A0CF-AF3A-4D11-A8FF-DC559EDC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570B8A-5C82-48A3-9DA2-912C4218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518541-8B31-4B56-A390-83B31AAF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685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54FED7-C7F9-45DF-87E2-7D9747B2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C6C56A-49BF-4A72-9D96-5F7C60664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2EACD0-BEEA-422C-9085-4C30D7712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9B6E80-89DF-4C28-B824-6AED5B49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85D408-9FD6-4D8A-8B7C-20E55956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E274C9-36BE-498E-AB21-1680CB2C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00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67486E-ABB4-4586-84E5-DB98B4FE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E8945A-D010-429F-918C-DD75A14D0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B02D49-AA57-4AEE-BC17-2BB32DAF8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D5000-DC31-4129-B81A-C1C9E9F0B764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59B97-9596-4BC1-BD60-C8A809078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279608-17F4-4C01-B4F4-6EE5B3CE0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315C-77BC-49F6-86CA-06F2BE8CA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10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4">
            <a:extLst>
              <a:ext uri="{FF2B5EF4-FFF2-40B4-BE49-F238E27FC236}">
                <a16:creationId xmlns:a16="http://schemas.microsoft.com/office/drawing/2014/main" xmlns="" id="{205C3A40-7D8A-45AB-A062-A9C6E2E5BE01}"/>
              </a:ext>
            </a:extLst>
          </p:cNvPr>
          <p:cNvSpPr txBox="1">
            <a:spLocks/>
          </p:cNvSpPr>
          <p:nvPr/>
        </p:nvSpPr>
        <p:spPr>
          <a:xfrm>
            <a:off x="976040" y="3498029"/>
            <a:ext cx="6739209" cy="14755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spc="50" dirty="0">
                <a:solidFill>
                  <a:srgbClr val="00448D"/>
                </a:solidFill>
                <a:latin typeface="Agency FB" panose="020B0503020202020204" pitchFamily="34" charset="0"/>
              </a:rPr>
              <a:t>Connecting the national customs system of Uzbekistan with the international </a:t>
            </a:r>
            <a:endParaRPr lang="en-US" sz="2400" b="1" spc="50" dirty="0" smtClean="0">
              <a:solidFill>
                <a:srgbClr val="00448D"/>
              </a:solidFill>
              <a:latin typeface="Agency FB" panose="020B0503020202020204" pitchFamily="34" charset="0"/>
            </a:endParaRPr>
          </a:p>
          <a:p>
            <a:pPr algn="r"/>
            <a:r>
              <a:rPr lang="en-US" sz="2400" b="1" spc="50" dirty="0" smtClean="0">
                <a:solidFill>
                  <a:srgbClr val="00448D"/>
                </a:solidFill>
                <a:latin typeface="Agency FB" panose="020B0503020202020204" pitchFamily="34" charset="0"/>
              </a:rPr>
              <a:t>eTIR </a:t>
            </a:r>
            <a:r>
              <a:rPr lang="en-US" sz="2400" b="1" spc="50" dirty="0">
                <a:solidFill>
                  <a:srgbClr val="00448D"/>
                </a:solidFill>
                <a:latin typeface="Agency FB" panose="020B0503020202020204" pitchFamily="34" charset="0"/>
              </a:rPr>
              <a:t>system</a:t>
            </a:r>
            <a:endParaRPr lang="en-US" sz="2400" b="1" spc="50" dirty="0">
              <a:solidFill>
                <a:srgbClr val="00448D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5D33DE4-8840-4D0A-8F1E-ACC35400E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4827" y="3468600"/>
            <a:ext cx="3286124" cy="184156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8871" y="345918"/>
            <a:ext cx="1114773" cy="1045192"/>
          </a:xfrm>
          <a:prstGeom prst="rect">
            <a:avLst/>
          </a:prstGeom>
        </p:spPr>
      </p:pic>
      <p:sp>
        <p:nvSpPr>
          <p:cNvPr id="77" name="Title 4">
            <a:extLst>
              <a:ext uri="{FF2B5EF4-FFF2-40B4-BE49-F238E27FC236}">
                <a16:creationId xmlns:a16="http://schemas.microsoft.com/office/drawing/2014/main" xmlns="" id="{205C3A40-7D8A-45AB-A062-A9C6E2E5BE01}"/>
              </a:ext>
            </a:extLst>
          </p:cNvPr>
          <p:cNvSpPr txBox="1">
            <a:spLocks/>
          </p:cNvSpPr>
          <p:nvPr/>
        </p:nvSpPr>
        <p:spPr>
          <a:xfrm>
            <a:off x="1400174" y="5478440"/>
            <a:ext cx="6391275" cy="94218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i="1" spc="50" dirty="0">
                <a:latin typeface="Agency FB" panose="020B0503020202020204" pitchFamily="34" charset="0"/>
              </a:rPr>
              <a:t>Chief Inspector of the State Customs Committee </a:t>
            </a:r>
            <a:endParaRPr lang="en-US" sz="1800" i="1" spc="50" dirty="0" smtClean="0">
              <a:latin typeface="Agency FB" panose="020B0503020202020204" pitchFamily="34" charset="0"/>
            </a:endParaRPr>
          </a:p>
          <a:p>
            <a:pPr algn="r"/>
            <a:r>
              <a:rPr lang="en-US" sz="1800" i="1" spc="50" dirty="0" smtClean="0">
                <a:latin typeface="Agency FB" panose="020B0503020202020204" pitchFamily="34" charset="0"/>
              </a:rPr>
              <a:t>of </a:t>
            </a:r>
            <a:r>
              <a:rPr lang="en-US" sz="1800" i="1" spc="50" dirty="0">
                <a:latin typeface="Agency FB" panose="020B0503020202020204" pitchFamily="34" charset="0"/>
              </a:rPr>
              <a:t>the Republic of </a:t>
            </a:r>
            <a:r>
              <a:rPr lang="en-US" sz="1800" i="1" spc="50" dirty="0" smtClean="0">
                <a:latin typeface="Agency FB" panose="020B0503020202020204" pitchFamily="34" charset="0"/>
              </a:rPr>
              <a:t>Uzbekistan</a:t>
            </a:r>
          </a:p>
          <a:p>
            <a:pPr algn="r"/>
            <a:r>
              <a:rPr lang="en-US" sz="1800" b="1" i="1" spc="50" dirty="0" err="1" smtClean="0">
                <a:latin typeface="Agency FB" panose="020B0503020202020204" pitchFamily="34" charset="0"/>
                <a:cs typeface="Arial" panose="020B0604020202020204" pitchFamily="34" charset="0"/>
              </a:rPr>
              <a:t>Khakimov</a:t>
            </a:r>
            <a:r>
              <a:rPr lang="en-US" sz="1800" b="1" i="1" spc="50" dirty="0" smtClean="0"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spc="50" dirty="0" err="1" smtClean="0">
                <a:latin typeface="Agency FB" panose="020B0503020202020204" pitchFamily="34" charset="0"/>
                <a:cs typeface="Arial" panose="020B0604020202020204" pitchFamily="34" charset="0"/>
              </a:rPr>
              <a:t>Elyor</a:t>
            </a:r>
            <a:r>
              <a:rPr lang="en-US" sz="1800" b="1" i="1" spc="50" dirty="0" smtClean="0"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spc="50" dirty="0" err="1" smtClean="0">
                <a:latin typeface="Agency FB" panose="020B0503020202020204" pitchFamily="34" charset="0"/>
                <a:cs typeface="Arial" panose="020B0604020202020204" pitchFamily="34" charset="0"/>
              </a:rPr>
              <a:t>Ilhomjonovich</a:t>
            </a:r>
            <a:endParaRPr lang="en-US" sz="1800" b="1" i="1" spc="50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106966"/>
            <a:ext cx="8118126" cy="10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Picture 16">
            <a:extLst>
              <a:ext uri="{FF2B5EF4-FFF2-40B4-BE49-F238E27FC236}">
                <a16:creationId xmlns:a16="http://schemas.microsoft.com/office/drawing/2014/main" xmlns="" id="{FFC15804-7500-42C9-827D-5C2BA7A7CA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354" y="516927"/>
            <a:ext cx="2213328" cy="679531"/>
          </a:xfrm>
          <a:prstGeom prst="rect">
            <a:avLst/>
          </a:prstGeom>
        </p:spPr>
      </p:pic>
      <p:pic>
        <p:nvPicPr>
          <p:cNvPr id="1026" name="Picture 2" descr="Economic Cooperation Organization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679" y="287389"/>
            <a:ext cx="936129" cy="103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сламский банк развития logo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584" y="453427"/>
            <a:ext cx="1664994" cy="87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RU Logo Vec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4052" y="453427"/>
            <a:ext cx="1326409" cy="79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ssociation of International Road Carriers of Uzbekistan (AIRCUZ)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17" r="20089"/>
          <a:stretch/>
        </p:blipFill>
        <p:spPr bwMode="auto">
          <a:xfrm>
            <a:off x="10388251" y="250487"/>
            <a:ext cx="1282700" cy="111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5290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19DB5A13-2883-46A7-9C1F-02B39CB39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80" y="227827"/>
            <a:ext cx="1607569" cy="9008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88663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0" name="Title 4">
            <a:extLst>
              <a:ext uri="{FF2B5EF4-FFF2-40B4-BE49-F238E27FC236}">
                <a16:creationId xmlns:a16="http://schemas.microsoft.com/office/drawing/2014/main" xmlns="" id="{E3BF1CAE-7C93-42E1-917E-D22D6B248E96}"/>
              </a:ext>
            </a:extLst>
          </p:cNvPr>
          <p:cNvSpPr txBox="1">
            <a:spLocks/>
          </p:cNvSpPr>
          <p:nvPr/>
        </p:nvSpPr>
        <p:spPr>
          <a:xfrm>
            <a:off x="2576097" y="403761"/>
            <a:ext cx="5038907" cy="64145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buNone/>
              <a:defRPr sz="4400" b="1" spc="50">
                <a:solidFill>
                  <a:srgbClr val="036BBE"/>
                </a:solidFill>
                <a:latin typeface="Agency FB" panose="020B0503020202020204" pitchFamily="34" charset="0"/>
                <a:ea typeface="+mj-ea"/>
                <a:cs typeface="+mj-cs"/>
              </a:defRPr>
            </a:lvl1pPr>
          </a:lstStyle>
          <a:p>
            <a:pPr marL="115888">
              <a:buClr>
                <a:srgbClr val="3E8EDE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Expected results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7419" y="5786473"/>
            <a:ext cx="950837" cy="891488"/>
          </a:xfrm>
          <a:prstGeom prst="rect">
            <a:avLst/>
          </a:prstGeom>
        </p:spPr>
      </p:pic>
      <p:pic>
        <p:nvPicPr>
          <p:cNvPr id="41" name="Picture 16">
            <a:extLst>
              <a:ext uri="{FF2B5EF4-FFF2-40B4-BE49-F238E27FC236}">
                <a16:creationId xmlns:a16="http://schemas.microsoft.com/office/drawing/2014/main" xmlns="" id="{FFC15804-7500-42C9-827D-5C2BA7A7C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702" y="5957312"/>
            <a:ext cx="1887842" cy="579601"/>
          </a:xfrm>
          <a:prstGeom prst="rect">
            <a:avLst/>
          </a:prstGeom>
        </p:spPr>
      </p:pic>
      <p:pic>
        <p:nvPicPr>
          <p:cNvPr id="42" name="Picture 2" descr="Economic Cooperation Organization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571" y="5727945"/>
            <a:ext cx="798464" cy="8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Исламский банк развития logo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297" y="5838419"/>
            <a:ext cx="1420143" cy="7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IRU Logo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3806" y="5892812"/>
            <a:ext cx="1131351" cy="6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Association of International Road Carriers of Uzbekistan (AIRCUZ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17" r="20089"/>
          <a:stretch/>
        </p:blipFill>
        <p:spPr bwMode="auto">
          <a:xfrm>
            <a:off x="10720392" y="5772749"/>
            <a:ext cx="1094069" cy="94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xmlns="" id="{205C3A40-7D8A-45AB-A062-A9C6E2E5BE01}"/>
              </a:ext>
            </a:extLst>
          </p:cNvPr>
          <p:cNvSpPr txBox="1">
            <a:spLocks/>
          </p:cNvSpPr>
          <p:nvPr/>
        </p:nvSpPr>
        <p:spPr>
          <a:xfrm>
            <a:off x="7784867" y="1501032"/>
            <a:ext cx="4029594" cy="33072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Undoubtedly,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to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transportations in accordance with Annex 11 to the TIR Convention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will make a huge contribution to the development of the transport sector, trade facilitation, cost reduction,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other practical aspects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63" b="7105"/>
          <a:stretch/>
        </p:blipFill>
        <p:spPr>
          <a:xfrm>
            <a:off x="849664" y="1306160"/>
            <a:ext cx="6765340" cy="395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73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01523" y="6206448"/>
            <a:ext cx="2888663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8343" y="5636571"/>
            <a:ext cx="950837" cy="891488"/>
          </a:xfrm>
          <a:prstGeom prst="rect">
            <a:avLst/>
          </a:prstGeom>
        </p:spPr>
      </p:pic>
      <p:pic>
        <p:nvPicPr>
          <p:cNvPr id="41" name="Picture 16">
            <a:extLst>
              <a:ext uri="{FF2B5EF4-FFF2-40B4-BE49-F238E27FC236}">
                <a16:creationId xmlns:a16="http://schemas.microsoft.com/office/drawing/2014/main" xmlns="" id="{FFC15804-7500-42C9-827D-5C2BA7A7C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4626" y="5807410"/>
            <a:ext cx="1887842" cy="579601"/>
          </a:xfrm>
          <a:prstGeom prst="rect">
            <a:avLst/>
          </a:prstGeom>
        </p:spPr>
      </p:pic>
      <p:pic>
        <p:nvPicPr>
          <p:cNvPr id="42" name="Picture 2" descr="Economic Cooperation Organizatio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495" y="5578043"/>
            <a:ext cx="798464" cy="8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Исламский банк развития logo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2221" y="5688517"/>
            <a:ext cx="1420143" cy="7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IRU Logo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4730" y="5742910"/>
            <a:ext cx="1131351" cy="6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Association of International Road Carriers of Uzbekistan (AIRCUZ)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17" r="20089"/>
          <a:stretch/>
        </p:blipFill>
        <p:spPr bwMode="auto">
          <a:xfrm>
            <a:off x="9311316" y="5622847"/>
            <a:ext cx="1094069" cy="94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23"/>
          <a:stretch/>
        </p:blipFill>
        <p:spPr>
          <a:xfrm>
            <a:off x="1663908" y="24529"/>
            <a:ext cx="9174685" cy="530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16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88663" cy="365125"/>
          </a:xfrm>
        </p:spPr>
        <p:txBody>
          <a:bodyPr/>
          <a:lstStyle/>
          <a:p>
            <a:r>
              <a:rPr lang="en-US"/>
              <a:t>8</a:t>
            </a:r>
          </a:p>
        </p:txBody>
      </p:sp>
      <p:sp>
        <p:nvSpPr>
          <p:cNvPr id="43" name="Content Placeholder 10">
            <a:extLst>
              <a:ext uri="{FF2B5EF4-FFF2-40B4-BE49-F238E27FC236}">
                <a16:creationId xmlns:a16="http://schemas.microsoft.com/office/drawing/2014/main" xmlns="" id="{5F5725AB-9B97-4972-8E81-AE39D28A7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364" y="3136818"/>
            <a:ext cx="10815083" cy="2139719"/>
          </a:xfrm>
          <a:solidFill>
            <a:schemeClr val="bg1">
              <a:lumMod val="75000"/>
              <a:alpha val="15000"/>
            </a:schemeClr>
          </a:solidFill>
        </p:spPr>
        <p:txBody>
          <a:bodyPr>
            <a:normAutofit/>
          </a:bodyPr>
          <a:lstStyle/>
          <a:p>
            <a:pPr marL="461963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development in the Republic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Uzbekistan</a:t>
            </a:r>
          </a:p>
          <a:p>
            <a:pPr marL="461963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projects</a:t>
            </a:r>
          </a:p>
          <a:p>
            <a:pPr marL="461963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Getting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started with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UNECE</a:t>
            </a:r>
          </a:p>
          <a:p>
            <a:pPr marL="461963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Expected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8871" y="345918"/>
            <a:ext cx="950837" cy="891488"/>
          </a:xfrm>
          <a:prstGeom prst="rect">
            <a:avLst/>
          </a:prstGeom>
        </p:spPr>
      </p:pic>
      <p:pic>
        <p:nvPicPr>
          <p:cNvPr id="41" name="Picture 16">
            <a:extLst>
              <a:ext uri="{FF2B5EF4-FFF2-40B4-BE49-F238E27FC236}">
                <a16:creationId xmlns:a16="http://schemas.microsoft.com/office/drawing/2014/main" xmlns="" id="{FFC15804-7500-42C9-827D-5C2BA7A7C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354" y="516927"/>
            <a:ext cx="1887842" cy="579601"/>
          </a:xfrm>
          <a:prstGeom prst="rect">
            <a:avLst/>
          </a:prstGeom>
        </p:spPr>
      </p:pic>
      <p:pic>
        <p:nvPicPr>
          <p:cNvPr id="42" name="Picture 2" descr="Economic Cooperation Organization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680" y="287390"/>
            <a:ext cx="798464" cy="8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Исламский банк развития logo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584" y="453427"/>
            <a:ext cx="1420143" cy="7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IRU Logo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4052" y="453428"/>
            <a:ext cx="1131351" cy="6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Association of International Road Carriers of Uzbekistan (AIRCUZ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17" r="20089"/>
          <a:stretch/>
        </p:blipFill>
        <p:spPr bwMode="auto">
          <a:xfrm>
            <a:off x="10388251" y="250487"/>
            <a:ext cx="1094069" cy="94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itle 4">
            <a:extLst>
              <a:ext uri="{FF2B5EF4-FFF2-40B4-BE49-F238E27FC236}">
                <a16:creationId xmlns:a16="http://schemas.microsoft.com/office/drawing/2014/main" xmlns="" id="{E3BF1CAE-7C93-42E1-917E-D22D6B248E96}"/>
              </a:ext>
            </a:extLst>
          </p:cNvPr>
          <p:cNvSpPr txBox="1">
            <a:spLocks/>
          </p:cNvSpPr>
          <p:nvPr/>
        </p:nvSpPr>
        <p:spPr>
          <a:xfrm>
            <a:off x="929390" y="2240267"/>
            <a:ext cx="3090159" cy="64145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buNone/>
              <a:defRPr sz="4400" b="1" spc="50">
                <a:solidFill>
                  <a:srgbClr val="036BBE"/>
                </a:solidFill>
                <a:latin typeface="Agency FB" panose="020B05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rgbClr val="00448D"/>
                </a:solidFill>
              </a:rPr>
              <a:t>Introduction:</a:t>
            </a:r>
          </a:p>
        </p:txBody>
      </p:sp>
    </p:spTree>
    <p:extLst>
      <p:ext uri="{BB962C8B-B14F-4D97-AF65-F5344CB8AC3E}">
        <p14:creationId xmlns:p14="http://schemas.microsoft.com/office/powerpoint/2010/main" xmlns="" val="194026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19DB5A13-2883-46A7-9C1F-02B39CB39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80" y="227827"/>
            <a:ext cx="1607569" cy="9008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88663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0" name="Title 4">
            <a:extLst>
              <a:ext uri="{FF2B5EF4-FFF2-40B4-BE49-F238E27FC236}">
                <a16:creationId xmlns:a16="http://schemas.microsoft.com/office/drawing/2014/main" xmlns="" id="{E3BF1CAE-7C93-42E1-917E-D22D6B248E96}"/>
              </a:ext>
            </a:extLst>
          </p:cNvPr>
          <p:cNvSpPr txBox="1">
            <a:spLocks/>
          </p:cNvSpPr>
          <p:nvPr/>
        </p:nvSpPr>
        <p:spPr>
          <a:xfrm>
            <a:off x="2093649" y="487263"/>
            <a:ext cx="9720812" cy="64145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buNone/>
              <a:defRPr sz="4400" b="1" spc="50">
                <a:solidFill>
                  <a:srgbClr val="036BBE"/>
                </a:solidFill>
                <a:latin typeface="Agency FB" panose="020B0503020202020204" pitchFamily="34" charset="0"/>
                <a:ea typeface="+mj-ea"/>
                <a:cs typeface="+mj-cs"/>
              </a:defRPr>
            </a:lvl1pPr>
          </a:lstStyle>
          <a:p>
            <a:pPr marL="115888" algn="r">
              <a:buClr>
                <a:srgbClr val="3E8EDE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Project development in the Republic of Uzbekistan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7419" y="5786473"/>
            <a:ext cx="950837" cy="891488"/>
          </a:xfrm>
          <a:prstGeom prst="rect">
            <a:avLst/>
          </a:prstGeom>
        </p:spPr>
      </p:pic>
      <p:pic>
        <p:nvPicPr>
          <p:cNvPr id="41" name="Picture 16">
            <a:extLst>
              <a:ext uri="{FF2B5EF4-FFF2-40B4-BE49-F238E27FC236}">
                <a16:creationId xmlns:a16="http://schemas.microsoft.com/office/drawing/2014/main" xmlns="" id="{FFC15804-7500-42C9-827D-5C2BA7A7C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702" y="5957312"/>
            <a:ext cx="1887842" cy="579601"/>
          </a:xfrm>
          <a:prstGeom prst="rect">
            <a:avLst/>
          </a:prstGeom>
        </p:spPr>
      </p:pic>
      <p:pic>
        <p:nvPicPr>
          <p:cNvPr id="42" name="Picture 2" descr="Economic Cooperation Organization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571" y="5727945"/>
            <a:ext cx="798464" cy="8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Исламский банк развития logo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297" y="5838419"/>
            <a:ext cx="1420143" cy="7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IRU Logo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3806" y="5892812"/>
            <a:ext cx="1131351" cy="6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Association of International Road Carriers of Uzbekistan (AIRCUZ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17" r="20089"/>
          <a:stretch/>
        </p:blipFill>
        <p:spPr bwMode="auto">
          <a:xfrm>
            <a:off x="10720392" y="5772749"/>
            <a:ext cx="1094069" cy="94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itle 4">
            <a:extLst>
              <a:ext uri="{FF2B5EF4-FFF2-40B4-BE49-F238E27FC236}">
                <a16:creationId xmlns:a16="http://schemas.microsoft.com/office/drawing/2014/main" xmlns="" id="{205C3A40-7D8A-45AB-A062-A9C6E2E5BE01}"/>
              </a:ext>
            </a:extLst>
          </p:cNvPr>
          <p:cNvSpPr txBox="1">
            <a:spLocks/>
          </p:cNvSpPr>
          <p:nvPr/>
        </p:nvSpPr>
        <p:spPr>
          <a:xfrm>
            <a:off x="7209979" y="1592258"/>
            <a:ext cx="4794879" cy="26785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Customs control and clearance in the Republic of Uzbekistan until 2007 was carried out by using paper forms of cargo delivery control documents and declarations</a:t>
            </a:r>
            <a:endParaRPr lang="en-US" sz="1050" b="1" i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82" r="43050" b="28962"/>
          <a:stretch/>
        </p:blipFill>
        <p:spPr>
          <a:xfrm>
            <a:off x="355973" y="1250750"/>
            <a:ext cx="6389601" cy="2897219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xmlns="" id="{205C3A40-7D8A-45AB-A062-A9C6E2E5BE01}"/>
              </a:ext>
            </a:extLst>
          </p:cNvPr>
          <p:cNvSpPr txBox="1">
            <a:spLocks/>
          </p:cNvSpPr>
          <p:nvPr/>
        </p:nvSpPr>
        <p:spPr>
          <a:xfrm>
            <a:off x="725584" y="4227153"/>
            <a:ext cx="9037541" cy="9353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2007,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Unified automated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system of the customs authorities of the Republic of Uzbekistan was developed</a:t>
            </a:r>
            <a:endParaRPr lang="en-US" sz="1050" b="1" i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6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19DB5A13-2883-46A7-9C1F-02B39CB39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80" y="227827"/>
            <a:ext cx="1607569" cy="9008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88663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0" name="Title 4">
            <a:extLst>
              <a:ext uri="{FF2B5EF4-FFF2-40B4-BE49-F238E27FC236}">
                <a16:creationId xmlns:a16="http://schemas.microsoft.com/office/drawing/2014/main" xmlns="" id="{E3BF1CAE-7C93-42E1-917E-D22D6B248E96}"/>
              </a:ext>
            </a:extLst>
          </p:cNvPr>
          <p:cNvSpPr txBox="1">
            <a:spLocks/>
          </p:cNvSpPr>
          <p:nvPr/>
        </p:nvSpPr>
        <p:spPr>
          <a:xfrm>
            <a:off x="2093649" y="487263"/>
            <a:ext cx="9720812" cy="64145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buNone/>
              <a:defRPr sz="4400" b="1" spc="50">
                <a:solidFill>
                  <a:srgbClr val="036BBE"/>
                </a:solidFill>
                <a:latin typeface="Agency FB" panose="020B0503020202020204" pitchFamily="34" charset="0"/>
                <a:ea typeface="+mj-ea"/>
                <a:cs typeface="+mj-cs"/>
              </a:defRPr>
            </a:lvl1pPr>
          </a:lstStyle>
          <a:p>
            <a:pPr marL="115888" algn="r">
              <a:buClr>
                <a:srgbClr val="3E8EDE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Project development in the Republic of Uzbekistan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7419" y="5786473"/>
            <a:ext cx="950837" cy="891488"/>
          </a:xfrm>
          <a:prstGeom prst="rect">
            <a:avLst/>
          </a:prstGeom>
        </p:spPr>
      </p:pic>
      <p:pic>
        <p:nvPicPr>
          <p:cNvPr id="41" name="Picture 16">
            <a:extLst>
              <a:ext uri="{FF2B5EF4-FFF2-40B4-BE49-F238E27FC236}">
                <a16:creationId xmlns:a16="http://schemas.microsoft.com/office/drawing/2014/main" xmlns="" id="{FFC15804-7500-42C9-827D-5C2BA7A7C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702" y="5957312"/>
            <a:ext cx="1887842" cy="579601"/>
          </a:xfrm>
          <a:prstGeom prst="rect">
            <a:avLst/>
          </a:prstGeom>
        </p:spPr>
      </p:pic>
      <p:pic>
        <p:nvPicPr>
          <p:cNvPr id="42" name="Picture 2" descr="Economic Cooperation Organization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571" y="5727945"/>
            <a:ext cx="798464" cy="8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Исламский банк развития logo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297" y="5838419"/>
            <a:ext cx="1420143" cy="7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IRU Logo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3806" y="5892812"/>
            <a:ext cx="1131351" cy="6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Association of International Road Carriers of Uzbekistan (AIRCUZ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17" r="20089"/>
          <a:stretch/>
        </p:blipFill>
        <p:spPr bwMode="auto">
          <a:xfrm>
            <a:off x="10720392" y="5772749"/>
            <a:ext cx="1094069" cy="94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itle 4">
            <a:extLst>
              <a:ext uri="{FF2B5EF4-FFF2-40B4-BE49-F238E27FC236}">
                <a16:creationId xmlns:a16="http://schemas.microsoft.com/office/drawing/2014/main" xmlns="" id="{205C3A40-7D8A-45AB-A062-A9C6E2E5BE01}"/>
              </a:ext>
            </a:extLst>
          </p:cNvPr>
          <p:cNvSpPr txBox="1">
            <a:spLocks/>
          </p:cNvSpPr>
          <p:nvPr/>
        </p:nvSpPr>
        <p:spPr>
          <a:xfrm>
            <a:off x="4811844" y="1362461"/>
            <a:ext cx="7208006" cy="42422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the same time, starting from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Republic of Uzbekistan, along with other Contracting Countries of the TIR Convention, began to introduce tools for digitalization of the TIR procedure,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namely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1) RTS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(real time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SafeTIR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) - real-time collection, transmission, processing and exchange of data on the termination of operations using TIR Carnets at Customs offices of destination</a:t>
            </a:r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3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) TIR-EPD-a system of preliminary information on goods under TIR operations</a:t>
            </a:r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3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) Reconciliation of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SafeTIR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data – organization of interaction to check the differences between the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SafeTIR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data and the actual data of the tear-off spines of TIR Carnets after their delivery to the guarantee association</a:t>
            </a:r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3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) EGIS (Electronic Guarantee Information Service) - used in real time to extract updated information about the TIR Guarantee.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i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72" r="54532" b="18470"/>
          <a:stretch/>
        </p:blipFill>
        <p:spPr>
          <a:xfrm>
            <a:off x="494871" y="1362461"/>
            <a:ext cx="4156426" cy="424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2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19DB5A13-2883-46A7-9C1F-02B39CB39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80" y="227827"/>
            <a:ext cx="1607569" cy="9008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88663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0" name="Title 4">
            <a:extLst>
              <a:ext uri="{FF2B5EF4-FFF2-40B4-BE49-F238E27FC236}">
                <a16:creationId xmlns:a16="http://schemas.microsoft.com/office/drawing/2014/main" xmlns="" id="{E3BF1CAE-7C93-42E1-917E-D22D6B248E96}"/>
              </a:ext>
            </a:extLst>
          </p:cNvPr>
          <p:cNvSpPr txBox="1">
            <a:spLocks/>
          </p:cNvSpPr>
          <p:nvPr/>
        </p:nvSpPr>
        <p:spPr>
          <a:xfrm>
            <a:off x="2093649" y="487263"/>
            <a:ext cx="9720812" cy="64145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buNone/>
              <a:defRPr sz="4400" b="1" spc="50">
                <a:solidFill>
                  <a:srgbClr val="036BBE"/>
                </a:solidFill>
                <a:latin typeface="Agency FB" panose="020B0503020202020204" pitchFamily="34" charset="0"/>
                <a:ea typeface="+mj-ea"/>
                <a:cs typeface="+mj-cs"/>
              </a:defRPr>
            </a:lvl1pPr>
          </a:lstStyle>
          <a:p>
            <a:pPr marL="115888" algn="r">
              <a:buClr>
                <a:srgbClr val="3E8EDE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Project development in the Republic of Uzbekistan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7419" y="5786473"/>
            <a:ext cx="950837" cy="891488"/>
          </a:xfrm>
          <a:prstGeom prst="rect">
            <a:avLst/>
          </a:prstGeom>
        </p:spPr>
      </p:pic>
      <p:pic>
        <p:nvPicPr>
          <p:cNvPr id="41" name="Picture 16">
            <a:extLst>
              <a:ext uri="{FF2B5EF4-FFF2-40B4-BE49-F238E27FC236}">
                <a16:creationId xmlns:a16="http://schemas.microsoft.com/office/drawing/2014/main" xmlns="" id="{FFC15804-7500-42C9-827D-5C2BA7A7C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702" y="5957312"/>
            <a:ext cx="1887842" cy="579601"/>
          </a:xfrm>
          <a:prstGeom prst="rect">
            <a:avLst/>
          </a:prstGeom>
        </p:spPr>
      </p:pic>
      <p:pic>
        <p:nvPicPr>
          <p:cNvPr id="42" name="Picture 2" descr="Economic Cooperation Organization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571" y="5727945"/>
            <a:ext cx="798464" cy="8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Исламский банк развития logo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297" y="5838419"/>
            <a:ext cx="1420143" cy="7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IRU Logo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3806" y="5892812"/>
            <a:ext cx="1131351" cy="6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Association of International Road Carriers of Uzbekistan (AIRCUZ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17" r="20089"/>
          <a:stretch/>
        </p:blipFill>
        <p:spPr bwMode="auto">
          <a:xfrm>
            <a:off x="10720392" y="5772749"/>
            <a:ext cx="1094069" cy="94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6" t="18799" r="46176" b="16065"/>
          <a:stretch/>
        </p:blipFill>
        <p:spPr>
          <a:xfrm>
            <a:off x="7187623" y="1436991"/>
            <a:ext cx="4107306" cy="3813013"/>
          </a:xfrm>
          <a:prstGeom prst="rect">
            <a:avLst/>
          </a:prstGeom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xmlns="" id="{205C3A40-7D8A-45AB-A062-A9C6E2E5BE01}"/>
              </a:ext>
            </a:extLst>
          </p:cNvPr>
          <p:cNvSpPr txBox="1">
            <a:spLocks/>
          </p:cNvSpPr>
          <p:nvPr/>
        </p:nvSpPr>
        <p:spPr>
          <a:xfrm>
            <a:off x="76568" y="1609549"/>
            <a:ext cx="7208006" cy="33072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State Customs Committee of Uzbekistan was also interested in pilot projects and signed a number of documents in this direction, namely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1) 03.12.2018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"Letter of intent of Uzbekistan to participate 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the eTIR pilot project»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13.03.2019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principles of the TIR Digitalization project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l"/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) 23.10.2020 -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Supplement to the TIR Carnet guarantee agreement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i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19DB5A13-2883-46A7-9C1F-02B39CB39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80" y="227827"/>
            <a:ext cx="1607569" cy="9008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88663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0" name="Title 4">
            <a:extLst>
              <a:ext uri="{FF2B5EF4-FFF2-40B4-BE49-F238E27FC236}">
                <a16:creationId xmlns:a16="http://schemas.microsoft.com/office/drawing/2014/main" xmlns="" id="{E3BF1CAE-7C93-42E1-917E-D22D6B248E96}"/>
              </a:ext>
            </a:extLst>
          </p:cNvPr>
          <p:cNvSpPr txBox="1">
            <a:spLocks/>
          </p:cNvSpPr>
          <p:nvPr/>
        </p:nvSpPr>
        <p:spPr>
          <a:xfrm>
            <a:off x="1429648" y="627821"/>
            <a:ext cx="5038907" cy="64145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buNone/>
              <a:defRPr sz="4400" b="1" spc="50">
                <a:solidFill>
                  <a:srgbClr val="036BBE"/>
                </a:solidFill>
                <a:latin typeface="Agency FB" panose="020B05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srgbClr val="00448D"/>
                </a:solidFill>
              </a:rPr>
              <a:t>Regional projects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7419" y="5786473"/>
            <a:ext cx="950837" cy="891488"/>
          </a:xfrm>
          <a:prstGeom prst="rect">
            <a:avLst/>
          </a:prstGeom>
        </p:spPr>
      </p:pic>
      <p:pic>
        <p:nvPicPr>
          <p:cNvPr id="41" name="Picture 16">
            <a:extLst>
              <a:ext uri="{FF2B5EF4-FFF2-40B4-BE49-F238E27FC236}">
                <a16:creationId xmlns:a16="http://schemas.microsoft.com/office/drawing/2014/main" xmlns="" id="{FFC15804-7500-42C9-827D-5C2BA7A7C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702" y="5957312"/>
            <a:ext cx="1887842" cy="579601"/>
          </a:xfrm>
          <a:prstGeom prst="rect">
            <a:avLst/>
          </a:prstGeom>
        </p:spPr>
      </p:pic>
      <p:pic>
        <p:nvPicPr>
          <p:cNvPr id="42" name="Picture 2" descr="Economic Cooperation Organization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571" y="5727945"/>
            <a:ext cx="798464" cy="8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Исламский банк развития logo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297" y="5838419"/>
            <a:ext cx="1420143" cy="7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IRU Logo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3806" y="5892812"/>
            <a:ext cx="1131351" cy="6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Association of International Road Carriers of Uzbekistan (AIRCUZ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17" r="20089"/>
          <a:stretch/>
        </p:blipFill>
        <p:spPr bwMode="auto">
          <a:xfrm>
            <a:off x="10720392" y="5772749"/>
            <a:ext cx="1094069" cy="94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5" t="17436" r="4222" b="35956"/>
          <a:stretch/>
        </p:blipFill>
        <p:spPr>
          <a:xfrm>
            <a:off x="351020" y="1575425"/>
            <a:ext cx="6117535" cy="33018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63832" y="1532828"/>
            <a:ext cx="1504723" cy="560947"/>
          </a:xfrm>
          <a:prstGeom prst="rect">
            <a:avLst/>
          </a:prstGeom>
          <a:solidFill>
            <a:srgbClr val="E2EAED"/>
          </a:solidFill>
          <a:ln>
            <a:solidFill>
              <a:srgbClr val="E3E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xmlns="" id="{205C3A40-7D8A-45AB-A062-A9C6E2E5BE01}"/>
              </a:ext>
            </a:extLst>
          </p:cNvPr>
          <p:cNvSpPr txBox="1">
            <a:spLocks/>
          </p:cNvSpPr>
          <p:nvPr/>
        </p:nvSpPr>
        <p:spPr>
          <a:xfrm>
            <a:off x="7251465" y="1481529"/>
            <a:ext cx="4711907" cy="246182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the same time, on the basis of a five-year Memorandum of Understanding between the UNECE and the IRU, pilot TIR transports were organized using available digital tools</a:t>
            </a:r>
            <a:endParaRPr lang="en-US" sz="1200" b="1" i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4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19DB5A13-2883-46A7-9C1F-02B39CB39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80" y="227827"/>
            <a:ext cx="1607569" cy="9008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88663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0" name="Title 4">
            <a:extLst>
              <a:ext uri="{FF2B5EF4-FFF2-40B4-BE49-F238E27FC236}">
                <a16:creationId xmlns:a16="http://schemas.microsoft.com/office/drawing/2014/main" xmlns="" id="{E3BF1CAE-7C93-42E1-917E-D22D6B248E96}"/>
              </a:ext>
            </a:extLst>
          </p:cNvPr>
          <p:cNvSpPr txBox="1">
            <a:spLocks/>
          </p:cNvSpPr>
          <p:nvPr/>
        </p:nvSpPr>
        <p:spPr>
          <a:xfrm>
            <a:off x="2093649" y="559599"/>
            <a:ext cx="5038907" cy="64145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buNone/>
              <a:defRPr sz="4400" b="1" spc="50">
                <a:solidFill>
                  <a:srgbClr val="036BBE"/>
                </a:solidFill>
                <a:latin typeface="Agency FB" panose="020B05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srgbClr val="00448D"/>
                </a:solidFill>
              </a:rPr>
              <a:t>Regional projects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7419" y="5786473"/>
            <a:ext cx="950837" cy="891488"/>
          </a:xfrm>
          <a:prstGeom prst="rect">
            <a:avLst/>
          </a:prstGeom>
        </p:spPr>
      </p:pic>
      <p:pic>
        <p:nvPicPr>
          <p:cNvPr id="41" name="Picture 16">
            <a:extLst>
              <a:ext uri="{FF2B5EF4-FFF2-40B4-BE49-F238E27FC236}">
                <a16:creationId xmlns:a16="http://schemas.microsoft.com/office/drawing/2014/main" xmlns="" id="{FFC15804-7500-42C9-827D-5C2BA7A7C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702" y="5957312"/>
            <a:ext cx="1887842" cy="579601"/>
          </a:xfrm>
          <a:prstGeom prst="rect">
            <a:avLst/>
          </a:prstGeom>
        </p:spPr>
      </p:pic>
      <p:pic>
        <p:nvPicPr>
          <p:cNvPr id="42" name="Picture 2" descr="Economic Cooperation Organization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571" y="5727945"/>
            <a:ext cx="798464" cy="8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Исламский банк развития logo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297" y="5838419"/>
            <a:ext cx="1420143" cy="7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IRU Logo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3806" y="5892812"/>
            <a:ext cx="1131351" cy="6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Association of International Road Carriers of Uzbekistan (AIRCUZ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17" r="20089"/>
          <a:stretch/>
        </p:blipFill>
        <p:spPr bwMode="auto">
          <a:xfrm>
            <a:off x="10720392" y="5772749"/>
            <a:ext cx="1094069" cy="94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63832" y="1532828"/>
            <a:ext cx="1504723" cy="560947"/>
          </a:xfrm>
          <a:prstGeom prst="rect">
            <a:avLst/>
          </a:prstGeom>
          <a:solidFill>
            <a:srgbClr val="E2EAED"/>
          </a:solidFill>
          <a:ln>
            <a:solidFill>
              <a:srgbClr val="E3E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2" t="17924" b="9509"/>
          <a:stretch/>
        </p:blipFill>
        <p:spPr>
          <a:xfrm>
            <a:off x="761976" y="1422201"/>
            <a:ext cx="7369568" cy="4076181"/>
          </a:xfrm>
          <a:prstGeom prst="rect">
            <a:avLst/>
          </a:prstGeom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xmlns="" id="{205C3A40-7D8A-45AB-A062-A9C6E2E5BE01}"/>
              </a:ext>
            </a:extLst>
          </p:cNvPr>
          <p:cNvSpPr txBox="1">
            <a:spLocks/>
          </p:cNvSpPr>
          <p:nvPr/>
        </p:nvSpPr>
        <p:spPr>
          <a:xfrm>
            <a:off x="8131544" y="1306160"/>
            <a:ext cx="4029594" cy="33072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planned to continue interaction with other countries within the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ystem, on the basis of the existing experience, through connection to the UNECE database, taking into account the entry into force of Annex 11 to the TIR Convention</a:t>
            </a:r>
            <a:r>
              <a:rPr lang="en-US" sz="1200" b="1" i="1" spc="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b="1" i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8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19DB5A13-2883-46A7-9C1F-02B39CB39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80" y="227827"/>
            <a:ext cx="1607569" cy="9008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88663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0" name="Title 4">
            <a:extLst>
              <a:ext uri="{FF2B5EF4-FFF2-40B4-BE49-F238E27FC236}">
                <a16:creationId xmlns:a16="http://schemas.microsoft.com/office/drawing/2014/main" xmlns="" id="{E3BF1CAE-7C93-42E1-917E-D22D6B248E96}"/>
              </a:ext>
            </a:extLst>
          </p:cNvPr>
          <p:cNvSpPr txBox="1">
            <a:spLocks/>
          </p:cNvSpPr>
          <p:nvPr/>
        </p:nvSpPr>
        <p:spPr>
          <a:xfrm>
            <a:off x="2093649" y="446827"/>
            <a:ext cx="6516950" cy="64145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buNone/>
              <a:defRPr sz="4400" b="1" spc="50">
                <a:solidFill>
                  <a:srgbClr val="036BBE"/>
                </a:solidFill>
                <a:latin typeface="Agency FB" panose="020B0503020202020204" pitchFamily="34" charset="0"/>
                <a:ea typeface="+mj-ea"/>
                <a:cs typeface="+mj-cs"/>
              </a:defRPr>
            </a:lvl1pPr>
          </a:lstStyle>
          <a:p>
            <a:pPr marL="461963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Start of work with 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UNECE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7419" y="5786473"/>
            <a:ext cx="950837" cy="891488"/>
          </a:xfrm>
          <a:prstGeom prst="rect">
            <a:avLst/>
          </a:prstGeom>
        </p:spPr>
      </p:pic>
      <p:pic>
        <p:nvPicPr>
          <p:cNvPr id="41" name="Picture 16">
            <a:extLst>
              <a:ext uri="{FF2B5EF4-FFF2-40B4-BE49-F238E27FC236}">
                <a16:creationId xmlns:a16="http://schemas.microsoft.com/office/drawing/2014/main" xmlns="" id="{FFC15804-7500-42C9-827D-5C2BA7A7C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702" y="5957312"/>
            <a:ext cx="1887842" cy="579601"/>
          </a:xfrm>
          <a:prstGeom prst="rect">
            <a:avLst/>
          </a:prstGeom>
        </p:spPr>
      </p:pic>
      <p:pic>
        <p:nvPicPr>
          <p:cNvPr id="42" name="Picture 2" descr="Economic Cooperation Organization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571" y="5727945"/>
            <a:ext cx="798464" cy="8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Исламский банк развития logo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297" y="5838419"/>
            <a:ext cx="1420143" cy="7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IRU Logo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3806" y="5892812"/>
            <a:ext cx="1131351" cy="6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Association of International Road Carriers of Uzbekistan (AIRCUZ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17" r="20089"/>
          <a:stretch/>
        </p:blipFill>
        <p:spPr bwMode="auto">
          <a:xfrm>
            <a:off x="10720392" y="5772749"/>
            <a:ext cx="1094069" cy="94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xmlns="" id="{205C3A40-7D8A-45AB-A062-A9C6E2E5BE01}"/>
              </a:ext>
            </a:extLst>
          </p:cNvPr>
          <p:cNvSpPr txBox="1">
            <a:spLocks/>
          </p:cNvSpPr>
          <p:nvPr/>
        </p:nvSpPr>
        <p:spPr>
          <a:xfrm>
            <a:off x="6681838" y="1532829"/>
            <a:ext cx="5265323" cy="20463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Currently, the SCC of Uzbekistan is working on joining the International eTIR System together with the support 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UNECE</a:t>
            </a:r>
            <a:endParaRPr lang="en-US" sz="1200" b="1" i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6695" y="855648"/>
            <a:ext cx="2697007" cy="2528666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xmlns="" id="{FFC15804-7500-42C9-827D-5C2BA7A7CA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26" y="1590937"/>
            <a:ext cx="3223263" cy="989599"/>
          </a:xfrm>
          <a:prstGeom prst="rect">
            <a:avLst/>
          </a:prstGeom>
        </p:spPr>
      </p:pic>
      <p:sp>
        <p:nvSpPr>
          <p:cNvPr id="17" name="Title 4">
            <a:extLst>
              <a:ext uri="{FF2B5EF4-FFF2-40B4-BE49-F238E27FC236}">
                <a16:creationId xmlns:a16="http://schemas.microsoft.com/office/drawing/2014/main" xmlns="" id="{205C3A40-7D8A-45AB-A062-A9C6E2E5BE01}"/>
              </a:ext>
            </a:extLst>
          </p:cNvPr>
          <p:cNvSpPr txBox="1">
            <a:spLocks/>
          </p:cNvSpPr>
          <p:nvPr/>
        </p:nvSpPr>
        <p:spPr>
          <a:xfrm>
            <a:off x="412181" y="3258052"/>
            <a:ext cx="5265323" cy="12067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Studying the specifications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200" b="1" i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xmlns="" id="{205C3A40-7D8A-45AB-A062-A9C6E2E5BE01}"/>
              </a:ext>
            </a:extLst>
          </p:cNvPr>
          <p:cNvSpPr txBox="1">
            <a:spLocks/>
          </p:cNvSpPr>
          <p:nvPr/>
        </p:nvSpPr>
        <p:spPr>
          <a:xfrm>
            <a:off x="5977937" y="3545705"/>
            <a:ext cx="5265323" cy="12067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z-Cyrl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Allocation from the UNDA fund to cover the costs of national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b="1" i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xmlns="" id="{205C3A40-7D8A-45AB-A062-A9C6E2E5BE01}"/>
              </a:ext>
            </a:extLst>
          </p:cNvPr>
          <p:cNvSpPr txBox="1">
            <a:spLocks/>
          </p:cNvSpPr>
          <p:nvPr/>
        </p:nvSpPr>
        <p:spPr>
          <a:xfrm>
            <a:off x="412181" y="3793135"/>
            <a:ext cx="5265323" cy="5690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Approval of the SCC's work plan for joining the eTIR international system;</a:t>
            </a:r>
            <a:endParaRPr lang="en-US" sz="1200" b="1" i="1" spc="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b="1" i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xmlns="" id="{205C3A40-7D8A-45AB-A062-A9C6E2E5BE01}"/>
              </a:ext>
            </a:extLst>
          </p:cNvPr>
          <p:cNvSpPr txBox="1">
            <a:spLocks/>
          </p:cNvSpPr>
          <p:nvPr/>
        </p:nvSpPr>
        <p:spPr>
          <a:xfrm>
            <a:off x="412181" y="4936963"/>
            <a:ext cx="5265323" cy="5690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Participation in Working Groups WP. 30/GE. 1 and WP. 30/GE. 2</a:t>
            </a:r>
            <a:endParaRPr lang="en-US" sz="1200" b="1" i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8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19DB5A13-2883-46A7-9C1F-02B39CB39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80" y="227827"/>
            <a:ext cx="1607569" cy="9008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88663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0" name="Title 4">
            <a:extLst>
              <a:ext uri="{FF2B5EF4-FFF2-40B4-BE49-F238E27FC236}">
                <a16:creationId xmlns:a16="http://schemas.microsoft.com/office/drawing/2014/main" xmlns="" id="{E3BF1CAE-7C93-42E1-917E-D22D6B248E96}"/>
              </a:ext>
            </a:extLst>
          </p:cNvPr>
          <p:cNvSpPr txBox="1">
            <a:spLocks/>
          </p:cNvSpPr>
          <p:nvPr/>
        </p:nvSpPr>
        <p:spPr>
          <a:xfrm>
            <a:off x="2093649" y="559599"/>
            <a:ext cx="6516950" cy="64145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buNone/>
              <a:defRPr sz="4400" b="1" spc="50">
                <a:solidFill>
                  <a:srgbClr val="036BBE"/>
                </a:solidFill>
                <a:latin typeface="Agency FB" panose="020B0503020202020204" pitchFamily="34" charset="0"/>
                <a:ea typeface="+mj-ea"/>
                <a:cs typeface="+mj-cs"/>
              </a:defRPr>
            </a:lvl1pPr>
          </a:lstStyle>
          <a:p>
            <a:pPr marL="461963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Getting started with the UNECE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7419" y="5786473"/>
            <a:ext cx="950837" cy="891488"/>
          </a:xfrm>
          <a:prstGeom prst="rect">
            <a:avLst/>
          </a:prstGeom>
        </p:spPr>
      </p:pic>
      <p:pic>
        <p:nvPicPr>
          <p:cNvPr id="41" name="Picture 16">
            <a:extLst>
              <a:ext uri="{FF2B5EF4-FFF2-40B4-BE49-F238E27FC236}">
                <a16:creationId xmlns:a16="http://schemas.microsoft.com/office/drawing/2014/main" xmlns="" id="{FFC15804-7500-42C9-827D-5C2BA7A7C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702" y="5957312"/>
            <a:ext cx="1887842" cy="579601"/>
          </a:xfrm>
          <a:prstGeom prst="rect">
            <a:avLst/>
          </a:prstGeom>
        </p:spPr>
      </p:pic>
      <p:pic>
        <p:nvPicPr>
          <p:cNvPr id="42" name="Picture 2" descr="Economic Cooperation Organization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571" y="5727945"/>
            <a:ext cx="798464" cy="8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Исламский банк развития logo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297" y="5838419"/>
            <a:ext cx="1420143" cy="7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IRU Logo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3806" y="5892812"/>
            <a:ext cx="1131351" cy="6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Association of International Road Carriers of Uzbekistan (AIRCUZ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17" r="20089"/>
          <a:stretch/>
        </p:blipFill>
        <p:spPr bwMode="auto">
          <a:xfrm>
            <a:off x="10720392" y="5772749"/>
            <a:ext cx="1094069" cy="94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3">
            <a:extLst>
              <a:ext uri="{FF2B5EF4-FFF2-40B4-BE49-F238E27FC236}">
                <a16:creationId xmlns:a16="http://schemas.microsoft.com/office/drawing/2014/main" xmlns="" id="{3392D828-3C11-4EF6-AF74-58A622EC0BA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2336" y="1343406"/>
            <a:ext cx="6136469" cy="4207991"/>
          </a:xfrm>
          <a:prstGeom prst="rect">
            <a:avLst/>
          </a:prstGeom>
        </p:spPr>
      </p:pic>
      <p:sp>
        <p:nvSpPr>
          <p:cNvPr id="22" name="Title 4">
            <a:extLst>
              <a:ext uri="{FF2B5EF4-FFF2-40B4-BE49-F238E27FC236}">
                <a16:creationId xmlns:a16="http://schemas.microsoft.com/office/drawing/2014/main" xmlns="" id="{205C3A40-7D8A-45AB-A062-A9C6E2E5BE01}"/>
              </a:ext>
            </a:extLst>
          </p:cNvPr>
          <p:cNvSpPr txBox="1">
            <a:spLocks/>
          </p:cNvSpPr>
          <p:nvPr/>
        </p:nvSpPr>
        <p:spPr>
          <a:xfrm>
            <a:off x="6802495" y="1348265"/>
            <a:ext cx="5265323" cy="20463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should be noted that the work done earlier in the direction of digitalization should facilitate our work in the future.</a:t>
            </a:r>
            <a:endParaRPr lang="en-US" sz="1200" b="1" i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0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9296</TotalTime>
  <Words>563</Words>
  <Application>Microsoft Office PowerPoint</Application>
  <PresentationFormat>Custom</PresentationFormat>
  <Paragraphs>56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Lucica Matei</dc:creator>
  <cp:lastModifiedBy>farman</cp:lastModifiedBy>
  <cp:revision>211</cp:revision>
  <dcterms:created xsi:type="dcterms:W3CDTF">2018-10-22T08:00:17Z</dcterms:created>
  <dcterms:modified xsi:type="dcterms:W3CDTF">2021-04-21T09:13:04Z</dcterms:modified>
</cp:coreProperties>
</file>