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17" r:id="rId3"/>
    <p:sldId id="297" r:id="rId4"/>
    <p:sldId id="306" r:id="rId5"/>
    <p:sldId id="312" r:id="rId6"/>
    <p:sldId id="345" r:id="rId7"/>
    <p:sldId id="346" r:id="rId8"/>
    <p:sldId id="347" r:id="rId9"/>
    <p:sldId id="304" r:id="rId10"/>
    <p:sldId id="325" r:id="rId11"/>
    <p:sldId id="341" r:id="rId12"/>
    <p:sldId id="342" r:id="rId13"/>
    <p:sldId id="343" r:id="rId14"/>
    <p:sldId id="318" r:id="rId15"/>
    <p:sldId id="321" r:id="rId16"/>
    <p:sldId id="322" r:id="rId17"/>
    <p:sldId id="323" r:id="rId18"/>
    <p:sldId id="324" r:id="rId19"/>
    <p:sldId id="327" r:id="rId20"/>
    <p:sldId id="319" r:id="rId21"/>
    <p:sldId id="326" r:id="rId22"/>
    <p:sldId id="344" r:id="rId23"/>
    <p:sldId id="320" r:id="rId24"/>
    <p:sldId id="328" r:id="rId25"/>
    <p:sldId id="2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48D"/>
    <a:srgbClr val="036BBE"/>
    <a:srgbClr val="318DDE"/>
    <a:srgbClr val="0000FF"/>
    <a:srgbClr val="B2DCD8"/>
    <a:srgbClr val="75B9D0"/>
    <a:srgbClr val="EFEFEF"/>
    <a:srgbClr val="D9D9D9"/>
    <a:srgbClr val="5191CE"/>
    <a:srgbClr val="5497D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900" autoAdjust="0"/>
  </p:normalViewPr>
  <p:slideViewPr>
    <p:cSldViewPr snapToGrid="0" showGuides="1">
      <p:cViewPr varScale="1">
        <p:scale>
          <a:sx n="80" d="100"/>
          <a:sy n="80" d="100"/>
        </p:scale>
        <p:origin x="-84" y="-4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B1B673C-DAA4-4840-B7DF-4ACCC39609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4F6407E6-820C-4298-B3F3-C26F0F9803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D079C-EEBF-465D-9F20-3E4CA3DAA052}" type="datetimeFigureOut">
              <a:rPr lang="en-GB" smtClean="0"/>
              <a:pPr/>
              <a:t>21/04/2021</a:t>
            </a:fld>
            <a:endParaRPr lang="en-GB"/>
          </a:p>
        </p:txBody>
      </p:sp>
      <p:sp>
        <p:nvSpPr>
          <p:cNvPr id="4" name="Footer Placeholder 3">
            <a:extLst>
              <a:ext uri="{FF2B5EF4-FFF2-40B4-BE49-F238E27FC236}">
                <a16:creationId xmlns="" xmlns:a16="http://schemas.microsoft.com/office/drawing/2014/main" id="{53440D30-DF8C-4EC3-855F-8D0003CE7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EC7241D0-2D32-45DD-86D1-8EDCE20293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90A38E-32E9-4E9E-B9A5-C58EF290DD1F}" type="slidenum">
              <a:rPr lang="en-GB" smtClean="0"/>
              <a:pPr/>
              <a:t>‹#›</a:t>
            </a:fld>
            <a:endParaRPr lang="en-GB"/>
          </a:p>
        </p:txBody>
      </p:sp>
    </p:spTree>
    <p:extLst>
      <p:ext uri="{BB962C8B-B14F-4D97-AF65-F5344CB8AC3E}">
        <p14:creationId xmlns:p14="http://schemas.microsoft.com/office/powerpoint/2010/main" xmlns="" val="396178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2581B-145F-4C83-88AC-310EF321A509}" type="datetimeFigureOut">
              <a:rPr lang="en-GB" smtClean="0"/>
              <a:pPr/>
              <a:t>21/04/2021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27177-D93A-4A19-BD6E-AA283A5D0F91}" type="slidenum">
              <a:rPr lang="en-GB" smtClean="0"/>
              <a:pPr/>
              <a:t>‹#›</a:t>
            </a:fld>
            <a:endParaRPr lang="en-GB"/>
          </a:p>
        </p:txBody>
      </p:sp>
    </p:spTree>
    <p:extLst>
      <p:ext uri="{BB962C8B-B14F-4D97-AF65-F5344CB8AC3E}">
        <p14:creationId xmlns:p14="http://schemas.microsoft.com/office/powerpoint/2010/main" xmlns="" val="106956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2</a:t>
            </a:fld>
            <a:endParaRPr lang="en-GB"/>
          </a:p>
        </p:txBody>
      </p:sp>
    </p:spTree>
    <p:extLst>
      <p:ext uri="{BB962C8B-B14F-4D97-AF65-F5344CB8AC3E}">
        <p14:creationId xmlns:p14="http://schemas.microsoft.com/office/powerpoint/2010/main" xmlns="" val="271185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holder transmits advance TIR data to the customs authorities of the country of departure by means of the E9 message. Customs authorities acknowledges receipt with the E10 message. </a:t>
            </a:r>
          </a:p>
          <a:p>
            <a:r>
              <a:rPr lang="en-US" dirty="0"/>
              <a:t>Alternatively, the holder can make use of 3</a:t>
            </a:r>
            <a:r>
              <a:rPr lang="en-US" baseline="30000" dirty="0"/>
              <a:t>rd</a:t>
            </a:r>
            <a:r>
              <a:rPr lang="en-US" dirty="0"/>
              <a:t> party solution approved by the customs administration of the country of departure, sent the E9 message via the </a:t>
            </a:r>
            <a:r>
              <a:rPr lang="en-US" dirty="0" err="1"/>
              <a:t>eTIR</a:t>
            </a:r>
            <a:r>
              <a:rPr lang="en-US" dirty="0"/>
              <a:t> international system or via a declaration mechanism provided by the Customs authorities of his/her country of residence (if available). </a:t>
            </a:r>
            <a:endParaRPr lang="en-GB" dirty="0"/>
          </a:p>
          <a:p>
            <a:endParaRPr lang="en-GB" dirty="0"/>
          </a:p>
        </p:txBody>
      </p:sp>
      <p:sp>
        <p:nvSpPr>
          <p:cNvPr id="4" name="Slide Number Placeholder 3"/>
          <p:cNvSpPr>
            <a:spLocks noGrp="1"/>
          </p:cNvSpPr>
          <p:nvPr>
            <p:ph type="sldNum" sz="quarter" idx="5"/>
          </p:nvPr>
        </p:nvSpPr>
        <p:spPr/>
        <p:txBody>
          <a:bodyPr/>
          <a:lstStyle/>
          <a:p>
            <a:fld id="{6D427177-D93A-4A19-BD6E-AA283A5D0F91}" type="slidenum">
              <a:rPr lang="en-GB" smtClean="0"/>
              <a:pPr/>
              <a:t>13</a:t>
            </a:fld>
            <a:endParaRPr lang="en-GB"/>
          </a:p>
        </p:txBody>
      </p:sp>
    </p:spTree>
    <p:extLst>
      <p:ext uri="{BB962C8B-B14F-4D97-AF65-F5344CB8AC3E}">
        <p14:creationId xmlns:p14="http://schemas.microsoft.com/office/powerpoint/2010/main" xmlns="" val="174166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acceptance of the declaration (in the basis of the advance TIR data and the controls performed), customs authorities of the country of departure start by accepting the guarantee by means of the I1 message. The </a:t>
            </a:r>
            <a:r>
              <a:rPr lang="en-US" dirty="0" err="1"/>
              <a:t>eTIR</a:t>
            </a:r>
            <a:r>
              <a:rPr lang="en-US" dirty="0"/>
              <a:t> international system acknowledges receipt with the I2 message. </a:t>
            </a:r>
          </a:p>
          <a:p>
            <a:r>
              <a:rPr lang="en-US" dirty="0"/>
              <a:t>As a second step, they record the declaration data in the </a:t>
            </a:r>
            <a:r>
              <a:rPr lang="en-US" dirty="0" err="1"/>
              <a:t>eTIR</a:t>
            </a:r>
            <a:r>
              <a:rPr lang="en-US" dirty="0"/>
              <a:t> international system by means of the I7 message. Once the </a:t>
            </a:r>
            <a:r>
              <a:rPr lang="en-US" dirty="0" err="1"/>
              <a:t>eTIR</a:t>
            </a:r>
            <a:r>
              <a:rPr lang="en-US" dirty="0"/>
              <a:t> international system will have notified all countries along the itinerary by means of the I15 message (each country responding by means of the I16 message, which includes a national reference for the transport), it will respond to the customs authorities of the country of departure with the I8 message, which will include all national references of countries along the itinerary).</a:t>
            </a:r>
          </a:p>
          <a:p>
            <a:r>
              <a:rPr lang="en-US" dirty="0"/>
              <a:t>The guarantee chain is also notified of the acceptance of the declaration by means of the E7 message and will acknowledge receipt with message E8.</a:t>
            </a:r>
          </a:p>
        </p:txBody>
      </p:sp>
      <p:sp>
        <p:nvSpPr>
          <p:cNvPr id="4" name="Slide Number Placeholder 3"/>
          <p:cNvSpPr>
            <a:spLocks noGrp="1"/>
          </p:cNvSpPr>
          <p:nvPr>
            <p:ph type="sldNum" sz="quarter" idx="5"/>
          </p:nvPr>
        </p:nvSpPr>
        <p:spPr/>
        <p:txBody>
          <a:bodyPr/>
          <a:lstStyle/>
          <a:p>
            <a:fld id="{6D427177-D93A-4A19-BD6E-AA283A5D0F91}" type="slidenum">
              <a:rPr lang="en-GB" smtClean="0"/>
              <a:pPr/>
              <a:t>14</a:t>
            </a:fld>
            <a:endParaRPr lang="en-GB"/>
          </a:p>
        </p:txBody>
      </p:sp>
    </p:spTree>
    <p:extLst>
      <p:ext uri="{BB962C8B-B14F-4D97-AF65-F5344CB8AC3E}">
        <p14:creationId xmlns:p14="http://schemas.microsoft.com/office/powerpoint/2010/main" xmlns="" val="23333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satisfactory controls (documentary or physical), customs authorities start the TIR operation and send an I9 message to the </a:t>
            </a:r>
            <a:r>
              <a:rPr lang="en-US" dirty="0" err="1"/>
              <a:t>eTIR</a:t>
            </a:r>
            <a:r>
              <a:rPr lang="en-US" dirty="0"/>
              <a:t> international system. The </a:t>
            </a:r>
            <a:r>
              <a:rPr lang="en-US" dirty="0" err="1"/>
              <a:t>eTIR</a:t>
            </a:r>
            <a:r>
              <a:rPr lang="en-US" dirty="0"/>
              <a:t> international system acknowledges receipt with the I10 message. In the country of departure and whenever sealing devices are changed, </a:t>
            </a:r>
            <a:r>
              <a:rPr lang="en-US"/>
              <a:t>the I9 </a:t>
            </a:r>
            <a:r>
              <a:rPr lang="en-US" dirty="0"/>
              <a:t>message contains information on the seals.</a:t>
            </a:r>
          </a:p>
          <a:p>
            <a:r>
              <a:rPr lang="en-US" dirty="0"/>
              <a:t>The guarantee chain is notified of the start of the TIR operation by means of the E7 message and will acknowledge receipt with message E8.</a:t>
            </a:r>
          </a:p>
        </p:txBody>
      </p:sp>
      <p:sp>
        <p:nvSpPr>
          <p:cNvPr id="4" name="Slide Number Placeholder 3"/>
          <p:cNvSpPr>
            <a:spLocks noGrp="1"/>
          </p:cNvSpPr>
          <p:nvPr>
            <p:ph type="sldNum" sz="quarter" idx="5"/>
          </p:nvPr>
        </p:nvSpPr>
        <p:spPr/>
        <p:txBody>
          <a:bodyPr/>
          <a:lstStyle/>
          <a:p>
            <a:fld id="{6D427177-D93A-4A19-BD6E-AA283A5D0F91}" type="slidenum">
              <a:rPr lang="en-GB" smtClean="0"/>
              <a:pPr/>
              <a:t>15</a:t>
            </a:fld>
            <a:endParaRPr lang="en-GB"/>
          </a:p>
        </p:txBody>
      </p:sp>
    </p:spTree>
    <p:extLst>
      <p:ext uri="{BB962C8B-B14F-4D97-AF65-F5344CB8AC3E}">
        <p14:creationId xmlns:p14="http://schemas.microsoft.com/office/powerpoint/2010/main" xmlns="" val="194609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satisfactory controls (documentary or physical), customs authorities terminate the TIR operation and send an I11 message to the </a:t>
            </a:r>
            <a:r>
              <a:rPr lang="en-US" dirty="0" err="1"/>
              <a:t>eTIR</a:t>
            </a:r>
            <a:r>
              <a:rPr lang="en-US" dirty="0"/>
              <a:t> international system. . The </a:t>
            </a:r>
            <a:r>
              <a:rPr lang="en-US" dirty="0" err="1"/>
              <a:t>eTIR</a:t>
            </a:r>
            <a:r>
              <a:rPr lang="en-US" dirty="0"/>
              <a:t> international system acknowledges receipt with the I12 message. </a:t>
            </a:r>
          </a:p>
          <a:p>
            <a:r>
              <a:rPr lang="en-US" dirty="0"/>
              <a:t>The guarantee chain is notified of the start of the TIR operation by means of the E7 message and will acknowledge receipt with message E8.</a:t>
            </a:r>
          </a:p>
        </p:txBody>
      </p:sp>
      <p:sp>
        <p:nvSpPr>
          <p:cNvPr id="4" name="Slide Number Placeholder 3"/>
          <p:cNvSpPr>
            <a:spLocks noGrp="1"/>
          </p:cNvSpPr>
          <p:nvPr>
            <p:ph type="sldNum" sz="quarter" idx="5"/>
          </p:nvPr>
        </p:nvSpPr>
        <p:spPr/>
        <p:txBody>
          <a:bodyPr/>
          <a:lstStyle/>
          <a:p>
            <a:fld id="{6D427177-D93A-4A19-BD6E-AA283A5D0F91}" type="slidenum">
              <a:rPr lang="en-GB" smtClean="0"/>
              <a:pPr/>
              <a:t>16</a:t>
            </a:fld>
            <a:endParaRPr lang="en-GB"/>
          </a:p>
        </p:txBody>
      </p:sp>
    </p:spTree>
    <p:extLst>
      <p:ext uri="{BB962C8B-B14F-4D97-AF65-F5344CB8AC3E}">
        <p14:creationId xmlns:p14="http://schemas.microsoft.com/office/powerpoint/2010/main" xmlns="" val="71688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satisfactory discharge of the TIR operation, customs authorities send an I13 message to the </a:t>
            </a:r>
            <a:r>
              <a:rPr lang="en-US" dirty="0" err="1"/>
              <a:t>eTIR</a:t>
            </a:r>
            <a:r>
              <a:rPr lang="en-US" dirty="0"/>
              <a:t> international system. . The </a:t>
            </a:r>
            <a:r>
              <a:rPr lang="en-US" dirty="0" err="1"/>
              <a:t>eTIR</a:t>
            </a:r>
            <a:r>
              <a:rPr lang="en-US" dirty="0"/>
              <a:t> international system acknowledges receipt with the I14 message. </a:t>
            </a:r>
          </a:p>
          <a:p>
            <a:r>
              <a:rPr lang="en-US" dirty="0"/>
              <a:t>The guarantee chain is notified of the start of the TIR operation by means of the E7 message and will acknowledge receipt with message E8.</a:t>
            </a:r>
          </a:p>
        </p:txBody>
      </p:sp>
      <p:sp>
        <p:nvSpPr>
          <p:cNvPr id="4" name="Slide Number Placeholder 3"/>
          <p:cNvSpPr>
            <a:spLocks noGrp="1"/>
          </p:cNvSpPr>
          <p:nvPr>
            <p:ph type="sldNum" sz="quarter" idx="5"/>
          </p:nvPr>
        </p:nvSpPr>
        <p:spPr/>
        <p:txBody>
          <a:bodyPr/>
          <a:lstStyle/>
          <a:p>
            <a:fld id="{6D427177-D93A-4A19-BD6E-AA283A5D0F91}" type="slidenum">
              <a:rPr lang="en-GB" smtClean="0"/>
              <a:pPr/>
              <a:t>17</a:t>
            </a:fld>
            <a:endParaRPr lang="en-GB"/>
          </a:p>
        </p:txBody>
      </p:sp>
    </p:spTree>
    <p:extLst>
      <p:ext uri="{BB962C8B-B14F-4D97-AF65-F5344CB8AC3E}">
        <p14:creationId xmlns:p14="http://schemas.microsoft.com/office/powerpoint/2010/main" xmlns="" val="1368853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any time, customs authorities and the guarantee chain can query the </a:t>
            </a:r>
            <a:r>
              <a:rPr lang="en-US" dirty="0" err="1"/>
              <a:t>eTIR</a:t>
            </a:r>
            <a:r>
              <a:rPr lang="en-US" dirty="0"/>
              <a:t> international system to obtain information about guarantees they are involved in or that they have issued.</a:t>
            </a:r>
          </a:p>
        </p:txBody>
      </p:sp>
      <p:sp>
        <p:nvSpPr>
          <p:cNvPr id="4" name="Slide Number Placeholder 3"/>
          <p:cNvSpPr>
            <a:spLocks noGrp="1"/>
          </p:cNvSpPr>
          <p:nvPr>
            <p:ph type="sldNum" sz="quarter" idx="5"/>
          </p:nvPr>
        </p:nvSpPr>
        <p:spPr/>
        <p:txBody>
          <a:bodyPr/>
          <a:lstStyle/>
          <a:p>
            <a:fld id="{6D427177-D93A-4A19-BD6E-AA283A5D0F91}" type="slidenum">
              <a:rPr lang="en-GB" smtClean="0"/>
              <a:pPr/>
              <a:t>18</a:t>
            </a:fld>
            <a:endParaRPr lang="en-GB"/>
          </a:p>
        </p:txBody>
      </p:sp>
    </p:spTree>
    <p:extLst>
      <p:ext uri="{BB962C8B-B14F-4D97-AF65-F5344CB8AC3E}">
        <p14:creationId xmlns:p14="http://schemas.microsoft.com/office/powerpoint/2010/main" xmlns="" val="166804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eTIR</a:t>
            </a:r>
            <a:r>
              <a:rPr lang="en-US" dirty="0"/>
              <a:t> international system queries the ITDB to obtain the latest data related to TIR Carnet Holder and customs offices approved for </a:t>
            </a:r>
            <a:r>
              <a:rPr lang="en-US" dirty="0" err="1"/>
              <a:t>eTIR</a:t>
            </a:r>
            <a:r>
              <a:rPr lang="en-US" dirty="0"/>
              <a:t>.</a:t>
            </a:r>
          </a:p>
        </p:txBody>
      </p:sp>
      <p:sp>
        <p:nvSpPr>
          <p:cNvPr id="4" name="Slide Number Placeholder 3"/>
          <p:cNvSpPr>
            <a:spLocks noGrp="1"/>
          </p:cNvSpPr>
          <p:nvPr>
            <p:ph type="sldNum" sz="quarter" idx="5"/>
          </p:nvPr>
        </p:nvSpPr>
        <p:spPr/>
        <p:txBody>
          <a:bodyPr/>
          <a:lstStyle/>
          <a:p>
            <a:fld id="{6D427177-D93A-4A19-BD6E-AA283A5D0F91}" type="slidenum">
              <a:rPr lang="en-GB" smtClean="0"/>
              <a:pPr/>
              <a:t>19</a:t>
            </a:fld>
            <a:endParaRPr lang="en-GB"/>
          </a:p>
        </p:txBody>
      </p:sp>
    </p:spTree>
    <p:extLst>
      <p:ext uri="{BB962C8B-B14F-4D97-AF65-F5344CB8AC3E}">
        <p14:creationId xmlns:p14="http://schemas.microsoft.com/office/powerpoint/2010/main" xmlns="" val="140162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t>
            </a:r>
            <a:r>
              <a:rPr lang="en-US"/>
              <a:t>a guarantee, </a:t>
            </a:r>
            <a:r>
              <a:rPr lang="en-US" dirty="0"/>
              <a:t>which </a:t>
            </a:r>
            <a:r>
              <a:rPr lang="en-US"/>
              <a:t>has been issued </a:t>
            </a:r>
            <a:r>
              <a:rPr lang="en-US" dirty="0"/>
              <a:t>to </a:t>
            </a:r>
            <a:r>
              <a:rPr lang="en-US"/>
              <a:t>a holder and registered in the eTIR international system</a:t>
            </a:r>
            <a:r>
              <a:rPr lang="en-US" dirty="0"/>
              <a:t>, </a:t>
            </a:r>
            <a:r>
              <a:rPr lang="en-US"/>
              <a:t>is canceled the guarantee chain cancels the guarantee in the eTIR international system by sending the E3 message. The eTIR international system acknowledges receipt with the E4 message. If the </a:t>
            </a:r>
            <a:r>
              <a:rPr lang="en-US" dirty="0"/>
              <a:t>TIR transport </a:t>
            </a:r>
            <a:r>
              <a:rPr lang="en-US"/>
              <a:t>has started the effective cancellation of the guarantee </a:t>
            </a:r>
            <a:r>
              <a:rPr lang="en-US" dirty="0"/>
              <a:t>will </a:t>
            </a:r>
            <a:r>
              <a:rPr lang="en-US"/>
              <a:t>only take place at the termination of the TIR operation currently taking place.</a:t>
            </a:r>
            <a:endParaRPr lang="en-GB" dirty="0"/>
          </a:p>
          <a:p>
            <a:endParaRPr lang="en-GB" dirty="0"/>
          </a:p>
        </p:txBody>
      </p:sp>
      <p:sp>
        <p:nvSpPr>
          <p:cNvPr id="4" name="Slide Number Placeholder 3"/>
          <p:cNvSpPr>
            <a:spLocks noGrp="1"/>
          </p:cNvSpPr>
          <p:nvPr>
            <p:ph type="sldNum" sz="quarter" idx="5"/>
          </p:nvPr>
        </p:nvSpPr>
        <p:spPr/>
        <p:txBody>
          <a:bodyPr/>
          <a:lstStyle/>
          <a:p>
            <a:fld id="{6D427177-D93A-4A19-BD6E-AA283A5D0F91}" type="slidenum">
              <a:rPr lang="en-GB" smtClean="0"/>
              <a:pPr/>
              <a:t>20</a:t>
            </a:fld>
            <a:endParaRPr lang="en-GB"/>
          </a:p>
        </p:txBody>
      </p:sp>
    </p:spTree>
    <p:extLst>
      <p:ext uri="{BB962C8B-B14F-4D97-AF65-F5344CB8AC3E}">
        <p14:creationId xmlns:p14="http://schemas.microsoft.com/office/powerpoint/2010/main" xmlns="" val="31805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of an error or a </a:t>
            </a:r>
            <a:r>
              <a:rPr lang="en-US"/>
              <a:t>logistic change, the holder </a:t>
            </a:r>
            <a:r>
              <a:rPr lang="en-US" dirty="0"/>
              <a:t>can cancel the advance TIR </a:t>
            </a:r>
            <a:r>
              <a:rPr lang="en-US"/>
              <a:t>data or the advance amendment data by </a:t>
            </a:r>
            <a:r>
              <a:rPr lang="en-US" dirty="0"/>
              <a:t>sending an E13 message to the customs authorities of the country of departure The customs authorities acknowledges receipt with the E14 message.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Alternatively, the holder can make use of 3</a:t>
            </a:r>
            <a:r>
              <a:rPr lang="en-US" baseline="30000" dirty="0"/>
              <a:t>rd</a:t>
            </a:r>
            <a:r>
              <a:rPr lang="en-US" dirty="0"/>
              <a:t> party solution approved by the customs administration of the country of departure, sent the E13 message via the </a:t>
            </a:r>
            <a:r>
              <a:rPr lang="en-US" dirty="0" err="1"/>
              <a:t>eTIR</a:t>
            </a:r>
            <a:r>
              <a:rPr lang="en-US" dirty="0"/>
              <a:t> international system or via a declaration mechanism provided by the Customs authorities of his/her country of residence (if available). </a:t>
            </a:r>
            <a:endParaRPr lang="en-GB" dirty="0"/>
          </a:p>
          <a:p>
            <a:endParaRPr lang="en-US" dirty="0"/>
          </a:p>
          <a:p>
            <a:endParaRPr lang="en-GB" dirty="0"/>
          </a:p>
        </p:txBody>
      </p:sp>
      <p:sp>
        <p:nvSpPr>
          <p:cNvPr id="4" name="Slide Number Placeholder 3"/>
          <p:cNvSpPr>
            <a:spLocks noGrp="1"/>
          </p:cNvSpPr>
          <p:nvPr>
            <p:ph type="sldNum" sz="quarter" idx="5"/>
          </p:nvPr>
        </p:nvSpPr>
        <p:spPr/>
        <p:txBody>
          <a:bodyPr/>
          <a:lstStyle/>
          <a:p>
            <a:fld id="{6D427177-D93A-4A19-BD6E-AA283A5D0F91}" type="slidenum">
              <a:rPr lang="en-GB" smtClean="0"/>
              <a:pPr/>
              <a:t>21</a:t>
            </a:fld>
            <a:endParaRPr lang="en-GB"/>
          </a:p>
        </p:txBody>
      </p:sp>
    </p:spTree>
    <p:extLst>
      <p:ext uri="{BB962C8B-B14F-4D97-AF65-F5344CB8AC3E}">
        <p14:creationId xmlns:p14="http://schemas.microsoft.com/office/powerpoint/2010/main" xmlns="" val="1137465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holder can request amendment to the declaration data to the customs authorities by means of the E11 message. Customs authorities acknowledge receipt with the E12 message. </a:t>
            </a:r>
          </a:p>
          <a:p>
            <a:r>
              <a:rPr lang="en-US" dirty="0"/>
              <a:t>Alternatively, the holder can make use of 3</a:t>
            </a:r>
            <a:r>
              <a:rPr lang="en-US" baseline="30000" dirty="0"/>
              <a:t>rd</a:t>
            </a:r>
            <a:r>
              <a:rPr lang="en-US" dirty="0"/>
              <a:t> party solution approved by the customs administration, sent the E11 message via the </a:t>
            </a:r>
            <a:r>
              <a:rPr lang="en-US" dirty="0" err="1"/>
              <a:t>eTIR</a:t>
            </a:r>
            <a:r>
              <a:rPr lang="en-US" dirty="0"/>
              <a:t> international system or via a declaration mechanism provided by the Customs authorities of his/her country of residence (if available). </a:t>
            </a:r>
            <a:endParaRPr lang="en-GB" dirty="0"/>
          </a:p>
          <a:p>
            <a:endParaRPr lang="en-GB" dirty="0"/>
          </a:p>
        </p:txBody>
      </p:sp>
      <p:sp>
        <p:nvSpPr>
          <p:cNvPr id="4" name="Slide Number Placeholder 3"/>
          <p:cNvSpPr>
            <a:spLocks noGrp="1"/>
          </p:cNvSpPr>
          <p:nvPr>
            <p:ph type="sldNum" sz="quarter" idx="5"/>
          </p:nvPr>
        </p:nvSpPr>
        <p:spPr/>
        <p:txBody>
          <a:bodyPr/>
          <a:lstStyle/>
          <a:p>
            <a:fld id="{6D427177-D93A-4A19-BD6E-AA283A5D0F91}" type="slidenum">
              <a:rPr lang="en-GB" smtClean="0"/>
              <a:pPr/>
              <a:t>22</a:t>
            </a:fld>
            <a:endParaRPr lang="en-GB"/>
          </a:p>
        </p:txBody>
      </p:sp>
    </p:spTree>
    <p:extLst>
      <p:ext uri="{BB962C8B-B14F-4D97-AF65-F5344CB8AC3E}">
        <p14:creationId xmlns:p14="http://schemas.microsoft.com/office/powerpoint/2010/main" xmlns="" val="234323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5</a:t>
            </a:fld>
            <a:endParaRPr lang="en-GB"/>
          </a:p>
        </p:txBody>
      </p:sp>
    </p:spTree>
    <p:extLst>
      <p:ext uri="{BB962C8B-B14F-4D97-AF65-F5344CB8AC3E}">
        <p14:creationId xmlns:p14="http://schemas.microsoft.com/office/powerpoint/2010/main" xmlns="" val="151675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acceptance of the revised declaration (in the basis of the advance amendment data and the controls performed), customs authorities of the country of departure record the amended declaration data in the </a:t>
            </a:r>
            <a:r>
              <a:rPr lang="en-US" dirty="0" err="1"/>
              <a:t>eTIR</a:t>
            </a:r>
            <a:r>
              <a:rPr lang="en-US" dirty="0"/>
              <a:t> international system by means of the I7 message. Once the </a:t>
            </a:r>
            <a:r>
              <a:rPr lang="en-US" dirty="0" err="1"/>
              <a:t>eTIR</a:t>
            </a:r>
            <a:r>
              <a:rPr lang="en-US" dirty="0"/>
              <a:t> international system will have notified all countries along the itinerary by means of the I15 message (each country responding by means of the I16 message, which includes a national reference for the transport), it will respond to the customs authorities of the country of departure with the I8 message, which will include all national references of countries along the itinerary).</a:t>
            </a:r>
          </a:p>
          <a:p>
            <a:r>
              <a:rPr lang="en-US" dirty="0"/>
              <a:t>The guarantee chain is also notified of the acceptance of the declaration by means of the E7 message and will acknowledge receipt with message E8.</a:t>
            </a:r>
          </a:p>
        </p:txBody>
      </p:sp>
      <p:sp>
        <p:nvSpPr>
          <p:cNvPr id="4" name="Slide Number Placeholder 3"/>
          <p:cNvSpPr>
            <a:spLocks noGrp="1"/>
          </p:cNvSpPr>
          <p:nvPr>
            <p:ph type="sldNum" sz="quarter" idx="5"/>
          </p:nvPr>
        </p:nvSpPr>
        <p:spPr/>
        <p:txBody>
          <a:bodyPr/>
          <a:lstStyle/>
          <a:p>
            <a:fld id="{6D427177-D93A-4A19-BD6E-AA283A5D0F91}" type="slidenum">
              <a:rPr lang="en-GB" smtClean="0"/>
              <a:pPr/>
              <a:t>23</a:t>
            </a:fld>
            <a:endParaRPr lang="en-GB"/>
          </a:p>
        </p:txBody>
      </p:sp>
    </p:spTree>
    <p:extLst>
      <p:ext uri="{BB962C8B-B14F-4D97-AF65-F5344CB8AC3E}">
        <p14:creationId xmlns:p14="http://schemas.microsoft.com/office/powerpoint/2010/main" xmlns="" val="1650762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a TIR transport has to be terminated because a country refuses to start a TIR operation, customs authorities of the country refusing to start the TIR operation send to the </a:t>
            </a:r>
            <a:r>
              <a:rPr lang="en-US" dirty="0" err="1"/>
              <a:t>eTIR</a:t>
            </a:r>
            <a:r>
              <a:rPr lang="en-US" dirty="0"/>
              <a:t> international system an I17 message. The </a:t>
            </a:r>
            <a:r>
              <a:rPr lang="en-US" dirty="0" err="1"/>
              <a:t>eTIR</a:t>
            </a:r>
            <a:r>
              <a:rPr lang="en-US" dirty="0"/>
              <a:t> international system will acknowledge receipt by mean of the I18 message.</a:t>
            </a:r>
          </a:p>
          <a:p>
            <a:r>
              <a:rPr lang="en-US" dirty="0"/>
              <a:t>The guarantee chain is also notified of the refusal </a:t>
            </a:r>
            <a:r>
              <a:rPr lang="en-US"/>
              <a:t>to start </a:t>
            </a:r>
            <a:r>
              <a:rPr lang="en-US" dirty="0"/>
              <a:t>by means of the E7 message and will acknowledge receipt with message E8.</a:t>
            </a:r>
          </a:p>
        </p:txBody>
      </p:sp>
      <p:sp>
        <p:nvSpPr>
          <p:cNvPr id="4" name="Slide Number Placeholder 3"/>
          <p:cNvSpPr>
            <a:spLocks noGrp="1"/>
          </p:cNvSpPr>
          <p:nvPr>
            <p:ph type="sldNum" sz="quarter" idx="5"/>
          </p:nvPr>
        </p:nvSpPr>
        <p:spPr/>
        <p:txBody>
          <a:bodyPr/>
          <a:lstStyle/>
          <a:p>
            <a:fld id="{6D427177-D93A-4A19-BD6E-AA283A5D0F91}" type="slidenum">
              <a:rPr lang="en-GB" smtClean="0"/>
              <a:pPr/>
              <a:t>24</a:t>
            </a:fld>
            <a:endParaRPr lang="en-GB"/>
          </a:p>
        </p:txBody>
      </p:sp>
    </p:spTree>
    <p:extLst>
      <p:ext uri="{BB962C8B-B14F-4D97-AF65-F5344CB8AC3E}">
        <p14:creationId xmlns:p14="http://schemas.microsoft.com/office/powerpoint/2010/main" xmlns="" val="172594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6</a:t>
            </a:fld>
            <a:endParaRPr lang="en-GB"/>
          </a:p>
        </p:txBody>
      </p:sp>
    </p:spTree>
    <p:extLst>
      <p:ext uri="{BB962C8B-B14F-4D97-AF65-F5344CB8AC3E}">
        <p14:creationId xmlns:p14="http://schemas.microsoft.com/office/powerpoint/2010/main" xmlns="" val="59972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7</a:t>
            </a:fld>
            <a:endParaRPr lang="en-GB"/>
          </a:p>
        </p:txBody>
      </p:sp>
    </p:spTree>
    <p:extLst>
      <p:ext uri="{BB962C8B-B14F-4D97-AF65-F5344CB8AC3E}">
        <p14:creationId xmlns:p14="http://schemas.microsoft.com/office/powerpoint/2010/main" xmlns="" val="238427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8</a:t>
            </a:fld>
            <a:endParaRPr lang="en-GB"/>
          </a:p>
        </p:txBody>
      </p:sp>
    </p:spTree>
    <p:extLst>
      <p:ext uri="{BB962C8B-B14F-4D97-AF65-F5344CB8AC3E}">
        <p14:creationId xmlns:p14="http://schemas.microsoft.com/office/powerpoint/2010/main" xmlns="" val="194544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D427177-D93A-4A19-BD6E-AA283A5D0F91}" type="slidenum">
              <a:rPr lang="en-GB" smtClean="0"/>
              <a:pPr/>
              <a:t>9</a:t>
            </a:fld>
            <a:endParaRPr lang="en-GB"/>
          </a:p>
        </p:txBody>
      </p:sp>
    </p:spTree>
    <p:extLst>
      <p:ext uri="{BB962C8B-B14F-4D97-AF65-F5344CB8AC3E}">
        <p14:creationId xmlns:p14="http://schemas.microsoft.com/office/powerpoint/2010/main" xmlns="" val="797141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427177-D93A-4A19-BD6E-AA283A5D0F91}" type="slidenum">
              <a:rPr lang="en-GB" smtClean="0"/>
              <a:pPr/>
              <a:t>10</a:t>
            </a:fld>
            <a:endParaRPr lang="en-GB"/>
          </a:p>
        </p:txBody>
      </p:sp>
    </p:spTree>
    <p:extLst>
      <p:ext uri="{BB962C8B-B14F-4D97-AF65-F5344CB8AC3E}">
        <p14:creationId xmlns:p14="http://schemas.microsoft.com/office/powerpoint/2010/main" xmlns="" val="224087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427177-D93A-4A19-BD6E-AA283A5D0F91}" type="slidenum">
              <a:rPr lang="en-GB" smtClean="0"/>
              <a:pPr/>
              <a:t>11</a:t>
            </a:fld>
            <a:endParaRPr lang="en-GB"/>
          </a:p>
        </p:txBody>
      </p:sp>
    </p:spTree>
    <p:extLst>
      <p:ext uri="{BB962C8B-B14F-4D97-AF65-F5344CB8AC3E}">
        <p14:creationId xmlns:p14="http://schemas.microsoft.com/office/powerpoint/2010/main" xmlns="" val="3931456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a guarantee has been issued </a:t>
            </a:r>
            <a:r>
              <a:rPr lang="en-US" dirty="0"/>
              <a:t>to </a:t>
            </a:r>
            <a:r>
              <a:rPr lang="en-US"/>
              <a:t>a holder, the guarantee chain registers the guarantee message in the eTIR international system by sending the E1 message. The eTIR international system acknowledges receipt with the E2 message.</a:t>
            </a:r>
            <a:endParaRPr lang="en-GB" dirty="0"/>
          </a:p>
          <a:p>
            <a:endParaRPr lang="en-GB" dirty="0"/>
          </a:p>
        </p:txBody>
      </p:sp>
      <p:sp>
        <p:nvSpPr>
          <p:cNvPr id="4" name="Slide Number Placeholder 3"/>
          <p:cNvSpPr>
            <a:spLocks noGrp="1"/>
          </p:cNvSpPr>
          <p:nvPr>
            <p:ph type="sldNum" sz="quarter" idx="5"/>
          </p:nvPr>
        </p:nvSpPr>
        <p:spPr/>
        <p:txBody>
          <a:bodyPr/>
          <a:lstStyle/>
          <a:p>
            <a:fld id="{6D427177-D93A-4A19-BD6E-AA283A5D0F91}" type="slidenum">
              <a:rPr lang="en-GB" smtClean="0"/>
              <a:pPr/>
              <a:t>12</a:t>
            </a:fld>
            <a:endParaRPr lang="en-GB"/>
          </a:p>
        </p:txBody>
      </p:sp>
    </p:spTree>
    <p:extLst>
      <p:ext uri="{BB962C8B-B14F-4D97-AF65-F5344CB8AC3E}">
        <p14:creationId xmlns:p14="http://schemas.microsoft.com/office/powerpoint/2010/main" xmlns="" val="107204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AC72F9-254E-4527-8A5A-BC4A8589A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FBDD7AA-223E-4438-BF10-BFD2B04EF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59DEDBC-94C0-4621-8E86-E04224A55457}"/>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D9324762-9DC1-429B-9071-AC50268BA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5A632AF-F230-4510-8127-1EC76B6906FC}"/>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35198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ABE588-DBA2-40FF-9918-EC1ABBF9C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3935038-A4B7-41E6-B15A-221F284029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882AB3B-9672-40E7-8F5A-4EC97680FB49}"/>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5974C5AF-8FA7-42FD-A9D8-BF8CA2CE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B5ADCD6-BDE1-422F-AF9D-6048E5B016AD}"/>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22794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5D7471F-0F8D-4DA9-8784-9E61C8415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8E458C0-66A4-4560-9FF8-BDDBB4A905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308940-130A-4279-8170-3A910F566707}"/>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75509EF1-EE62-4BC4-96C9-F21B4AA90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83AAED0-B513-4EFC-9E92-E5C1017C0933}"/>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392682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4BA676-9B0D-47B4-AAA9-9D94ADA6F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4C897BC-8C22-47E7-A937-800B3718D4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B0B9E07-D9FD-41E8-958E-D82B7A6C78D5}"/>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1AB55A85-C93B-4390-9553-7E0096C50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7E3120D-27BC-43DC-883B-9742126CBA83}"/>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34074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FBB41D-6EBF-4B11-9506-9DF05E9EA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7BF6722-202F-4C9C-B5E3-D64B3EE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42EFD8A-6710-43F2-B4B5-AAA125421E85}"/>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B0CE5800-6840-4EBE-9E51-6A4A4445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938E03-0413-4D9C-B5D0-E47820DC29D4}"/>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14900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A9909-FEC9-4D30-B681-53A6D7071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A1E3121-AC23-478B-8436-73C5A262A8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A72ACCB-B490-4A32-991B-9C4BAAABD6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87A5211-9435-4A33-82AB-5773E37DA168}"/>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6" name="Footer Placeholder 5">
            <a:extLst>
              <a:ext uri="{FF2B5EF4-FFF2-40B4-BE49-F238E27FC236}">
                <a16:creationId xmlns="" xmlns:a16="http://schemas.microsoft.com/office/drawing/2014/main" id="{53F42E3E-9D5F-4001-B198-5D8BA32FC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7E6D70A-1BC2-49C4-83C9-DFA47978695A}"/>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227114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B7C813-C83F-4359-B93B-45BBE325B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7B88E3A-BAAA-47B2-AD17-11B64BE5A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9713CE0-3CF7-4417-9888-8F03F05748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0D6B742-1C6D-4C43-9B66-0BF3526E9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0A2E07A-3E3B-4C15-B3F6-211B8CAA6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10CF602-1E56-49FC-B200-DB942405EF87}"/>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8" name="Footer Placeholder 7">
            <a:extLst>
              <a:ext uri="{FF2B5EF4-FFF2-40B4-BE49-F238E27FC236}">
                <a16:creationId xmlns="" xmlns:a16="http://schemas.microsoft.com/office/drawing/2014/main" id="{A5DC3092-6AA4-4130-BB36-EE548A786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C2D3A93-FAD1-4E7C-AC89-E8D7DE1BBB13}"/>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2860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074F15-C967-4F25-A5D2-F85503D37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259EFC3-CD75-49B8-A4B1-8AEF9A845BB0}"/>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4" name="Footer Placeholder 3">
            <a:extLst>
              <a:ext uri="{FF2B5EF4-FFF2-40B4-BE49-F238E27FC236}">
                <a16:creationId xmlns="" xmlns:a16="http://schemas.microsoft.com/office/drawing/2014/main" id="{C6A1AEC7-AF55-4112-A2C8-F48EB3B0B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7DCBC90-2ABE-402C-ACFF-84DF4F451AF9}"/>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27808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5473783-005A-4583-B283-C31762AB7E6D}"/>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3" name="Footer Placeholder 2">
            <a:extLst>
              <a:ext uri="{FF2B5EF4-FFF2-40B4-BE49-F238E27FC236}">
                <a16:creationId xmlns="" xmlns:a16="http://schemas.microsoft.com/office/drawing/2014/main" id="{67FA077B-6445-4656-BB61-638E6E26A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A7822E1-8242-4B1E-B2F7-3DF85914C159}"/>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35008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71F42A-EC83-403D-A1AD-81251D206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D1A0711-1A0D-4890-8B2F-87C6E7174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A2E2141-F115-49F0-9A81-5282819E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C33A0CF-AF3A-4D11-A8FF-DC559EDCD2E2}"/>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6" name="Footer Placeholder 5">
            <a:extLst>
              <a:ext uri="{FF2B5EF4-FFF2-40B4-BE49-F238E27FC236}">
                <a16:creationId xmlns="" xmlns:a16="http://schemas.microsoft.com/office/drawing/2014/main" id="{E7570B8A-5C82-48A3-9DA2-912C42189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C518541-8B31-4B56-A390-83B31AAFD5E9}"/>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236685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54FED7-C7F9-45DF-87E2-7D9747B2E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DC6C56A-49BF-4A72-9D96-5F7C60664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62EACD0-BEEA-422C-9085-4C30D7712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89B6E80-89DF-4C28-B824-6AED5B49DDF3}"/>
              </a:ext>
            </a:extLst>
          </p:cNvPr>
          <p:cNvSpPr>
            <a:spLocks noGrp="1"/>
          </p:cNvSpPr>
          <p:nvPr>
            <p:ph type="dt" sz="half" idx="10"/>
          </p:nvPr>
        </p:nvSpPr>
        <p:spPr/>
        <p:txBody>
          <a:bodyPr/>
          <a:lstStyle/>
          <a:p>
            <a:fld id="{105D5000-DC31-4129-B81A-C1C9E9F0B764}" type="datetimeFigureOut">
              <a:rPr lang="en-US" smtClean="0"/>
              <a:pPr/>
              <a:t>4/21/2021</a:t>
            </a:fld>
            <a:endParaRPr lang="en-US"/>
          </a:p>
        </p:txBody>
      </p:sp>
      <p:sp>
        <p:nvSpPr>
          <p:cNvPr id="6" name="Footer Placeholder 5">
            <a:extLst>
              <a:ext uri="{FF2B5EF4-FFF2-40B4-BE49-F238E27FC236}">
                <a16:creationId xmlns="" xmlns:a16="http://schemas.microsoft.com/office/drawing/2014/main" id="{2B85D408-9FD6-4D8A-8B7C-20E559566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6E274C9-36BE-498E-AB21-1680CB2C127D}"/>
              </a:ext>
            </a:extLst>
          </p:cNvPr>
          <p:cNvSpPr>
            <a:spLocks noGrp="1"/>
          </p:cNvSpPr>
          <p:nvPr>
            <p:ph type="sldNum" sz="quarter" idx="12"/>
          </p:nvPr>
        </p:nvSpPr>
        <p:spPr/>
        <p:txBody>
          <a:body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387800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67486E-ABB4-4586-84E5-DB98B4FEA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3E8945A-D010-429F-918C-DD75A14D0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B02D49-AA57-4AEE-BC17-2BB32DAF8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D5000-DC31-4129-B81A-C1C9E9F0B764}" type="datetimeFigureOut">
              <a:rPr lang="en-US" smtClean="0"/>
              <a:pPr/>
              <a:t>4/21/2021</a:t>
            </a:fld>
            <a:endParaRPr lang="en-US"/>
          </a:p>
        </p:txBody>
      </p:sp>
      <p:sp>
        <p:nvSpPr>
          <p:cNvPr id="5" name="Footer Placeholder 4">
            <a:extLst>
              <a:ext uri="{FF2B5EF4-FFF2-40B4-BE49-F238E27FC236}">
                <a16:creationId xmlns="" xmlns:a16="http://schemas.microsoft.com/office/drawing/2014/main" id="{AC859B97-9596-4BC1-BD60-C8A809078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B279608-17F4-4C01-B4F4-6EE5B3CE0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F315C-77BC-49F6-86CA-06F2BE8CA9F0}" type="slidenum">
              <a:rPr lang="en-US" smtClean="0"/>
              <a:pPr/>
              <a:t>‹#›</a:t>
            </a:fld>
            <a:endParaRPr lang="en-US"/>
          </a:p>
        </p:txBody>
      </p:sp>
    </p:spTree>
    <p:extLst>
      <p:ext uri="{BB962C8B-B14F-4D97-AF65-F5344CB8AC3E}">
        <p14:creationId xmlns:p14="http://schemas.microsoft.com/office/powerpoint/2010/main" xmlns="" val="231110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4">
            <a:extLst>
              <a:ext uri="{FF2B5EF4-FFF2-40B4-BE49-F238E27FC236}">
                <a16:creationId xmlns="" xmlns:a16="http://schemas.microsoft.com/office/drawing/2014/main" id="{205C3A40-7D8A-45AB-A062-A9C6E2E5BE01}"/>
              </a:ext>
            </a:extLst>
          </p:cNvPr>
          <p:cNvSpPr txBox="1">
            <a:spLocks/>
          </p:cNvSpPr>
          <p:nvPr/>
        </p:nvSpPr>
        <p:spPr>
          <a:xfrm>
            <a:off x="2823891" y="1639088"/>
            <a:ext cx="3901282" cy="9023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b="1" spc="50" dirty="0">
                <a:solidFill>
                  <a:srgbClr val="00448D"/>
                </a:solidFill>
                <a:latin typeface="Agency FB" panose="020B0503020202020204" pitchFamily="34" charset="0"/>
              </a:rPr>
              <a:t>International</a:t>
            </a:r>
            <a:r>
              <a:rPr lang="en-US" b="1" spc="50" dirty="0">
                <a:solidFill>
                  <a:srgbClr val="036BBE"/>
                </a:solidFill>
                <a:latin typeface="Agency FB" panose="020B0503020202020204" pitchFamily="34" charset="0"/>
              </a:rPr>
              <a:t> </a:t>
            </a:r>
            <a:r>
              <a:rPr lang="en-US" b="1" spc="50" dirty="0">
                <a:solidFill>
                  <a:srgbClr val="00448D"/>
                </a:solidFill>
                <a:latin typeface="Agency FB" panose="020B0503020202020204" pitchFamily="34" charset="0"/>
              </a:rPr>
              <a:t>System</a:t>
            </a:r>
            <a:endParaRPr lang="en-US" b="1" spc="50" dirty="0">
              <a:solidFill>
                <a:srgbClr val="00448D"/>
              </a:solidFill>
              <a:latin typeface="Agency FB" panose="020B0503020202020204" pitchFamily="34" charset="0"/>
              <a:cs typeface="Arial" panose="020B0604020202020204" pitchFamily="34" charset="0"/>
            </a:endParaRPr>
          </a:p>
        </p:txBody>
      </p:sp>
      <p:grpSp>
        <p:nvGrpSpPr>
          <p:cNvPr id="4" name="Group 3">
            <a:extLst>
              <a:ext uri="{FF2B5EF4-FFF2-40B4-BE49-F238E27FC236}">
                <a16:creationId xmlns="" xmlns:a16="http://schemas.microsoft.com/office/drawing/2014/main" id="{314D0DA7-1323-4102-B76F-BF544E986256}"/>
              </a:ext>
            </a:extLst>
          </p:cNvPr>
          <p:cNvGrpSpPr/>
          <p:nvPr/>
        </p:nvGrpSpPr>
        <p:grpSpPr>
          <a:xfrm>
            <a:off x="8230192" y="0"/>
            <a:ext cx="3961808" cy="6857999"/>
            <a:chOff x="8230192" y="0"/>
            <a:chExt cx="3961808" cy="6857999"/>
          </a:xfrm>
        </p:grpSpPr>
        <p:pic>
          <p:nvPicPr>
            <p:cNvPr id="3" name="Picture 2">
              <a:extLst>
                <a:ext uri="{FF2B5EF4-FFF2-40B4-BE49-F238E27FC236}">
                  <a16:creationId xmlns="" xmlns:a16="http://schemas.microsoft.com/office/drawing/2014/main" id="{C8205445-4132-4981-93BD-A23743BA1994}"/>
                </a:ext>
              </a:extLst>
            </p:cNvPr>
            <p:cNvPicPr>
              <a:picLocks noChangeAspect="1"/>
            </p:cNvPicPr>
            <p:nvPr/>
          </p:nvPicPr>
          <p:blipFill>
            <a:blip r:embed="rId2" cstate="print"/>
            <a:stretch>
              <a:fillRect/>
            </a:stretch>
          </p:blipFill>
          <p:spPr>
            <a:xfrm>
              <a:off x="8233154" y="0"/>
              <a:ext cx="3958846" cy="6857999"/>
            </a:xfrm>
            <a:prstGeom prst="rect">
              <a:avLst/>
            </a:prstGeom>
          </p:spPr>
        </p:pic>
        <p:sp>
          <p:nvSpPr>
            <p:cNvPr id="51" name="Rectangle 50">
              <a:extLst>
                <a:ext uri="{FF2B5EF4-FFF2-40B4-BE49-F238E27FC236}">
                  <a16:creationId xmlns="" xmlns:a16="http://schemas.microsoft.com/office/drawing/2014/main" id="{E3BAEBA5-2ACA-4E6A-B32A-2C00413BB3B6}"/>
                </a:ext>
              </a:extLst>
            </p:cNvPr>
            <p:cNvSpPr/>
            <p:nvPr/>
          </p:nvSpPr>
          <p:spPr>
            <a:xfrm flipV="1">
              <a:off x="8230192" y="4773721"/>
              <a:ext cx="3961808" cy="72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 xmlns:a16="http://schemas.microsoft.com/office/drawing/2014/main" id="{F25CB2C5-7C81-4042-909C-3DC16E1313EB}"/>
                </a:ext>
              </a:extLst>
            </p:cNvPr>
            <p:cNvGrpSpPr/>
            <p:nvPr/>
          </p:nvGrpSpPr>
          <p:grpSpPr>
            <a:xfrm flipV="1">
              <a:off x="8233154" y="5469968"/>
              <a:ext cx="3958846" cy="99648"/>
              <a:chOff x="0" y="1472506"/>
              <a:chExt cx="9601200" cy="257953"/>
            </a:xfrm>
          </p:grpSpPr>
          <p:sp>
            <p:nvSpPr>
              <p:cNvPr id="76" name="Rectangle 75">
                <a:extLst>
                  <a:ext uri="{FF2B5EF4-FFF2-40B4-BE49-F238E27FC236}">
                    <a16:creationId xmlns="" xmlns:a16="http://schemas.microsoft.com/office/drawing/2014/main" id="{C31DF707-0DD6-4FB2-B0EE-F2053F51981A}"/>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 xmlns:a16="http://schemas.microsoft.com/office/drawing/2014/main" id="{27CD995E-56CA-4BB1-A2C4-7EE46213B51E}"/>
                  </a:ext>
                </a:extLst>
              </p:cNvPr>
              <p:cNvGrpSpPr/>
              <p:nvPr/>
            </p:nvGrpSpPr>
            <p:grpSpPr>
              <a:xfrm>
                <a:off x="0" y="1533803"/>
                <a:ext cx="9601200" cy="142344"/>
                <a:chOff x="-10048" y="1395274"/>
                <a:chExt cx="9611247" cy="142344"/>
              </a:xfrm>
            </p:grpSpPr>
            <p:sp>
              <p:nvSpPr>
                <p:cNvPr id="98" name="Rectangle 97">
                  <a:extLst>
                    <a:ext uri="{FF2B5EF4-FFF2-40B4-BE49-F238E27FC236}">
                      <a16:creationId xmlns="" xmlns:a16="http://schemas.microsoft.com/office/drawing/2014/main" id="{EB618763-ABF7-4804-9A87-D5B83ABDC11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 xmlns:a16="http://schemas.microsoft.com/office/drawing/2014/main" id="{66F6AD71-5296-4DC7-9701-856F79CEE6B9}"/>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 xmlns:a16="http://schemas.microsoft.com/office/drawing/2014/main" id="{6DA49D7E-3DC9-470E-9128-A43EF67439A8}"/>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 xmlns:a16="http://schemas.microsoft.com/office/drawing/2014/main" id="{A3CCF080-1ACC-438A-BE4C-49BB4EB9B9D1}"/>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 xmlns:a16="http://schemas.microsoft.com/office/drawing/2014/main" id="{9D0ABB3B-CA2B-430A-B4C4-37D42D2C5022}"/>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 xmlns:a16="http://schemas.microsoft.com/office/drawing/2014/main" id="{C4552C65-F3F5-4022-8A3E-55233D0F407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 xmlns:a16="http://schemas.microsoft.com/office/drawing/2014/main" id="{C13D9A45-0F6B-43A5-B090-21A12E34E507}"/>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4A974D65-C484-4123-AE9A-FDE8E3F8B8D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 xmlns:a16="http://schemas.microsoft.com/office/drawing/2014/main" id="{5A93CAE9-522A-4D1F-A3A5-9D4FD7000A7D}"/>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07D81B48-9106-4C47-B077-FE74A000768B}"/>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 xmlns:a16="http://schemas.microsoft.com/office/drawing/2014/main" id="{ED25D9E5-DDBB-4744-8FC4-AB494CD7427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 xmlns:a16="http://schemas.microsoft.com/office/drawing/2014/main" id="{F6265A92-C135-436E-9748-18A3766D9993}"/>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C7E7BAF5-ED4C-41F0-BDB2-5C5A0A4D3620}"/>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 xmlns:a16="http://schemas.microsoft.com/office/drawing/2014/main" id="{6EE77E65-AD04-45FB-A928-B38BB326FDF9}"/>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 xmlns:a16="http://schemas.microsoft.com/office/drawing/2014/main" id="{1C1D1889-3781-4DFD-B013-1EF569D95985}"/>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 xmlns:a16="http://schemas.microsoft.com/office/drawing/2014/main" id="{86294227-D382-4AB1-9907-ACF1B2BC3602}"/>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 xmlns:a16="http://schemas.microsoft.com/office/drawing/2014/main" id="{7A05DD4A-E08F-40D3-AB42-20D4AC7AAD9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a:extLst>
                <a:ext uri="{FF2B5EF4-FFF2-40B4-BE49-F238E27FC236}">
                  <a16:creationId xmlns="" xmlns:a16="http://schemas.microsoft.com/office/drawing/2014/main" id="{4D0A6596-9A18-473D-838C-1C30910CE70F}"/>
                </a:ext>
              </a:extLst>
            </p:cNvPr>
            <p:cNvGrpSpPr/>
            <p:nvPr/>
          </p:nvGrpSpPr>
          <p:grpSpPr>
            <a:xfrm flipV="1">
              <a:off x="8233154" y="4698064"/>
              <a:ext cx="3958846" cy="99648"/>
              <a:chOff x="0" y="1472506"/>
              <a:chExt cx="9601200" cy="257953"/>
            </a:xfrm>
          </p:grpSpPr>
          <p:sp>
            <p:nvSpPr>
              <p:cNvPr id="55" name="Rectangle 54">
                <a:extLst>
                  <a:ext uri="{FF2B5EF4-FFF2-40B4-BE49-F238E27FC236}">
                    <a16:creationId xmlns="" xmlns:a16="http://schemas.microsoft.com/office/drawing/2014/main" id="{CAEBB54A-22EF-40C6-BC22-C7EB9D9ADEF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6" name="Group 55">
                <a:extLst>
                  <a:ext uri="{FF2B5EF4-FFF2-40B4-BE49-F238E27FC236}">
                    <a16:creationId xmlns="" xmlns:a16="http://schemas.microsoft.com/office/drawing/2014/main" id="{C8F79B8B-D02B-4C82-9F28-A95F5290D57A}"/>
                  </a:ext>
                </a:extLst>
              </p:cNvPr>
              <p:cNvGrpSpPr/>
              <p:nvPr/>
            </p:nvGrpSpPr>
            <p:grpSpPr>
              <a:xfrm>
                <a:off x="0" y="1533803"/>
                <a:ext cx="9601200" cy="142344"/>
                <a:chOff x="-10048" y="1395274"/>
                <a:chExt cx="9611247" cy="142344"/>
              </a:xfrm>
            </p:grpSpPr>
            <p:sp>
              <p:nvSpPr>
                <p:cNvPr id="57" name="Rectangle 56">
                  <a:extLst>
                    <a:ext uri="{FF2B5EF4-FFF2-40B4-BE49-F238E27FC236}">
                      <a16:creationId xmlns="" xmlns:a16="http://schemas.microsoft.com/office/drawing/2014/main" id="{55B94454-2E08-40E5-AC00-9C3409A8B273}"/>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DCDD5B26-617D-4EC7-9D87-D3968A20B412}"/>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 xmlns:a16="http://schemas.microsoft.com/office/drawing/2014/main" id="{A3BDE45A-262E-4A55-9BCE-68E6C1D03819}"/>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 xmlns:a16="http://schemas.microsoft.com/office/drawing/2014/main" id="{4F9FB2D4-8171-4F7A-A6BA-A53208E978CA}"/>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 xmlns:a16="http://schemas.microsoft.com/office/drawing/2014/main" id="{C377E206-6750-4E3D-9DD9-1DBBF0224F6D}"/>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 xmlns:a16="http://schemas.microsoft.com/office/drawing/2014/main" id="{076F2E34-FEA0-433F-A0E6-84A959BBA8A4}"/>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 xmlns:a16="http://schemas.microsoft.com/office/drawing/2014/main" id="{DFCE2F3E-0F98-4267-8F1D-7F5B180CA6C7}"/>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 xmlns:a16="http://schemas.microsoft.com/office/drawing/2014/main" id="{C8E57364-C6F5-4B5B-AB5E-D71440800855}"/>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D6DE9F43-8D51-4B58-AC7D-6F63D3D269A9}"/>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 xmlns:a16="http://schemas.microsoft.com/office/drawing/2014/main" id="{ADDB6582-BA8A-4711-8708-F6085020E7E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 xmlns:a16="http://schemas.microsoft.com/office/drawing/2014/main" id="{17536E29-9EA3-4058-96CE-AAB0E5BE6DFD}"/>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 xmlns:a16="http://schemas.microsoft.com/office/drawing/2014/main" id="{B92D845A-D9F8-467E-9709-37AE4C108223}"/>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 xmlns:a16="http://schemas.microsoft.com/office/drawing/2014/main" id="{55FD70F6-4388-4398-B5B2-1534E5D8A431}"/>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 xmlns:a16="http://schemas.microsoft.com/office/drawing/2014/main" id="{84995BD6-975E-4396-9FE9-67C559CFA79F}"/>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 xmlns:a16="http://schemas.microsoft.com/office/drawing/2014/main" id="{6ED5485B-8880-4FB8-8FCE-18A9290F7FE2}"/>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CFF7F151-62C6-4A37-8F77-D79981E6A498}"/>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7815E9C9-B52F-43C3-AA4B-B4F63BE25BEC}"/>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4" name="Picture 53">
              <a:extLst>
                <a:ext uri="{FF2B5EF4-FFF2-40B4-BE49-F238E27FC236}">
                  <a16:creationId xmlns="" xmlns:a16="http://schemas.microsoft.com/office/drawing/2014/main" id="{2BB8EEFA-8E6B-4FEE-825D-86F3E0A0F4E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53278" y="4843140"/>
              <a:ext cx="1960859" cy="602018"/>
            </a:xfrm>
            <a:prstGeom prst="rect">
              <a:avLst/>
            </a:prstGeom>
          </p:spPr>
        </p:pic>
      </p:grpSp>
      <p:pic>
        <p:nvPicPr>
          <p:cNvPr id="5" name="Image 4">
            <a:extLst>
              <a:ext uri="{FF2B5EF4-FFF2-40B4-BE49-F238E27FC236}">
                <a16:creationId xmlns="" xmlns:a16="http://schemas.microsoft.com/office/drawing/2014/main" id="{25D33DE4-8840-4D0A-8F1E-ACC35400E82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4604" y="1722329"/>
            <a:ext cx="2379287" cy="1333370"/>
          </a:xfrm>
          <a:prstGeom prst="rect">
            <a:avLst/>
          </a:prstGeom>
        </p:spPr>
      </p:pic>
      <p:sp>
        <p:nvSpPr>
          <p:cNvPr id="48" name="Title 4">
            <a:extLst>
              <a:ext uri="{FF2B5EF4-FFF2-40B4-BE49-F238E27FC236}">
                <a16:creationId xmlns="" xmlns:a16="http://schemas.microsoft.com/office/drawing/2014/main" id="{22425A59-D100-445B-8988-503E0D8B18A7}"/>
              </a:ext>
            </a:extLst>
          </p:cNvPr>
          <p:cNvSpPr txBox="1">
            <a:spLocks/>
          </p:cNvSpPr>
          <p:nvPr/>
        </p:nvSpPr>
        <p:spPr>
          <a:xfrm>
            <a:off x="2875757" y="3478864"/>
            <a:ext cx="5082670" cy="9023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spc="50" dirty="0">
                <a:solidFill>
                  <a:schemeClr val="accent2">
                    <a:lumMod val="75000"/>
                  </a:schemeClr>
                </a:solidFill>
                <a:latin typeface="Agency FB" panose="020B0503020202020204" pitchFamily="34" charset="0"/>
                <a:cs typeface="Arial" panose="020B0604020202020204" pitchFamily="34" charset="0"/>
              </a:rPr>
              <a:t>Conceptual, Functional and Technical specifications</a:t>
            </a:r>
          </a:p>
          <a:p>
            <a:pPr algn="l"/>
            <a:r>
              <a:rPr lang="en-US" sz="2400" b="1" spc="50" dirty="0">
                <a:latin typeface="Agency FB" panose="020B0503020202020204" pitchFamily="34" charset="0"/>
                <a:cs typeface="Arial" panose="020B0604020202020204" pitchFamily="34" charset="0"/>
              </a:rPr>
              <a:t>Andre Sceia </a:t>
            </a:r>
          </a:p>
          <a:p>
            <a:pPr algn="l"/>
            <a:r>
              <a:rPr lang="en-US" sz="2400" b="1" spc="50" dirty="0" err="1">
                <a:latin typeface="Agency FB" panose="020B0503020202020204" pitchFamily="34" charset="0"/>
                <a:cs typeface="Arial" panose="020B0604020202020204" pitchFamily="34" charset="0"/>
              </a:rPr>
              <a:t>eTIR</a:t>
            </a:r>
            <a:r>
              <a:rPr lang="en-US" sz="2400" b="1" spc="50" dirty="0">
                <a:latin typeface="Agency FB" panose="020B0503020202020204" pitchFamily="34" charset="0"/>
                <a:cs typeface="Arial" panose="020B0604020202020204" pitchFamily="34" charset="0"/>
              </a:rPr>
              <a:t> Interconnections coordinator</a:t>
            </a:r>
          </a:p>
        </p:txBody>
      </p:sp>
      <p:sp>
        <p:nvSpPr>
          <p:cNvPr id="49" name="Title 4">
            <a:extLst>
              <a:ext uri="{FF2B5EF4-FFF2-40B4-BE49-F238E27FC236}">
                <a16:creationId xmlns="" xmlns:a16="http://schemas.microsoft.com/office/drawing/2014/main" id="{B9A04109-6CD4-48D2-BA91-9072ABA5B018}"/>
              </a:ext>
            </a:extLst>
          </p:cNvPr>
          <p:cNvSpPr txBox="1">
            <a:spLocks/>
          </p:cNvSpPr>
          <p:nvPr/>
        </p:nvSpPr>
        <p:spPr>
          <a:xfrm>
            <a:off x="2823891" y="2148720"/>
            <a:ext cx="3901282" cy="9023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n-US" b="1" spc="50" dirty="0">
              <a:solidFill>
                <a:srgbClr val="00448D"/>
              </a:solidFill>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xmlns="" val="261529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10</a:t>
            </a:fld>
            <a:endParaRPr lang="en-US" dirty="0"/>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46" name="TextBox 45">
            <a:extLst>
              <a:ext uri="{FF2B5EF4-FFF2-40B4-BE49-F238E27FC236}">
                <a16:creationId xmlns="" xmlns:a16="http://schemas.microsoft.com/office/drawing/2014/main" id="{934DABB9-F11B-4795-B1A9-7E3A959482E5}"/>
              </a:ext>
            </a:extLst>
          </p:cNvPr>
          <p:cNvSpPr txBox="1"/>
          <p:nvPr/>
        </p:nvSpPr>
        <p:spPr>
          <a:xfrm>
            <a:off x="778253" y="1315185"/>
            <a:ext cx="5019432" cy="769441"/>
          </a:xfrm>
          <a:prstGeom prst="rect">
            <a:avLst/>
          </a:prstGeom>
          <a:noFill/>
        </p:spPr>
        <p:txBody>
          <a:bodyPr wrap="square" rtlCol="0">
            <a:spAutoFit/>
          </a:bodyPr>
          <a:lstStyle/>
          <a:p>
            <a:r>
              <a:rPr lang="en-US" sz="4400" b="1"/>
              <a:t>Standard use cases</a:t>
            </a:r>
            <a:endParaRPr lang="en-US" sz="4400" b="1" dirty="0"/>
          </a:p>
        </p:txBody>
      </p:sp>
      <p:sp>
        <p:nvSpPr>
          <p:cNvPr id="64" name="TextBox 63">
            <a:extLst>
              <a:ext uri="{FF2B5EF4-FFF2-40B4-BE49-F238E27FC236}">
                <a16:creationId xmlns="" xmlns:a16="http://schemas.microsoft.com/office/drawing/2014/main" id="{5840D081-1D10-4772-87AA-583B87EC21B6}"/>
              </a:ext>
            </a:extLst>
          </p:cNvPr>
          <p:cNvSpPr txBox="1"/>
          <p:nvPr/>
        </p:nvSpPr>
        <p:spPr>
          <a:xfrm>
            <a:off x="778253" y="2135814"/>
            <a:ext cx="3147742" cy="369332"/>
          </a:xfrm>
          <a:prstGeom prst="rect">
            <a:avLst/>
          </a:prstGeom>
          <a:noFill/>
        </p:spPr>
        <p:txBody>
          <a:bodyPr wrap="square" rtlCol="0">
            <a:spAutoFit/>
          </a:bodyPr>
          <a:lstStyle/>
          <a:p>
            <a:r>
              <a:rPr lang="en-US" b="1" dirty="0"/>
              <a:t>Guarantee issuance</a:t>
            </a:r>
          </a:p>
        </p:txBody>
      </p:sp>
      <p:sp>
        <p:nvSpPr>
          <p:cNvPr id="66" name="TextBox 65">
            <a:extLst>
              <a:ext uri="{FF2B5EF4-FFF2-40B4-BE49-F238E27FC236}">
                <a16:creationId xmlns="" xmlns:a16="http://schemas.microsoft.com/office/drawing/2014/main" id="{D77783AD-E44E-4D50-93E5-91FAF7900E7A}"/>
              </a:ext>
            </a:extLst>
          </p:cNvPr>
          <p:cNvSpPr txBox="1"/>
          <p:nvPr/>
        </p:nvSpPr>
        <p:spPr>
          <a:xfrm>
            <a:off x="778253" y="2600330"/>
            <a:ext cx="3531031" cy="369332"/>
          </a:xfrm>
          <a:prstGeom prst="rect">
            <a:avLst/>
          </a:prstGeom>
          <a:noFill/>
        </p:spPr>
        <p:txBody>
          <a:bodyPr wrap="square" rtlCol="0">
            <a:spAutoFit/>
          </a:bodyPr>
          <a:lstStyle/>
          <a:p>
            <a:r>
              <a:rPr lang="en-US" b="1" dirty="0"/>
              <a:t>Submission of advance TIR data</a:t>
            </a:r>
          </a:p>
        </p:txBody>
      </p:sp>
      <p:sp>
        <p:nvSpPr>
          <p:cNvPr id="67" name="TextBox 66">
            <a:extLst>
              <a:ext uri="{FF2B5EF4-FFF2-40B4-BE49-F238E27FC236}">
                <a16:creationId xmlns="" xmlns:a16="http://schemas.microsoft.com/office/drawing/2014/main" id="{B18C773F-D3E4-44F8-BE53-AB0D4E0EE3D9}"/>
              </a:ext>
            </a:extLst>
          </p:cNvPr>
          <p:cNvSpPr txBox="1"/>
          <p:nvPr/>
        </p:nvSpPr>
        <p:spPr>
          <a:xfrm>
            <a:off x="778253" y="3064846"/>
            <a:ext cx="3147742" cy="369332"/>
          </a:xfrm>
          <a:prstGeom prst="rect">
            <a:avLst/>
          </a:prstGeom>
          <a:noFill/>
        </p:spPr>
        <p:txBody>
          <a:bodyPr wrap="square" rtlCol="0">
            <a:spAutoFit/>
          </a:bodyPr>
          <a:lstStyle/>
          <a:p>
            <a:r>
              <a:rPr lang="en-US" b="1" dirty="0"/>
              <a:t>Acceptance of the declaration</a:t>
            </a:r>
          </a:p>
        </p:txBody>
      </p:sp>
      <p:sp>
        <p:nvSpPr>
          <p:cNvPr id="68" name="TextBox 67">
            <a:extLst>
              <a:ext uri="{FF2B5EF4-FFF2-40B4-BE49-F238E27FC236}">
                <a16:creationId xmlns="" xmlns:a16="http://schemas.microsoft.com/office/drawing/2014/main" id="{3B173748-2A93-4693-8D10-AD7446E4D079}"/>
              </a:ext>
            </a:extLst>
          </p:cNvPr>
          <p:cNvSpPr txBox="1"/>
          <p:nvPr/>
        </p:nvSpPr>
        <p:spPr>
          <a:xfrm>
            <a:off x="778253" y="3529362"/>
            <a:ext cx="3147742" cy="369332"/>
          </a:xfrm>
          <a:prstGeom prst="rect">
            <a:avLst/>
          </a:prstGeom>
          <a:noFill/>
        </p:spPr>
        <p:txBody>
          <a:bodyPr wrap="square" rtlCol="0">
            <a:spAutoFit/>
          </a:bodyPr>
          <a:lstStyle/>
          <a:p>
            <a:r>
              <a:rPr lang="en-US" b="1" dirty="0"/>
              <a:t>Start a TIR operation</a:t>
            </a:r>
          </a:p>
        </p:txBody>
      </p:sp>
      <p:sp>
        <p:nvSpPr>
          <p:cNvPr id="69" name="TextBox 68">
            <a:extLst>
              <a:ext uri="{FF2B5EF4-FFF2-40B4-BE49-F238E27FC236}">
                <a16:creationId xmlns="" xmlns:a16="http://schemas.microsoft.com/office/drawing/2014/main" id="{97DFB062-618B-446F-BE1B-450023CD3B86}"/>
              </a:ext>
            </a:extLst>
          </p:cNvPr>
          <p:cNvSpPr txBox="1"/>
          <p:nvPr/>
        </p:nvSpPr>
        <p:spPr>
          <a:xfrm>
            <a:off x="778253" y="3993878"/>
            <a:ext cx="3147742" cy="369332"/>
          </a:xfrm>
          <a:prstGeom prst="rect">
            <a:avLst/>
          </a:prstGeom>
          <a:noFill/>
        </p:spPr>
        <p:txBody>
          <a:bodyPr wrap="square" rtlCol="0">
            <a:spAutoFit/>
          </a:bodyPr>
          <a:lstStyle/>
          <a:p>
            <a:r>
              <a:rPr lang="en-US" b="1" dirty="0"/>
              <a:t>Terminate a TIR operation</a:t>
            </a:r>
          </a:p>
        </p:txBody>
      </p:sp>
      <p:sp>
        <p:nvSpPr>
          <p:cNvPr id="81" name="TextBox 80">
            <a:extLst>
              <a:ext uri="{FF2B5EF4-FFF2-40B4-BE49-F238E27FC236}">
                <a16:creationId xmlns="" xmlns:a16="http://schemas.microsoft.com/office/drawing/2014/main" id="{D8BA356C-6E9C-4952-A760-8B8ED85568A1}"/>
              </a:ext>
            </a:extLst>
          </p:cNvPr>
          <p:cNvSpPr txBox="1"/>
          <p:nvPr/>
        </p:nvSpPr>
        <p:spPr>
          <a:xfrm>
            <a:off x="778253" y="4458394"/>
            <a:ext cx="3147742" cy="369332"/>
          </a:xfrm>
          <a:prstGeom prst="rect">
            <a:avLst/>
          </a:prstGeom>
          <a:noFill/>
        </p:spPr>
        <p:txBody>
          <a:bodyPr wrap="square" rtlCol="0">
            <a:spAutoFit/>
          </a:bodyPr>
          <a:lstStyle/>
          <a:p>
            <a:r>
              <a:rPr lang="en-US" b="1" dirty="0"/>
              <a:t>Discharge a TIR operation</a:t>
            </a:r>
          </a:p>
        </p:txBody>
      </p:sp>
      <p:sp>
        <p:nvSpPr>
          <p:cNvPr id="84" name="TextBox 83">
            <a:extLst>
              <a:ext uri="{FF2B5EF4-FFF2-40B4-BE49-F238E27FC236}">
                <a16:creationId xmlns="" xmlns:a16="http://schemas.microsoft.com/office/drawing/2014/main" id="{B35EAF8D-979B-4561-B4E2-D29A055A6458}"/>
              </a:ext>
            </a:extLst>
          </p:cNvPr>
          <p:cNvSpPr txBox="1"/>
          <p:nvPr/>
        </p:nvSpPr>
        <p:spPr>
          <a:xfrm>
            <a:off x="6153455" y="1315185"/>
            <a:ext cx="5019432" cy="769441"/>
          </a:xfrm>
          <a:prstGeom prst="rect">
            <a:avLst/>
          </a:prstGeom>
          <a:noFill/>
        </p:spPr>
        <p:txBody>
          <a:bodyPr wrap="square" rtlCol="0">
            <a:spAutoFit/>
          </a:bodyPr>
          <a:lstStyle/>
          <a:p>
            <a:r>
              <a:rPr lang="en-US" sz="4400" b="1">
                <a:solidFill>
                  <a:srgbClr val="00B050"/>
                </a:solidFill>
              </a:rPr>
              <a:t>Special use cases</a:t>
            </a:r>
            <a:endParaRPr lang="en-US" sz="4400" b="1" dirty="0">
              <a:solidFill>
                <a:srgbClr val="00B050"/>
              </a:solidFill>
            </a:endParaRPr>
          </a:p>
        </p:txBody>
      </p:sp>
      <p:sp>
        <p:nvSpPr>
          <p:cNvPr id="86" name="TextBox 85">
            <a:extLst>
              <a:ext uri="{FF2B5EF4-FFF2-40B4-BE49-F238E27FC236}">
                <a16:creationId xmlns="" xmlns:a16="http://schemas.microsoft.com/office/drawing/2014/main" id="{284A28D5-F039-4729-B3B5-2BFC120162AA}"/>
              </a:ext>
            </a:extLst>
          </p:cNvPr>
          <p:cNvSpPr txBox="1"/>
          <p:nvPr/>
        </p:nvSpPr>
        <p:spPr>
          <a:xfrm>
            <a:off x="6153454" y="2189726"/>
            <a:ext cx="3147742" cy="369332"/>
          </a:xfrm>
          <a:prstGeom prst="rect">
            <a:avLst/>
          </a:prstGeom>
          <a:noFill/>
        </p:spPr>
        <p:txBody>
          <a:bodyPr wrap="square" rtlCol="0">
            <a:spAutoFit/>
          </a:bodyPr>
          <a:lstStyle/>
          <a:p>
            <a:r>
              <a:rPr lang="en-US" b="1" dirty="0">
                <a:solidFill>
                  <a:srgbClr val="00B050"/>
                </a:solidFill>
              </a:rPr>
              <a:t>Guarantee cancellation</a:t>
            </a:r>
          </a:p>
        </p:txBody>
      </p:sp>
      <p:sp>
        <p:nvSpPr>
          <p:cNvPr id="87" name="TextBox 86">
            <a:extLst>
              <a:ext uri="{FF2B5EF4-FFF2-40B4-BE49-F238E27FC236}">
                <a16:creationId xmlns="" xmlns:a16="http://schemas.microsoft.com/office/drawing/2014/main" id="{4D85A6F0-B08B-4BC2-957C-F23525715964}"/>
              </a:ext>
            </a:extLst>
          </p:cNvPr>
          <p:cNvSpPr txBox="1"/>
          <p:nvPr/>
        </p:nvSpPr>
        <p:spPr>
          <a:xfrm>
            <a:off x="6153454" y="2644923"/>
            <a:ext cx="3531031" cy="369332"/>
          </a:xfrm>
          <a:prstGeom prst="rect">
            <a:avLst/>
          </a:prstGeom>
          <a:noFill/>
        </p:spPr>
        <p:txBody>
          <a:bodyPr wrap="square" rtlCol="0">
            <a:spAutoFit/>
          </a:bodyPr>
          <a:lstStyle/>
          <a:p>
            <a:r>
              <a:rPr lang="en-US" b="1" dirty="0">
                <a:solidFill>
                  <a:srgbClr val="00B050"/>
                </a:solidFill>
              </a:rPr>
              <a:t>Cancel </a:t>
            </a:r>
            <a:r>
              <a:rPr lang="en-US" b="1">
                <a:solidFill>
                  <a:srgbClr val="00B050"/>
                </a:solidFill>
              </a:rPr>
              <a:t>advance data</a:t>
            </a:r>
            <a:endParaRPr lang="en-US" b="1" dirty="0">
              <a:solidFill>
                <a:srgbClr val="00B050"/>
              </a:solidFill>
            </a:endParaRPr>
          </a:p>
        </p:txBody>
      </p:sp>
      <p:sp>
        <p:nvSpPr>
          <p:cNvPr id="96" name="TextBox 95">
            <a:extLst>
              <a:ext uri="{FF2B5EF4-FFF2-40B4-BE49-F238E27FC236}">
                <a16:creationId xmlns="" xmlns:a16="http://schemas.microsoft.com/office/drawing/2014/main" id="{FD8341B2-8DB4-49B4-8D8E-C584F0995AD4}"/>
              </a:ext>
            </a:extLst>
          </p:cNvPr>
          <p:cNvSpPr txBox="1"/>
          <p:nvPr/>
        </p:nvSpPr>
        <p:spPr>
          <a:xfrm>
            <a:off x="6153454" y="3100120"/>
            <a:ext cx="5177485" cy="369332"/>
          </a:xfrm>
          <a:prstGeom prst="rect">
            <a:avLst/>
          </a:prstGeom>
          <a:noFill/>
        </p:spPr>
        <p:txBody>
          <a:bodyPr wrap="square" rtlCol="0">
            <a:spAutoFit/>
          </a:bodyPr>
          <a:lstStyle/>
          <a:p>
            <a:r>
              <a:rPr lang="en-US" b="1" dirty="0">
                <a:solidFill>
                  <a:srgbClr val="00B050"/>
                </a:solidFill>
              </a:rPr>
              <a:t>Acceptance of the amendments to the declaration</a:t>
            </a:r>
          </a:p>
        </p:txBody>
      </p:sp>
      <p:sp>
        <p:nvSpPr>
          <p:cNvPr id="97" name="TextBox 96">
            <a:extLst>
              <a:ext uri="{FF2B5EF4-FFF2-40B4-BE49-F238E27FC236}">
                <a16:creationId xmlns="" xmlns:a16="http://schemas.microsoft.com/office/drawing/2014/main" id="{96A8A4FB-36F4-49DC-88C5-85887A62B6C7}"/>
              </a:ext>
            </a:extLst>
          </p:cNvPr>
          <p:cNvSpPr txBox="1"/>
          <p:nvPr/>
        </p:nvSpPr>
        <p:spPr>
          <a:xfrm>
            <a:off x="6153454" y="3555317"/>
            <a:ext cx="3147742" cy="369332"/>
          </a:xfrm>
          <a:prstGeom prst="rect">
            <a:avLst/>
          </a:prstGeom>
          <a:noFill/>
        </p:spPr>
        <p:txBody>
          <a:bodyPr wrap="square" rtlCol="0">
            <a:spAutoFit/>
          </a:bodyPr>
          <a:lstStyle/>
          <a:p>
            <a:r>
              <a:rPr lang="en-US" b="1" dirty="0">
                <a:solidFill>
                  <a:srgbClr val="00B050"/>
                </a:solidFill>
              </a:rPr>
              <a:t>Amending the declaration data</a:t>
            </a:r>
          </a:p>
        </p:txBody>
      </p:sp>
      <p:sp>
        <p:nvSpPr>
          <p:cNvPr id="116" name="TextBox 115">
            <a:extLst>
              <a:ext uri="{FF2B5EF4-FFF2-40B4-BE49-F238E27FC236}">
                <a16:creationId xmlns="" xmlns:a16="http://schemas.microsoft.com/office/drawing/2014/main" id="{014A31C9-EA41-4362-9165-1F0A2171322B}"/>
              </a:ext>
            </a:extLst>
          </p:cNvPr>
          <p:cNvSpPr txBox="1"/>
          <p:nvPr/>
        </p:nvSpPr>
        <p:spPr>
          <a:xfrm>
            <a:off x="778253" y="4922910"/>
            <a:ext cx="3669855" cy="369332"/>
          </a:xfrm>
          <a:prstGeom prst="rect">
            <a:avLst/>
          </a:prstGeom>
          <a:noFill/>
        </p:spPr>
        <p:txBody>
          <a:bodyPr wrap="square" rtlCol="0">
            <a:spAutoFit/>
          </a:bodyPr>
          <a:lstStyle/>
          <a:p>
            <a:r>
              <a:rPr lang="en-US" b="1" dirty="0"/>
              <a:t>Query </a:t>
            </a:r>
            <a:r>
              <a:rPr lang="en-US" b="1"/>
              <a:t>the guarantee</a:t>
            </a:r>
            <a:endParaRPr lang="en-US" b="1" dirty="0"/>
          </a:p>
        </p:txBody>
      </p:sp>
      <p:sp>
        <p:nvSpPr>
          <p:cNvPr id="117" name="TextBox 116">
            <a:extLst>
              <a:ext uri="{FF2B5EF4-FFF2-40B4-BE49-F238E27FC236}">
                <a16:creationId xmlns="" xmlns:a16="http://schemas.microsoft.com/office/drawing/2014/main" id="{23709534-B1E5-4294-B494-6BCFA79F476F}"/>
              </a:ext>
            </a:extLst>
          </p:cNvPr>
          <p:cNvSpPr txBox="1"/>
          <p:nvPr/>
        </p:nvSpPr>
        <p:spPr>
          <a:xfrm>
            <a:off x="772448" y="5387426"/>
            <a:ext cx="3147742" cy="369332"/>
          </a:xfrm>
          <a:prstGeom prst="rect">
            <a:avLst/>
          </a:prstGeom>
          <a:noFill/>
        </p:spPr>
        <p:txBody>
          <a:bodyPr wrap="square" rtlCol="0">
            <a:spAutoFit/>
          </a:bodyPr>
          <a:lstStyle/>
          <a:p>
            <a:r>
              <a:rPr lang="en-US" b="1"/>
              <a:t>Checks/validations in ITDB</a:t>
            </a:r>
            <a:endParaRPr lang="en-US" b="1" dirty="0"/>
          </a:p>
        </p:txBody>
      </p:sp>
      <p:sp>
        <p:nvSpPr>
          <p:cNvPr id="118" name="TextBox 117">
            <a:extLst>
              <a:ext uri="{FF2B5EF4-FFF2-40B4-BE49-F238E27FC236}">
                <a16:creationId xmlns="" xmlns:a16="http://schemas.microsoft.com/office/drawing/2014/main" id="{CD39B30E-07F2-4074-9DB1-5D374DF24F06}"/>
              </a:ext>
            </a:extLst>
          </p:cNvPr>
          <p:cNvSpPr txBox="1"/>
          <p:nvPr/>
        </p:nvSpPr>
        <p:spPr>
          <a:xfrm>
            <a:off x="6153454" y="4010514"/>
            <a:ext cx="3669855" cy="369332"/>
          </a:xfrm>
          <a:prstGeom prst="rect">
            <a:avLst/>
          </a:prstGeom>
          <a:noFill/>
        </p:spPr>
        <p:txBody>
          <a:bodyPr wrap="square" rtlCol="0">
            <a:spAutoFit/>
          </a:bodyPr>
          <a:lstStyle/>
          <a:p>
            <a:r>
              <a:rPr lang="en-US" b="1" dirty="0">
                <a:solidFill>
                  <a:srgbClr val="00B050"/>
                </a:solidFill>
              </a:rPr>
              <a:t>Refusal to start a TIR operation</a:t>
            </a:r>
          </a:p>
        </p:txBody>
      </p:sp>
    </p:spTree>
    <p:extLst>
      <p:ext uri="{BB962C8B-B14F-4D97-AF65-F5344CB8AC3E}">
        <p14:creationId xmlns:p14="http://schemas.microsoft.com/office/powerpoint/2010/main" xmlns="" val="141670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11</a:t>
            </a:fld>
            <a:endParaRPr lang="en-US" dirty="0"/>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46" name="TextBox 45">
            <a:extLst>
              <a:ext uri="{FF2B5EF4-FFF2-40B4-BE49-F238E27FC236}">
                <a16:creationId xmlns="" xmlns:a16="http://schemas.microsoft.com/office/drawing/2014/main" id="{934DABB9-F11B-4795-B1A9-7E3A959482E5}"/>
              </a:ext>
            </a:extLst>
          </p:cNvPr>
          <p:cNvSpPr txBox="1"/>
          <p:nvPr/>
        </p:nvSpPr>
        <p:spPr>
          <a:xfrm>
            <a:off x="690261" y="1242312"/>
            <a:ext cx="5123315" cy="646331"/>
          </a:xfrm>
          <a:prstGeom prst="rect">
            <a:avLst/>
          </a:prstGeom>
          <a:noFill/>
        </p:spPr>
        <p:txBody>
          <a:bodyPr wrap="square" rtlCol="0">
            <a:spAutoFit/>
          </a:bodyPr>
          <a:lstStyle/>
          <a:p>
            <a:r>
              <a:rPr lang="en-US" sz="3600" b="1">
                <a:solidFill>
                  <a:schemeClr val="accent1"/>
                </a:solidFill>
              </a:rPr>
              <a:t>External messages (B2C)</a:t>
            </a:r>
            <a:endParaRPr lang="en-US" sz="3600" b="1" dirty="0">
              <a:solidFill>
                <a:schemeClr val="accent1"/>
              </a:solidFill>
            </a:endParaRPr>
          </a:p>
        </p:txBody>
      </p:sp>
      <p:sp>
        <p:nvSpPr>
          <p:cNvPr id="47" name="TextBox 46">
            <a:extLst>
              <a:ext uri="{FF2B5EF4-FFF2-40B4-BE49-F238E27FC236}">
                <a16:creationId xmlns="" xmlns:a16="http://schemas.microsoft.com/office/drawing/2014/main" id="{5AD11199-E6C8-4C3E-B932-7BB54F802F10}"/>
              </a:ext>
            </a:extLst>
          </p:cNvPr>
          <p:cNvSpPr txBox="1"/>
          <p:nvPr/>
        </p:nvSpPr>
        <p:spPr>
          <a:xfrm>
            <a:off x="7823814" y="1939738"/>
            <a:ext cx="3147742" cy="369332"/>
          </a:xfrm>
          <a:prstGeom prst="rect">
            <a:avLst/>
          </a:prstGeom>
          <a:solidFill>
            <a:schemeClr val="accent2">
              <a:lumMod val="40000"/>
              <a:lumOff val="60000"/>
            </a:schemeClr>
          </a:solidFill>
        </p:spPr>
        <p:txBody>
          <a:bodyPr wrap="square" rtlCol="0">
            <a:spAutoFit/>
          </a:bodyPr>
          <a:lstStyle/>
          <a:p>
            <a:r>
              <a:rPr lang="en-US" b="1"/>
              <a:t>Accept guarantee</a:t>
            </a:r>
            <a:endParaRPr lang="en-US" b="1" dirty="0"/>
          </a:p>
        </p:txBody>
      </p:sp>
      <p:sp>
        <p:nvSpPr>
          <p:cNvPr id="48" name="TextBox 47">
            <a:extLst>
              <a:ext uri="{FF2B5EF4-FFF2-40B4-BE49-F238E27FC236}">
                <a16:creationId xmlns="" xmlns:a16="http://schemas.microsoft.com/office/drawing/2014/main" id="{1903C7F7-0A76-4431-9858-827776A9B904}"/>
              </a:ext>
            </a:extLst>
          </p:cNvPr>
          <p:cNvSpPr txBox="1"/>
          <p:nvPr/>
        </p:nvSpPr>
        <p:spPr>
          <a:xfrm>
            <a:off x="6295364" y="1242312"/>
            <a:ext cx="5299945" cy="646331"/>
          </a:xfrm>
          <a:prstGeom prst="rect">
            <a:avLst/>
          </a:prstGeom>
          <a:noFill/>
        </p:spPr>
        <p:txBody>
          <a:bodyPr wrap="square" rtlCol="0">
            <a:spAutoFit/>
          </a:bodyPr>
          <a:lstStyle/>
          <a:p>
            <a:r>
              <a:rPr lang="en-US" sz="3600" b="1">
                <a:solidFill>
                  <a:schemeClr val="accent2"/>
                </a:solidFill>
              </a:rPr>
              <a:t>Internal messages (C2C)</a:t>
            </a:r>
          </a:p>
        </p:txBody>
      </p:sp>
      <p:sp>
        <p:nvSpPr>
          <p:cNvPr id="49" name="TextBox 48">
            <a:extLst>
              <a:ext uri="{FF2B5EF4-FFF2-40B4-BE49-F238E27FC236}">
                <a16:creationId xmlns="" xmlns:a16="http://schemas.microsoft.com/office/drawing/2014/main" id="{28D20899-3FCA-4F41-B7EA-C2D8B0E74C67}"/>
              </a:ext>
            </a:extLst>
          </p:cNvPr>
          <p:cNvSpPr txBox="1"/>
          <p:nvPr/>
        </p:nvSpPr>
        <p:spPr>
          <a:xfrm>
            <a:off x="7823814" y="2397510"/>
            <a:ext cx="3147742" cy="369332"/>
          </a:xfrm>
          <a:prstGeom prst="rect">
            <a:avLst/>
          </a:prstGeom>
          <a:solidFill>
            <a:schemeClr val="accent2">
              <a:lumMod val="40000"/>
              <a:lumOff val="60000"/>
            </a:schemeClr>
          </a:solidFill>
        </p:spPr>
        <p:txBody>
          <a:bodyPr wrap="square" rtlCol="0">
            <a:spAutoFit/>
          </a:bodyPr>
          <a:lstStyle/>
          <a:p>
            <a:r>
              <a:rPr lang="en-US" b="1" dirty="0"/>
              <a:t>Get holder info</a:t>
            </a:r>
          </a:p>
        </p:txBody>
      </p:sp>
      <p:sp>
        <p:nvSpPr>
          <p:cNvPr id="51" name="TextBox 50">
            <a:extLst>
              <a:ext uri="{FF2B5EF4-FFF2-40B4-BE49-F238E27FC236}">
                <a16:creationId xmlns="" xmlns:a16="http://schemas.microsoft.com/office/drawing/2014/main" id="{0177E043-5CE6-4CD1-AD28-66FC51D3C7DE}"/>
              </a:ext>
            </a:extLst>
          </p:cNvPr>
          <p:cNvSpPr txBox="1"/>
          <p:nvPr/>
        </p:nvSpPr>
        <p:spPr>
          <a:xfrm>
            <a:off x="7823814" y="2876971"/>
            <a:ext cx="3147742" cy="369332"/>
          </a:xfrm>
          <a:prstGeom prst="rect">
            <a:avLst/>
          </a:prstGeom>
          <a:solidFill>
            <a:schemeClr val="accent2">
              <a:lumMod val="40000"/>
              <a:lumOff val="60000"/>
            </a:schemeClr>
          </a:solidFill>
        </p:spPr>
        <p:txBody>
          <a:bodyPr wrap="square" rtlCol="0">
            <a:spAutoFit/>
          </a:bodyPr>
          <a:lstStyle/>
          <a:p>
            <a:r>
              <a:rPr lang="en-US" b="1" dirty="0"/>
              <a:t>Query guarantee </a:t>
            </a:r>
          </a:p>
        </p:txBody>
      </p:sp>
      <p:sp>
        <p:nvSpPr>
          <p:cNvPr id="52" name="TextBox 51">
            <a:extLst>
              <a:ext uri="{FF2B5EF4-FFF2-40B4-BE49-F238E27FC236}">
                <a16:creationId xmlns="" xmlns:a16="http://schemas.microsoft.com/office/drawing/2014/main" id="{705A08C2-5E64-481D-81B1-19DC35222324}"/>
              </a:ext>
            </a:extLst>
          </p:cNvPr>
          <p:cNvSpPr txBox="1"/>
          <p:nvPr/>
        </p:nvSpPr>
        <p:spPr>
          <a:xfrm>
            <a:off x="7823814" y="3356432"/>
            <a:ext cx="3147742" cy="369332"/>
          </a:xfrm>
          <a:prstGeom prst="rect">
            <a:avLst/>
          </a:prstGeom>
          <a:solidFill>
            <a:schemeClr val="accent2">
              <a:lumMod val="40000"/>
              <a:lumOff val="60000"/>
            </a:schemeClr>
          </a:solidFill>
        </p:spPr>
        <p:txBody>
          <a:bodyPr wrap="square" rtlCol="0">
            <a:spAutoFit/>
          </a:bodyPr>
          <a:lstStyle/>
          <a:p>
            <a:r>
              <a:rPr lang="en-US" b="1" dirty="0"/>
              <a:t>Record declaration data </a:t>
            </a:r>
          </a:p>
        </p:txBody>
      </p:sp>
      <p:sp>
        <p:nvSpPr>
          <p:cNvPr id="53" name="TextBox 52">
            <a:extLst>
              <a:ext uri="{FF2B5EF4-FFF2-40B4-BE49-F238E27FC236}">
                <a16:creationId xmlns="" xmlns:a16="http://schemas.microsoft.com/office/drawing/2014/main" id="{81C77AC8-4212-4F29-BFC9-1F508B3D4F0B}"/>
              </a:ext>
            </a:extLst>
          </p:cNvPr>
          <p:cNvSpPr txBox="1"/>
          <p:nvPr/>
        </p:nvSpPr>
        <p:spPr>
          <a:xfrm>
            <a:off x="7823814" y="3835893"/>
            <a:ext cx="3147742" cy="369332"/>
          </a:xfrm>
          <a:prstGeom prst="rect">
            <a:avLst/>
          </a:prstGeom>
          <a:solidFill>
            <a:schemeClr val="accent2">
              <a:lumMod val="40000"/>
              <a:lumOff val="60000"/>
            </a:schemeClr>
          </a:solidFill>
        </p:spPr>
        <p:txBody>
          <a:bodyPr wrap="square" rtlCol="0">
            <a:spAutoFit/>
          </a:bodyPr>
          <a:lstStyle/>
          <a:p>
            <a:r>
              <a:rPr lang="en-US" b="1" dirty="0"/>
              <a:t>Start TIR operation</a:t>
            </a:r>
          </a:p>
        </p:txBody>
      </p:sp>
      <p:sp>
        <p:nvSpPr>
          <p:cNvPr id="54" name="TextBox 53">
            <a:extLst>
              <a:ext uri="{FF2B5EF4-FFF2-40B4-BE49-F238E27FC236}">
                <a16:creationId xmlns="" xmlns:a16="http://schemas.microsoft.com/office/drawing/2014/main" id="{36148093-110B-4967-980D-1207E133BA27}"/>
              </a:ext>
            </a:extLst>
          </p:cNvPr>
          <p:cNvSpPr txBox="1"/>
          <p:nvPr/>
        </p:nvSpPr>
        <p:spPr>
          <a:xfrm>
            <a:off x="7823814" y="4315354"/>
            <a:ext cx="3147742" cy="369332"/>
          </a:xfrm>
          <a:prstGeom prst="rect">
            <a:avLst/>
          </a:prstGeom>
          <a:solidFill>
            <a:schemeClr val="accent2">
              <a:lumMod val="40000"/>
              <a:lumOff val="60000"/>
            </a:schemeClr>
          </a:solidFill>
        </p:spPr>
        <p:txBody>
          <a:bodyPr wrap="square" rtlCol="0">
            <a:spAutoFit/>
          </a:bodyPr>
          <a:lstStyle/>
          <a:p>
            <a:r>
              <a:rPr lang="en-US" b="1" dirty="0"/>
              <a:t>Terminate TIR operation</a:t>
            </a:r>
          </a:p>
        </p:txBody>
      </p:sp>
      <p:sp>
        <p:nvSpPr>
          <p:cNvPr id="55" name="TextBox 54">
            <a:extLst>
              <a:ext uri="{FF2B5EF4-FFF2-40B4-BE49-F238E27FC236}">
                <a16:creationId xmlns="" xmlns:a16="http://schemas.microsoft.com/office/drawing/2014/main" id="{C9ABBD8B-45B4-43DB-A7CB-AAC9038A7C63}"/>
              </a:ext>
            </a:extLst>
          </p:cNvPr>
          <p:cNvSpPr txBox="1"/>
          <p:nvPr/>
        </p:nvSpPr>
        <p:spPr>
          <a:xfrm>
            <a:off x="7823814" y="4794815"/>
            <a:ext cx="3147742" cy="369332"/>
          </a:xfrm>
          <a:prstGeom prst="rect">
            <a:avLst/>
          </a:prstGeom>
          <a:solidFill>
            <a:schemeClr val="accent2">
              <a:lumMod val="40000"/>
              <a:lumOff val="60000"/>
            </a:schemeClr>
          </a:solidFill>
        </p:spPr>
        <p:txBody>
          <a:bodyPr wrap="square" rtlCol="0">
            <a:spAutoFit/>
          </a:bodyPr>
          <a:lstStyle/>
          <a:p>
            <a:r>
              <a:rPr lang="en-US" b="1" dirty="0"/>
              <a:t>Discharge TIR operation</a:t>
            </a:r>
          </a:p>
        </p:txBody>
      </p:sp>
      <p:sp>
        <p:nvSpPr>
          <p:cNvPr id="56" name="TextBox 55">
            <a:extLst>
              <a:ext uri="{FF2B5EF4-FFF2-40B4-BE49-F238E27FC236}">
                <a16:creationId xmlns="" xmlns:a16="http://schemas.microsoft.com/office/drawing/2014/main" id="{3B9BE706-5476-4549-AB1A-CB3396A6A38C}"/>
              </a:ext>
            </a:extLst>
          </p:cNvPr>
          <p:cNvSpPr txBox="1"/>
          <p:nvPr/>
        </p:nvSpPr>
        <p:spPr>
          <a:xfrm>
            <a:off x="7823814" y="5274276"/>
            <a:ext cx="3147742" cy="369332"/>
          </a:xfrm>
          <a:prstGeom prst="rect">
            <a:avLst/>
          </a:prstGeom>
          <a:solidFill>
            <a:schemeClr val="accent2">
              <a:lumMod val="40000"/>
              <a:lumOff val="60000"/>
            </a:schemeClr>
          </a:solidFill>
        </p:spPr>
        <p:txBody>
          <a:bodyPr wrap="square" rtlCol="0">
            <a:spAutoFit/>
          </a:bodyPr>
          <a:lstStyle/>
          <a:p>
            <a:r>
              <a:rPr lang="en-US" b="1" dirty="0"/>
              <a:t>Notify customs</a:t>
            </a:r>
          </a:p>
        </p:txBody>
      </p:sp>
      <p:sp>
        <p:nvSpPr>
          <p:cNvPr id="64" name="TextBox 63">
            <a:extLst>
              <a:ext uri="{FF2B5EF4-FFF2-40B4-BE49-F238E27FC236}">
                <a16:creationId xmlns="" xmlns:a16="http://schemas.microsoft.com/office/drawing/2014/main" id="{5840D081-1D10-4772-87AA-583B87EC21B6}"/>
              </a:ext>
            </a:extLst>
          </p:cNvPr>
          <p:cNvSpPr txBox="1"/>
          <p:nvPr/>
        </p:nvSpPr>
        <p:spPr>
          <a:xfrm>
            <a:off x="2191540" y="1934112"/>
            <a:ext cx="3147742" cy="369332"/>
          </a:xfrm>
          <a:prstGeom prst="rect">
            <a:avLst/>
          </a:prstGeom>
          <a:solidFill>
            <a:schemeClr val="accent1">
              <a:lumMod val="40000"/>
              <a:lumOff val="60000"/>
            </a:schemeClr>
          </a:solidFill>
        </p:spPr>
        <p:txBody>
          <a:bodyPr wrap="square" rtlCol="0">
            <a:spAutoFit/>
          </a:bodyPr>
          <a:lstStyle/>
          <a:p>
            <a:r>
              <a:rPr lang="en-US" b="1"/>
              <a:t>Record guarantee</a:t>
            </a:r>
            <a:endParaRPr lang="en-US" b="1" dirty="0"/>
          </a:p>
        </p:txBody>
      </p:sp>
      <p:sp>
        <p:nvSpPr>
          <p:cNvPr id="65" name="TextBox 64">
            <a:extLst>
              <a:ext uri="{FF2B5EF4-FFF2-40B4-BE49-F238E27FC236}">
                <a16:creationId xmlns="" xmlns:a16="http://schemas.microsoft.com/office/drawing/2014/main" id="{D78E2967-AE49-48E7-97B9-07D7170A0054}"/>
              </a:ext>
            </a:extLst>
          </p:cNvPr>
          <p:cNvSpPr txBox="1"/>
          <p:nvPr/>
        </p:nvSpPr>
        <p:spPr>
          <a:xfrm>
            <a:off x="2191540" y="2391884"/>
            <a:ext cx="3147742" cy="369332"/>
          </a:xfrm>
          <a:prstGeom prst="rect">
            <a:avLst/>
          </a:prstGeom>
          <a:solidFill>
            <a:schemeClr val="accent1">
              <a:lumMod val="40000"/>
              <a:lumOff val="60000"/>
            </a:schemeClr>
          </a:solidFill>
        </p:spPr>
        <p:txBody>
          <a:bodyPr wrap="square" rtlCol="0">
            <a:spAutoFit/>
          </a:bodyPr>
          <a:lstStyle/>
          <a:p>
            <a:r>
              <a:rPr lang="en-US" b="1" dirty="0"/>
              <a:t>Cancel guarantee</a:t>
            </a:r>
          </a:p>
        </p:txBody>
      </p:sp>
      <p:sp>
        <p:nvSpPr>
          <p:cNvPr id="66" name="TextBox 65">
            <a:extLst>
              <a:ext uri="{FF2B5EF4-FFF2-40B4-BE49-F238E27FC236}">
                <a16:creationId xmlns="" xmlns:a16="http://schemas.microsoft.com/office/drawing/2014/main" id="{D77783AD-E44E-4D50-93E5-91FAF7900E7A}"/>
              </a:ext>
            </a:extLst>
          </p:cNvPr>
          <p:cNvSpPr txBox="1"/>
          <p:nvPr/>
        </p:nvSpPr>
        <p:spPr>
          <a:xfrm>
            <a:off x="2191540" y="2871345"/>
            <a:ext cx="3147742" cy="369332"/>
          </a:xfrm>
          <a:prstGeom prst="rect">
            <a:avLst/>
          </a:prstGeom>
          <a:solidFill>
            <a:schemeClr val="accent1">
              <a:lumMod val="40000"/>
              <a:lumOff val="60000"/>
            </a:schemeClr>
          </a:solidFill>
        </p:spPr>
        <p:txBody>
          <a:bodyPr wrap="square" rtlCol="0">
            <a:spAutoFit/>
          </a:bodyPr>
          <a:lstStyle/>
          <a:p>
            <a:r>
              <a:rPr lang="en-US" b="1" dirty="0"/>
              <a:t>Query guarantee </a:t>
            </a:r>
          </a:p>
        </p:txBody>
      </p:sp>
      <p:sp>
        <p:nvSpPr>
          <p:cNvPr id="67" name="TextBox 66">
            <a:extLst>
              <a:ext uri="{FF2B5EF4-FFF2-40B4-BE49-F238E27FC236}">
                <a16:creationId xmlns="" xmlns:a16="http://schemas.microsoft.com/office/drawing/2014/main" id="{B18C773F-D3E4-44F8-BE53-AB0D4E0EE3D9}"/>
              </a:ext>
            </a:extLst>
          </p:cNvPr>
          <p:cNvSpPr txBox="1"/>
          <p:nvPr/>
        </p:nvSpPr>
        <p:spPr>
          <a:xfrm>
            <a:off x="2191540" y="3350806"/>
            <a:ext cx="3147742" cy="369332"/>
          </a:xfrm>
          <a:prstGeom prst="rect">
            <a:avLst/>
          </a:prstGeom>
          <a:solidFill>
            <a:schemeClr val="accent1">
              <a:lumMod val="40000"/>
              <a:lumOff val="60000"/>
            </a:schemeClr>
          </a:solidFill>
        </p:spPr>
        <p:txBody>
          <a:bodyPr wrap="square" rtlCol="0">
            <a:spAutoFit/>
          </a:bodyPr>
          <a:lstStyle/>
          <a:p>
            <a:r>
              <a:rPr lang="en-US" b="1" dirty="0"/>
              <a:t>Notify guarantee chain</a:t>
            </a:r>
          </a:p>
        </p:txBody>
      </p:sp>
      <p:sp>
        <p:nvSpPr>
          <p:cNvPr id="68" name="TextBox 67">
            <a:extLst>
              <a:ext uri="{FF2B5EF4-FFF2-40B4-BE49-F238E27FC236}">
                <a16:creationId xmlns="" xmlns:a16="http://schemas.microsoft.com/office/drawing/2014/main" id="{3B173748-2A93-4693-8D10-AD7446E4D079}"/>
              </a:ext>
            </a:extLst>
          </p:cNvPr>
          <p:cNvSpPr txBox="1"/>
          <p:nvPr/>
        </p:nvSpPr>
        <p:spPr>
          <a:xfrm>
            <a:off x="2191540" y="3830267"/>
            <a:ext cx="3147742" cy="369332"/>
          </a:xfrm>
          <a:prstGeom prst="rect">
            <a:avLst/>
          </a:prstGeom>
          <a:solidFill>
            <a:schemeClr val="accent1">
              <a:lumMod val="40000"/>
              <a:lumOff val="60000"/>
            </a:schemeClr>
          </a:solidFill>
        </p:spPr>
        <p:txBody>
          <a:bodyPr wrap="square" rtlCol="0">
            <a:spAutoFit/>
          </a:bodyPr>
          <a:lstStyle/>
          <a:p>
            <a:r>
              <a:rPr lang="en-US" b="1" dirty="0"/>
              <a:t>Advance TIR data</a:t>
            </a:r>
          </a:p>
        </p:txBody>
      </p:sp>
      <p:sp>
        <p:nvSpPr>
          <p:cNvPr id="69" name="TextBox 68">
            <a:extLst>
              <a:ext uri="{FF2B5EF4-FFF2-40B4-BE49-F238E27FC236}">
                <a16:creationId xmlns="" xmlns:a16="http://schemas.microsoft.com/office/drawing/2014/main" id="{97DFB062-618B-446F-BE1B-450023CD3B86}"/>
              </a:ext>
            </a:extLst>
          </p:cNvPr>
          <p:cNvSpPr txBox="1"/>
          <p:nvPr/>
        </p:nvSpPr>
        <p:spPr>
          <a:xfrm>
            <a:off x="2191540" y="4309728"/>
            <a:ext cx="3147742" cy="369332"/>
          </a:xfrm>
          <a:prstGeom prst="rect">
            <a:avLst/>
          </a:prstGeom>
          <a:solidFill>
            <a:schemeClr val="accent1">
              <a:lumMod val="40000"/>
              <a:lumOff val="60000"/>
            </a:schemeClr>
          </a:solidFill>
        </p:spPr>
        <p:txBody>
          <a:bodyPr wrap="square" rtlCol="0">
            <a:spAutoFit/>
          </a:bodyPr>
          <a:lstStyle/>
          <a:p>
            <a:r>
              <a:rPr lang="en-US" b="1" dirty="0"/>
              <a:t>Advance amendment data</a:t>
            </a:r>
          </a:p>
        </p:txBody>
      </p:sp>
      <p:sp>
        <p:nvSpPr>
          <p:cNvPr id="72" name="TextBox 71">
            <a:extLst>
              <a:ext uri="{FF2B5EF4-FFF2-40B4-BE49-F238E27FC236}">
                <a16:creationId xmlns="" xmlns:a16="http://schemas.microsoft.com/office/drawing/2014/main" id="{A6D41E14-5906-475A-8FC0-1BFEDDE142F8}"/>
              </a:ext>
            </a:extLst>
          </p:cNvPr>
          <p:cNvSpPr txBox="1"/>
          <p:nvPr/>
        </p:nvSpPr>
        <p:spPr>
          <a:xfrm>
            <a:off x="793724" y="1935664"/>
            <a:ext cx="634802" cy="369332"/>
          </a:xfrm>
          <a:prstGeom prst="rect">
            <a:avLst/>
          </a:prstGeom>
          <a:solidFill>
            <a:schemeClr val="accent1">
              <a:lumMod val="40000"/>
              <a:lumOff val="60000"/>
            </a:schemeClr>
          </a:solidFill>
        </p:spPr>
        <p:txBody>
          <a:bodyPr wrap="square" rtlCol="0">
            <a:spAutoFit/>
          </a:bodyPr>
          <a:lstStyle/>
          <a:p>
            <a:pPr algn="ctr"/>
            <a:r>
              <a:rPr lang="en-US" b="1"/>
              <a:t>E1</a:t>
            </a:r>
            <a:endParaRPr lang="en-US" b="1" dirty="0"/>
          </a:p>
        </p:txBody>
      </p:sp>
      <p:sp>
        <p:nvSpPr>
          <p:cNvPr id="73" name="TextBox 72">
            <a:extLst>
              <a:ext uri="{FF2B5EF4-FFF2-40B4-BE49-F238E27FC236}">
                <a16:creationId xmlns="" xmlns:a16="http://schemas.microsoft.com/office/drawing/2014/main" id="{7AD84B9B-7011-47C0-8521-CB8F9438953C}"/>
              </a:ext>
            </a:extLst>
          </p:cNvPr>
          <p:cNvSpPr txBox="1"/>
          <p:nvPr/>
        </p:nvSpPr>
        <p:spPr>
          <a:xfrm>
            <a:off x="1492631" y="1934112"/>
            <a:ext cx="634803" cy="369332"/>
          </a:xfrm>
          <a:prstGeom prst="rect">
            <a:avLst/>
          </a:prstGeom>
          <a:solidFill>
            <a:schemeClr val="accent1">
              <a:lumMod val="40000"/>
              <a:lumOff val="60000"/>
            </a:schemeClr>
          </a:solidFill>
        </p:spPr>
        <p:txBody>
          <a:bodyPr wrap="square" rtlCol="0">
            <a:spAutoFit/>
          </a:bodyPr>
          <a:lstStyle/>
          <a:p>
            <a:pPr algn="ctr"/>
            <a:r>
              <a:rPr lang="en-US" b="1"/>
              <a:t>E2</a:t>
            </a:r>
            <a:endParaRPr lang="en-US" b="1" dirty="0"/>
          </a:p>
        </p:txBody>
      </p:sp>
      <p:sp>
        <p:nvSpPr>
          <p:cNvPr id="74" name="TextBox 73">
            <a:extLst>
              <a:ext uri="{FF2B5EF4-FFF2-40B4-BE49-F238E27FC236}">
                <a16:creationId xmlns="" xmlns:a16="http://schemas.microsoft.com/office/drawing/2014/main" id="{E93DA8CC-E01C-4A19-9F98-DCD20B829727}"/>
              </a:ext>
            </a:extLst>
          </p:cNvPr>
          <p:cNvSpPr txBox="1"/>
          <p:nvPr/>
        </p:nvSpPr>
        <p:spPr>
          <a:xfrm>
            <a:off x="793724" y="2393436"/>
            <a:ext cx="634802" cy="369332"/>
          </a:xfrm>
          <a:prstGeom prst="rect">
            <a:avLst/>
          </a:prstGeom>
          <a:solidFill>
            <a:schemeClr val="accent1">
              <a:lumMod val="40000"/>
              <a:lumOff val="60000"/>
            </a:schemeClr>
          </a:solidFill>
        </p:spPr>
        <p:txBody>
          <a:bodyPr wrap="square" rtlCol="0">
            <a:spAutoFit/>
          </a:bodyPr>
          <a:lstStyle/>
          <a:p>
            <a:pPr algn="ctr"/>
            <a:r>
              <a:rPr lang="en-US" b="1"/>
              <a:t>E3</a:t>
            </a:r>
            <a:endParaRPr lang="en-US" b="1" dirty="0"/>
          </a:p>
        </p:txBody>
      </p:sp>
      <p:sp>
        <p:nvSpPr>
          <p:cNvPr id="75" name="TextBox 74">
            <a:extLst>
              <a:ext uri="{FF2B5EF4-FFF2-40B4-BE49-F238E27FC236}">
                <a16:creationId xmlns="" xmlns:a16="http://schemas.microsoft.com/office/drawing/2014/main" id="{1F7552F5-8AAA-4238-91F5-5C0109E367A5}"/>
              </a:ext>
            </a:extLst>
          </p:cNvPr>
          <p:cNvSpPr txBox="1"/>
          <p:nvPr/>
        </p:nvSpPr>
        <p:spPr>
          <a:xfrm>
            <a:off x="1492631" y="2391884"/>
            <a:ext cx="634803" cy="369332"/>
          </a:xfrm>
          <a:prstGeom prst="rect">
            <a:avLst/>
          </a:prstGeom>
          <a:solidFill>
            <a:schemeClr val="accent1">
              <a:lumMod val="40000"/>
              <a:lumOff val="60000"/>
            </a:schemeClr>
          </a:solidFill>
        </p:spPr>
        <p:txBody>
          <a:bodyPr wrap="square" rtlCol="0">
            <a:spAutoFit/>
          </a:bodyPr>
          <a:lstStyle/>
          <a:p>
            <a:pPr algn="ctr"/>
            <a:r>
              <a:rPr lang="en-US" b="1"/>
              <a:t>E4</a:t>
            </a:r>
            <a:endParaRPr lang="en-US" b="1" dirty="0"/>
          </a:p>
        </p:txBody>
      </p:sp>
      <p:sp>
        <p:nvSpPr>
          <p:cNvPr id="88" name="TextBox 87">
            <a:extLst>
              <a:ext uri="{FF2B5EF4-FFF2-40B4-BE49-F238E27FC236}">
                <a16:creationId xmlns="" xmlns:a16="http://schemas.microsoft.com/office/drawing/2014/main" id="{11CCCD1A-B5E0-4B48-8988-D7092D57B350}"/>
              </a:ext>
            </a:extLst>
          </p:cNvPr>
          <p:cNvSpPr txBox="1"/>
          <p:nvPr/>
        </p:nvSpPr>
        <p:spPr>
          <a:xfrm>
            <a:off x="793724" y="2872897"/>
            <a:ext cx="634802" cy="369332"/>
          </a:xfrm>
          <a:prstGeom prst="rect">
            <a:avLst/>
          </a:prstGeom>
          <a:solidFill>
            <a:schemeClr val="accent1">
              <a:lumMod val="40000"/>
              <a:lumOff val="60000"/>
            </a:schemeClr>
          </a:solidFill>
        </p:spPr>
        <p:txBody>
          <a:bodyPr wrap="square" rtlCol="0">
            <a:spAutoFit/>
          </a:bodyPr>
          <a:lstStyle/>
          <a:p>
            <a:pPr algn="ctr"/>
            <a:r>
              <a:rPr lang="en-US" b="1"/>
              <a:t>E5</a:t>
            </a:r>
            <a:endParaRPr lang="en-US" b="1" dirty="0"/>
          </a:p>
        </p:txBody>
      </p:sp>
      <p:sp>
        <p:nvSpPr>
          <p:cNvPr id="89" name="TextBox 88">
            <a:extLst>
              <a:ext uri="{FF2B5EF4-FFF2-40B4-BE49-F238E27FC236}">
                <a16:creationId xmlns="" xmlns:a16="http://schemas.microsoft.com/office/drawing/2014/main" id="{EAA4F7A8-0237-4AC8-BBBC-E39A3EF5A2FA}"/>
              </a:ext>
            </a:extLst>
          </p:cNvPr>
          <p:cNvSpPr txBox="1"/>
          <p:nvPr/>
        </p:nvSpPr>
        <p:spPr>
          <a:xfrm>
            <a:off x="1492631" y="2871345"/>
            <a:ext cx="634803" cy="369332"/>
          </a:xfrm>
          <a:prstGeom prst="rect">
            <a:avLst/>
          </a:prstGeom>
          <a:solidFill>
            <a:schemeClr val="accent1">
              <a:lumMod val="40000"/>
              <a:lumOff val="60000"/>
            </a:schemeClr>
          </a:solidFill>
        </p:spPr>
        <p:txBody>
          <a:bodyPr wrap="square" rtlCol="0">
            <a:spAutoFit/>
          </a:bodyPr>
          <a:lstStyle/>
          <a:p>
            <a:pPr algn="ctr"/>
            <a:r>
              <a:rPr lang="en-US" b="1"/>
              <a:t>E6</a:t>
            </a:r>
            <a:endParaRPr lang="en-US" b="1" dirty="0"/>
          </a:p>
        </p:txBody>
      </p:sp>
      <p:sp>
        <p:nvSpPr>
          <p:cNvPr id="90" name="TextBox 89">
            <a:extLst>
              <a:ext uri="{FF2B5EF4-FFF2-40B4-BE49-F238E27FC236}">
                <a16:creationId xmlns="" xmlns:a16="http://schemas.microsoft.com/office/drawing/2014/main" id="{8A8C1674-D2C0-4C14-87B3-7942C46BC5E9}"/>
              </a:ext>
            </a:extLst>
          </p:cNvPr>
          <p:cNvSpPr txBox="1"/>
          <p:nvPr/>
        </p:nvSpPr>
        <p:spPr>
          <a:xfrm>
            <a:off x="793724" y="3352358"/>
            <a:ext cx="634802" cy="369332"/>
          </a:xfrm>
          <a:prstGeom prst="rect">
            <a:avLst/>
          </a:prstGeom>
          <a:solidFill>
            <a:schemeClr val="accent1">
              <a:lumMod val="40000"/>
              <a:lumOff val="60000"/>
            </a:schemeClr>
          </a:solidFill>
        </p:spPr>
        <p:txBody>
          <a:bodyPr wrap="square" rtlCol="0">
            <a:spAutoFit/>
          </a:bodyPr>
          <a:lstStyle/>
          <a:p>
            <a:pPr algn="ctr"/>
            <a:r>
              <a:rPr lang="en-US" b="1"/>
              <a:t>E7</a:t>
            </a:r>
            <a:endParaRPr lang="en-US" b="1" dirty="0"/>
          </a:p>
        </p:txBody>
      </p:sp>
      <p:sp>
        <p:nvSpPr>
          <p:cNvPr id="91" name="TextBox 90">
            <a:extLst>
              <a:ext uri="{FF2B5EF4-FFF2-40B4-BE49-F238E27FC236}">
                <a16:creationId xmlns="" xmlns:a16="http://schemas.microsoft.com/office/drawing/2014/main" id="{617C2C9F-710A-4AAF-9CB8-1C20EF23F13E}"/>
              </a:ext>
            </a:extLst>
          </p:cNvPr>
          <p:cNvSpPr txBox="1"/>
          <p:nvPr/>
        </p:nvSpPr>
        <p:spPr>
          <a:xfrm>
            <a:off x="1492631" y="3350806"/>
            <a:ext cx="634803" cy="369332"/>
          </a:xfrm>
          <a:prstGeom prst="rect">
            <a:avLst/>
          </a:prstGeom>
          <a:solidFill>
            <a:schemeClr val="accent1">
              <a:lumMod val="40000"/>
              <a:lumOff val="60000"/>
            </a:schemeClr>
          </a:solidFill>
        </p:spPr>
        <p:txBody>
          <a:bodyPr wrap="square" rtlCol="0">
            <a:spAutoFit/>
          </a:bodyPr>
          <a:lstStyle/>
          <a:p>
            <a:pPr algn="ctr"/>
            <a:r>
              <a:rPr lang="en-US" b="1"/>
              <a:t>E8</a:t>
            </a:r>
            <a:endParaRPr lang="en-US" b="1" dirty="0"/>
          </a:p>
        </p:txBody>
      </p:sp>
      <p:sp>
        <p:nvSpPr>
          <p:cNvPr id="92" name="TextBox 91">
            <a:extLst>
              <a:ext uri="{FF2B5EF4-FFF2-40B4-BE49-F238E27FC236}">
                <a16:creationId xmlns="" xmlns:a16="http://schemas.microsoft.com/office/drawing/2014/main" id="{6D9EA256-47D6-49B8-8275-128A67695B09}"/>
              </a:ext>
            </a:extLst>
          </p:cNvPr>
          <p:cNvSpPr txBox="1"/>
          <p:nvPr/>
        </p:nvSpPr>
        <p:spPr>
          <a:xfrm>
            <a:off x="793724" y="3831819"/>
            <a:ext cx="634802" cy="369332"/>
          </a:xfrm>
          <a:prstGeom prst="rect">
            <a:avLst/>
          </a:prstGeom>
          <a:solidFill>
            <a:schemeClr val="accent1">
              <a:lumMod val="40000"/>
              <a:lumOff val="60000"/>
            </a:schemeClr>
          </a:solidFill>
        </p:spPr>
        <p:txBody>
          <a:bodyPr wrap="square" rtlCol="0">
            <a:spAutoFit/>
          </a:bodyPr>
          <a:lstStyle/>
          <a:p>
            <a:pPr algn="ctr"/>
            <a:r>
              <a:rPr lang="en-US" b="1"/>
              <a:t>E9</a:t>
            </a:r>
            <a:endParaRPr lang="en-US" b="1" dirty="0"/>
          </a:p>
        </p:txBody>
      </p:sp>
      <p:sp>
        <p:nvSpPr>
          <p:cNvPr id="93" name="TextBox 92">
            <a:extLst>
              <a:ext uri="{FF2B5EF4-FFF2-40B4-BE49-F238E27FC236}">
                <a16:creationId xmlns="" xmlns:a16="http://schemas.microsoft.com/office/drawing/2014/main" id="{D5080398-1FFC-4CCD-BE77-F36F3A5A3E32}"/>
              </a:ext>
            </a:extLst>
          </p:cNvPr>
          <p:cNvSpPr txBox="1"/>
          <p:nvPr/>
        </p:nvSpPr>
        <p:spPr>
          <a:xfrm>
            <a:off x="1492631" y="3830267"/>
            <a:ext cx="634803" cy="369332"/>
          </a:xfrm>
          <a:prstGeom prst="rect">
            <a:avLst/>
          </a:prstGeom>
          <a:solidFill>
            <a:schemeClr val="accent1">
              <a:lumMod val="40000"/>
              <a:lumOff val="60000"/>
            </a:schemeClr>
          </a:solidFill>
        </p:spPr>
        <p:txBody>
          <a:bodyPr wrap="square" rtlCol="0">
            <a:spAutoFit/>
          </a:bodyPr>
          <a:lstStyle/>
          <a:p>
            <a:pPr algn="ctr"/>
            <a:r>
              <a:rPr lang="en-US" b="1"/>
              <a:t>E10</a:t>
            </a:r>
            <a:endParaRPr lang="en-US" b="1" dirty="0"/>
          </a:p>
        </p:txBody>
      </p:sp>
      <p:sp>
        <p:nvSpPr>
          <p:cNvPr id="94" name="TextBox 93">
            <a:extLst>
              <a:ext uri="{FF2B5EF4-FFF2-40B4-BE49-F238E27FC236}">
                <a16:creationId xmlns="" xmlns:a16="http://schemas.microsoft.com/office/drawing/2014/main" id="{E8D3583F-4227-4E83-89AE-B12657F9B6C6}"/>
              </a:ext>
            </a:extLst>
          </p:cNvPr>
          <p:cNvSpPr txBox="1"/>
          <p:nvPr/>
        </p:nvSpPr>
        <p:spPr>
          <a:xfrm>
            <a:off x="793724" y="4311280"/>
            <a:ext cx="634802" cy="369332"/>
          </a:xfrm>
          <a:prstGeom prst="rect">
            <a:avLst/>
          </a:prstGeom>
          <a:solidFill>
            <a:schemeClr val="accent1">
              <a:lumMod val="40000"/>
              <a:lumOff val="60000"/>
            </a:schemeClr>
          </a:solidFill>
        </p:spPr>
        <p:txBody>
          <a:bodyPr wrap="square" rtlCol="0">
            <a:spAutoFit/>
          </a:bodyPr>
          <a:lstStyle/>
          <a:p>
            <a:pPr algn="ctr"/>
            <a:r>
              <a:rPr lang="en-US" b="1"/>
              <a:t>E11</a:t>
            </a:r>
            <a:endParaRPr lang="en-US" b="1" dirty="0"/>
          </a:p>
        </p:txBody>
      </p:sp>
      <p:sp>
        <p:nvSpPr>
          <p:cNvPr id="95" name="TextBox 94">
            <a:extLst>
              <a:ext uri="{FF2B5EF4-FFF2-40B4-BE49-F238E27FC236}">
                <a16:creationId xmlns="" xmlns:a16="http://schemas.microsoft.com/office/drawing/2014/main" id="{15365AD3-4CC3-4123-B7E2-8C22D1F7FF2C}"/>
              </a:ext>
            </a:extLst>
          </p:cNvPr>
          <p:cNvSpPr txBox="1"/>
          <p:nvPr/>
        </p:nvSpPr>
        <p:spPr>
          <a:xfrm>
            <a:off x="1492631" y="4309728"/>
            <a:ext cx="634803" cy="369332"/>
          </a:xfrm>
          <a:prstGeom prst="rect">
            <a:avLst/>
          </a:prstGeom>
          <a:solidFill>
            <a:schemeClr val="accent1">
              <a:lumMod val="40000"/>
              <a:lumOff val="60000"/>
            </a:schemeClr>
          </a:solidFill>
        </p:spPr>
        <p:txBody>
          <a:bodyPr wrap="square" rtlCol="0">
            <a:spAutoFit/>
          </a:bodyPr>
          <a:lstStyle/>
          <a:p>
            <a:pPr algn="ctr"/>
            <a:r>
              <a:rPr lang="en-US" b="1"/>
              <a:t>E12</a:t>
            </a:r>
            <a:endParaRPr lang="en-US" b="1" dirty="0"/>
          </a:p>
        </p:txBody>
      </p:sp>
      <p:sp>
        <p:nvSpPr>
          <p:cNvPr id="100" name="TextBox 99">
            <a:extLst>
              <a:ext uri="{FF2B5EF4-FFF2-40B4-BE49-F238E27FC236}">
                <a16:creationId xmlns="" xmlns:a16="http://schemas.microsoft.com/office/drawing/2014/main" id="{7DDA6A57-DE83-4354-A413-87327A01E15B}"/>
              </a:ext>
            </a:extLst>
          </p:cNvPr>
          <p:cNvSpPr txBox="1"/>
          <p:nvPr/>
        </p:nvSpPr>
        <p:spPr>
          <a:xfrm>
            <a:off x="6425999" y="1934112"/>
            <a:ext cx="634802" cy="369332"/>
          </a:xfrm>
          <a:prstGeom prst="rect">
            <a:avLst/>
          </a:prstGeom>
          <a:solidFill>
            <a:schemeClr val="accent2">
              <a:lumMod val="40000"/>
              <a:lumOff val="60000"/>
            </a:schemeClr>
          </a:solidFill>
        </p:spPr>
        <p:txBody>
          <a:bodyPr wrap="square" rtlCol="0">
            <a:spAutoFit/>
          </a:bodyPr>
          <a:lstStyle/>
          <a:p>
            <a:pPr algn="ctr"/>
            <a:r>
              <a:rPr lang="en-US" b="1" dirty="0"/>
              <a:t>I1</a:t>
            </a:r>
          </a:p>
        </p:txBody>
      </p:sp>
      <p:sp>
        <p:nvSpPr>
          <p:cNvPr id="101" name="TextBox 100">
            <a:extLst>
              <a:ext uri="{FF2B5EF4-FFF2-40B4-BE49-F238E27FC236}">
                <a16:creationId xmlns="" xmlns:a16="http://schemas.microsoft.com/office/drawing/2014/main" id="{ACA776C3-9855-4151-8FCC-00C205140A09}"/>
              </a:ext>
            </a:extLst>
          </p:cNvPr>
          <p:cNvSpPr txBox="1"/>
          <p:nvPr/>
        </p:nvSpPr>
        <p:spPr>
          <a:xfrm>
            <a:off x="7124906" y="1932560"/>
            <a:ext cx="634803" cy="369332"/>
          </a:xfrm>
          <a:prstGeom prst="rect">
            <a:avLst/>
          </a:prstGeom>
          <a:solidFill>
            <a:schemeClr val="accent2">
              <a:lumMod val="40000"/>
              <a:lumOff val="60000"/>
            </a:schemeClr>
          </a:solidFill>
        </p:spPr>
        <p:txBody>
          <a:bodyPr wrap="square" rtlCol="0">
            <a:spAutoFit/>
          </a:bodyPr>
          <a:lstStyle/>
          <a:p>
            <a:pPr algn="ctr"/>
            <a:r>
              <a:rPr lang="en-US" b="1" dirty="0"/>
              <a:t>I2</a:t>
            </a:r>
          </a:p>
        </p:txBody>
      </p:sp>
      <p:sp>
        <p:nvSpPr>
          <p:cNvPr id="102" name="TextBox 101">
            <a:extLst>
              <a:ext uri="{FF2B5EF4-FFF2-40B4-BE49-F238E27FC236}">
                <a16:creationId xmlns="" xmlns:a16="http://schemas.microsoft.com/office/drawing/2014/main" id="{F9D11A92-6654-4F6D-BF94-F6BBC6A987F7}"/>
              </a:ext>
            </a:extLst>
          </p:cNvPr>
          <p:cNvSpPr txBox="1"/>
          <p:nvPr/>
        </p:nvSpPr>
        <p:spPr>
          <a:xfrm>
            <a:off x="6425999" y="2391884"/>
            <a:ext cx="634802" cy="369332"/>
          </a:xfrm>
          <a:prstGeom prst="rect">
            <a:avLst/>
          </a:prstGeom>
          <a:solidFill>
            <a:schemeClr val="accent2">
              <a:lumMod val="40000"/>
              <a:lumOff val="60000"/>
            </a:schemeClr>
          </a:solidFill>
        </p:spPr>
        <p:txBody>
          <a:bodyPr wrap="square" rtlCol="0">
            <a:spAutoFit/>
          </a:bodyPr>
          <a:lstStyle/>
          <a:p>
            <a:pPr algn="ctr"/>
            <a:r>
              <a:rPr lang="en-US" b="1" dirty="0"/>
              <a:t>I3</a:t>
            </a:r>
          </a:p>
        </p:txBody>
      </p:sp>
      <p:sp>
        <p:nvSpPr>
          <p:cNvPr id="103" name="TextBox 102">
            <a:extLst>
              <a:ext uri="{FF2B5EF4-FFF2-40B4-BE49-F238E27FC236}">
                <a16:creationId xmlns="" xmlns:a16="http://schemas.microsoft.com/office/drawing/2014/main" id="{47287DD8-72E1-4E70-8908-F1DEC00D8AE6}"/>
              </a:ext>
            </a:extLst>
          </p:cNvPr>
          <p:cNvSpPr txBox="1"/>
          <p:nvPr/>
        </p:nvSpPr>
        <p:spPr>
          <a:xfrm>
            <a:off x="7124906" y="2390332"/>
            <a:ext cx="634803" cy="369332"/>
          </a:xfrm>
          <a:prstGeom prst="rect">
            <a:avLst/>
          </a:prstGeom>
          <a:solidFill>
            <a:schemeClr val="accent2">
              <a:lumMod val="40000"/>
              <a:lumOff val="60000"/>
            </a:schemeClr>
          </a:solidFill>
        </p:spPr>
        <p:txBody>
          <a:bodyPr wrap="square" rtlCol="0">
            <a:spAutoFit/>
          </a:bodyPr>
          <a:lstStyle/>
          <a:p>
            <a:pPr algn="ctr"/>
            <a:r>
              <a:rPr lang="en-US" b="1" dirty="0"/>
              <a:t>I4</a:t>
            </a:r>
          </a:p>
        </p:txBody>
      </p:sp>
      <p:sp>
        <p:nvSpPr>
          <p:cNvPr id="104" name="TextBox 103">
            <a:extLst>
              <a:ext uri="{FF2B5EF4-FFF2-40B4-BE49-F238E27FC236}">
                <a16:creationId xmlns="" xmlns:a16="http://schemas.microsoft.com/office/drawing/2014/main" id="{8FD307DC-7D27-4503-A379-7FC166E1B0E8}"/>
              </a:ext>
            </a:extLst>
          </p:cNvPr>
          <p:cNvSpPr txBox="1"/>
          <p:nvPr/>
        </p:nvSpPr>
        <p:spPr>
          <a:xfrm>
            <a:off x="6425999" y="2871345"/>
            <a:ext cx="634802" cy="369332"/>
          </a:xfrm>
          <a:prstGeom prst="rect">
            <a:avLst/>
          </a:prstGeom>
          <a:solidFill>
            <a:schemeClr val="accent2">
              <a:lumMod val="40000"/>
              <a:lumOff val="60000"/>
            </a:schemeClr>
          </a:solidFill>
        </p:spPr>
        <p:txBody>
          <a:bodyPr wrap="square" rtlCol="0">
            <a:spAutoFit/>
          </a:bodyPr>
          <a:lstStyle/>
          <a:p>
            <a:pPr algn="ctr"/>
            <a:r>
              <a:rPr lang="en-US" b="1" dirty="0"/>
              <a:t>I5</a:t>
            </a:r>
          </a:p>
        </p:txBody>
      </p:sp>
      <p:sp>
        <p:nvSpPr>
          <p:cNvPr id="105" name="TextBox 104">
            <a:extLst>
              <a:ext uri="{FF2B5EF4-FFF2-40B4-BE49-F238E27FC236}">
                <a16:creationId xmlns="" xmlns:a16="http://schemas.microsoft.com/office/drawing/2014/main" id="{C155C23E-141A-4669-A529-2E94855FD72E}"/>
              </a:ext>
            </a:extLst>
          </p:cNvPr>
          <p:cNvSpPr txBox="1"/>
          <p:nvPr/>
        </p:nvSpPr>
        <p:spPr>
          <a:xfrm>
            <a:off x="7124906" y="2869793"/>
            <a:ext cx="634803" cy="369332"/>
          </a:xfrm>
          <a:prstGeom prst="rect">
            <a:avLst/>
          </a:prstGeom>
          <a:solidFill>
            <a:schemeClr val="accent2">
              <a:lumMod val="40000"/>
              <a:lumOff val="60000"/>
            </a:schemeClr>
          </a:solidFill>
        </p:spPr>
        <p:txBody>
          <a:bodyPr wrap="square" rtlCol="0">
            <a:spAutoFit/>
          </a:bodyPr>
          <a:lstStyle/>
          <a:p>
            <a:pPr algn="ctr"/>
            <a:r>
              <a:rPr lang="en-US" b="1" dirty="0"/>
              <a:t>I6</a:t>
            </a:r>
          </a:p>
        </p:txBody>
      </p:sp>
      <p:sp>
        <p:nvSpPr>
          <p:cNvPr id="106" name="TextBox 105">
            <a:extLst>
              <a:ext uri="{FF2B5EF4-FFF2-40B4-BE49-F238E27FC236}">
                <a16:creationId xmlns="" xmlns:a16="http://schemas.microsoft.com/office/drawing/2014/main" id="{7487B148-0A1C-4106-9637-52416202B9DD}"/>
              </a:ext>
            </a:extLst>
          </p:cNvPr>
          <p:cNvSpPr txBox="1"/>
          <p:nvPr/>
        </p:nvSpPr>
        <p:spPr>
          <a:xfrm>
            <a:off x="6425999" y="3350806"/>
            <a:ext cx="634802" cy="369332"/>
          </a:xfrm>
          <a:prstGeom prst="rect">
            <a:avLst/>
          </a:prstGeom>
          <a:solidFill>
            <a:schemeClr val="accent2">
              <a:lumMod val="40000"/>
              <a:lumOff val="60000"/>
            </a:schemeClr>
          </a:solidFill>
        </p:spPr>
        <p:txBody>
          <a:bodyPr wrap="square" rtlCol="0">
            <a:spAutoFit/>
          </a:bodyPr>
          <a:lstStyle/>
          <a:p>
            <a:pPr algn="ctr"/>
            <a:r>
              <a:rPr lang="en-US" b="1" dirty="0"/>
              <a:t>I7</a:t>
            </a:r>
          </a:p>
        </p:txBody>
      </p:sp>
      <p:sp>
        <p:nvSpPr>
          <p:cNvPr id="107" name="TextBox 106">
            <a:extLst>
              <a:ext uri="{FF2B5EF4-FFF2-40B4-BE49-F238E27FC236}">
                <a16:creationId xmlns="" xmlns:a16="http://schemas.microsoft.com/office/drawing/2014/main" id="{FD8A1C54-C18F-49D0-B1C1-CABD3FE578C7}"/>
              </a:ext>
            </a:extLst>
          </p:cNvPr>
          <p:cNvSpPr txBox="1"/>
          <p:nvPr/>
        </p:nvSpPr>
        <p:spPr>
          <a:xfrm>
            <a:off x="7124906" y="3349254"/>
            <a:ext cx="634803" cy="369332"/>
          </a:xfrm>
          <a:prstGeom prst="rect">
            <a:avLst/>
          </a:prstGeom>
          <a:solidFill>
            <a:schemeClr val="accent2">
              <a:lumMod val="40000"/>
              <a:lumOff val="60000"/>
            </a:schemeClr>
          </a:solidFill>
        </p:spPr>
        <p:txBody>
          <a:bodyPr wrap="square" rtlCol="0">
            <a:spAutoFit/>
          </a:bodyPr>
          <a:lstStyle/>
          <a:p>
            <a:pPr algn="ctr"/>
            <a:r>
              <a:rPr lang="en-US" b="1" dirty="0"/>
              <a:t>I8</a:t>
            </a:r>
          </a:p>
        </p:txBody>
      </p:sp>
      <p:sp>
        <p:nvSpPr>
          <p:cNvPr id="108" name="TextBox 107">
            <a:extLst>
              <a:ext uri="{FF2B5EF4-FFF2-40B4-BE49-F238E27FC236}">
                <a16:creationId xmlns="" xmlns:a16="http://schemas.microsoft.com/office/drawing/2014/main" id="{D97B274B-AEBD-46AE-93F4-B8A2C06FFDBD}"/>
              </a:ext>
            </a:extLst>
          </p:cNvPr>
          <p:cNvSpPr txBox="1"/>
          <p:nvPr/>
        </p:nvSpPr>
        <p:spPr>
          <a:xfrm>
            <a:off x="6425999" y="3830267"/>
            <a:ext cx="634802" cy="369332"/>
          </a:xfrm>
          <a:prstGeom prst="rect">
            <a:avLst/>
          </a:prstGeom>
          <a:solidFill>
            <a:schemeClr val="accent2">
              <a:lumMod val="40000"/>
              <a:lumOff val="60000"/>
            </a:schemeClr>
          </a:solidFill>
        </p:spPr>
        <p:txBody>
          <a:bodyPr wrap="square" rtlCol="0">
            <a:spAutoFit/>
          </a:bodyPr>
          <a:lstStyle/>
          <a:p>
            <a:pPr algn="ctr"/>
            <a:r>
              <a:rPr lang="en-US" b="1" dirty="0"/>
              <a:t>I9</a:t>
            </a:r>
          </a:p>
        </p:txBody>
      </p:sp>
      <p:sp>
        <p:nvSpPr>
          <p:cNvPr id="109" name="TextBox 108">
            <a:extLst>
              <a:ext uri="{FF2B5EF4-FFF2-40B4-BE49-F238E27FC236}">
                <a16:creationId xmlns="" xmlns:a16="http://schemas.microsoft.com/office/drawing/2014/main" id="{8763D73B-52A4-44A9-B297-D2A12B23B8F0}"/>
              </a:ext>
            </a:extLst>
          </p:cNvPr>
          <p:cNvSpPr txBox="1"/>
          <p:nvPr/>
        </p:nvSpPr>
        <p:spPr>
          <a:xfrm>
            <a:off x="7124906" y="3828715"/>
            <a:ext cx="634803" cy="369332"/>
          </a:xfrm>
          <a:prstGeom prst="rect">
            <a:avLst/>
          </a:prstGeom>
          <a:solidFill>
            <a:schemeClr val="accent2">
              <a:lumMod val="40000"/>
              <a:lumOff val="60000"/>
            </a:schemeClr>
          </a:solidFill>
        </p:spPr>
        <p:txBody>
          <a:bodyPr wrap="square" rtlCol="0">
            <a:spAutoFit/>
          </a:bodyPr>
          <a:lstStyle/>
          <a:p>
            <a:pPr algn="ctr"/>
            <a:r>
              <a:rPr lang="en-US" b="1" dirty="0"/>
              <a:t>I10</a:t>
            </a:r>
          </a:p>
        </p:txBody>
      </p:sp>
      <p:sp>
        <p:nvSpPr>
          <p:cNvPr id="110" name="TextBox 109">
            <a:extLst>
              <a:ext uri="{FF2B5EF4-FFF2-40B4-BE49-F238E27FC236}">
                <a16:creationId xmlns="" xmlns:a16="http://schemas.microsoft.com/office/drawing/2014/main" id="{1C91781B-25EF-442B-8968-53C62F131CD6}"/>
              </a:ext>
            </a:extLst>
          </p:cNvPr>
          <p:cNvSpPr txBox="1"/>
          <p:nvPr/>
        </p:nvSpPr>
        <p:spPr>
          <a:xfrm>
            <a:off x="6425999" y="4309728"/>
            <a:ext cx="634802" cy="369332"/>
          </a:xfrm>
          <a:prstGeom prst="rect">
            <a:avLst/>
          </a:prstGeom>
          <a:solidFill>
            <a:schemeClr val="accent2">
              <a:lumMod val="40000"/>
              <a:lumOff val="60000"/>
            </a:schemeClr>
          </a:solidFill>
        </p:spPr>
        <p:txBody>
          <a:bodyPr wrap="square" rtlCol="0">
            <a:spAutoFit/>
          </a:bodyPr>
          <a:lstStyle/>
          <a:p>
            <a:pPr algn="ctr"/>
            <a:r>
              <a:rPr lang="en-US" b="1" dirty="0"/>
              <a:t>I11</a:t>
            </a:r>
          </a:p>
        </p:txBody>
      </p:sp>
      <p:sp>
        <p:nvSpPr>
          <p:cNvPr id="111" name="TextBox 110">
            <a:extLst>
              <a:ext uri="{FF2B5EF4-FFF2-40B4-BE49-F238E27FC236}">
                <a16:creationId xmlns="" xmlns:a16="http://schemas.microsoft.com/office/drawing/2014/main" id="{1621CF63-383F-4DC7-9653-86E6D9CE30E2}"/>
              </a:ext>
            </a:extLst>
          </p:cNvPr>
          <p:cNvSpPr txBox="1"/>
          <p:nvPr/>
        </p:nvSpPr>
        <p:spPr>
          <a:xfrm>
            <a:off x="7124906" y="4308176"/>
            <a:ext cx="634803" cy="369332"/>
          </a:xfrm>
          <a:prstGeom prst="rect">
            <a:avLst/>
          </a:prstGeom>
          <a:solidFill>
            <a:schemeClr val="accent2">
              <a:lumMod val="40000"/>
              <a:lumOff val="60000"/>
            </a:schemeClr>
          </a:solidFill>
        </p:spPr>
        <p:txBody>
          <a:bodyPr wrap="square" rtlCol="0">
            <a:spAutoFit/>
          </a:bodyPr>
          <a:lstStyle/>
          <a:p>
            <a:pPr algn="ctr"/>
            <a:r>
              <a:rPr lang="en-US" b="1" dirty="0"/>
              <a:t>I12</a:t>
            </a:r>
          </a:p>
        </p:txBody>
      </p:sp>
      <p:sp>
        <p:nvSpPr>
          <p:cNvPr id="112" name="TextBox 111">
            <a:extLst>
              <a:ext uri="{FF2B5EF4-FFF2-40B4-BE49-F238E27FC236}">
                <a16:creationId xmlns="" xmlns:a16="http://schemas.microsoft.com/office/drawing/2014/main" id="{DCEBFB1D-66D5-45A0-92F7-F22F0991BE33}"/>
              </a:ext>
            </a:extLst>
          </p:cNvPr>
          <p:cNvSpPr txBox="1"/>
          <p:nvPr/>
        </p:nvSpPr>
        <p:spPr>
          <a:xfrm>
            <a:off x="6425999" y="4789189"/>
            <a:ext cx="634802" cy="369332"/>
          </a:xfrm>
          <a:prstGeom prst="rect">
            <a:avLst/>
          </a:prstGeom>
          <a:solidFill>
            <a:schemeClr val="accent2">
              <a:lumMod val="40000"/>
              <a:lumOff val="60000"/>
            </a:schemeClr>
          </a:solidFill>
        </p:spPr>
        <p:txBody>
          <a:bodyPr wrap="square" rtlCol="0">
            <a:spAutoFit/>
          </a:bodyPr>
          <a:lstStyle/>
          <a:p>
            <a:pPr algn="ctr"/>
            <a:r>
              <a:rPr lang="en-US" b="1" dirty="0"/>
              <a:t>I13</a:t>
            </a:r>
          </a:p>
        </p:txBody>
      </p:sp>
      <p:sp>
        <p:nvSpPr>
          <p:cNvPr id="113" name="TextBox 112">
            <a:extLst>
              <a:ext uri="{FF2B5EF4-FFF2-40B4-BE49-F238E27FC236}">
                <a16:creationId xmlns="" xmlns:a16="http://schemas.microsoft.com/office/drawing/2014/main" id="{B7D999A8-AB3A-45C6-B61A-D509C83EE538}"/>
              </a:ext>
            </a:extLst>
          </p:cNvPr>
          <p:cNvSpPr txBox="1"/>
          <p:nvPr/>
        </p:nvSpPr>
        <p:spPr>
          <a:xfrm>
            <a:off x="7124906" y="4787637"/>
            <a:ext cx="634803" cy="369332"/>
          </a:xfrm>
          <a:prstGeom prst="rect">
            <a:avLst/>
          </a:prstGeom>
          <a:solidFill>
            <a:schemeClr val="accent2">
              <a:lumMod val="40000"/>
              <a:lumOff val="60000"/>
            </a:schemeClr>
          </a:solidFill>
        </p:spPr>
        <p:txBody>
          <a:bodyPr wrap="square" rtlCol="0">
            <a:spAutoFit/>
          </a:bodyPr>
          <a:lstStyle/>
          <a:p>
            <a:pPr algn="ctr"/>
            <a:r>
              <a:rPr lang="en-US" b="1" dirty="0"/>
              <a:t>I14</a:t>
            </a:r>
          </a:p>
        </p:txBody>
      </p:sp>
      <p:sp>
        <p:nvSpPr>
          <p:cNvPr id="114" name="TextBox 113">
            <a:extLst>
              <a:ext uri="{FF2B5EF4-FFF2-40B4-BE49-F238E27FC236}">
                <a16:creationId xmlns="" xmlns:a16="http://schemas.microsoft.com/office/drawing/2014/main" id="{67F99579-5029-4AB0-9885-F6B1BB3D48DE}"/>
              </a:ext>
            </a:extLst>
          </p:cNvPr>
          <p:cNvSpPr txBox="1"/>
          <p:nvPr/>
        </p:nvSpPr>
        <p:spPr>
          <a:xfrm>
            <a:off x="6425999" y="5268650"/>
            <a:ext cx="634802" cy="369332"/>
          </a:xfrm>
          <a:prstGeom prst="rect">
            <a:avLst/>
          </a:prstGeom>
          <a:solidFill>
            <a:schemeClr val="accent2">
              <a:lumMod val="40000"/>
              <a:lumOff val="60000"/>
            </a:schemeClr>
          </a:solidFill>
        </p:spPr>
        <p:txBody>
          <a:bodyPr wrap="square" rtlCol="0">
            <a:spAutoFit/>
          </a:bodyPr>
          <a:lstStyle/>
          <a:p>
            <a:pPr algn="ctr"/>
            <a:r>
              <a:rPr lang="en-US" b="1" dirty="0"/>
              <a:t>I15</a:t>
            </a:r>
          </a:p>
        </p:txBody>
      </p:sp>
      <p:sp>
        <p:nvSpPr>
          <p:cNvPr id="115" name="TextBox 114">
            <a:extLst>
              <a:ext uri="{FF2B5EF4-FFF2-40B4-BE49-F238E27FC236}">
                <a16:creationId xmlns="" xmlns:a16="http://schemas.microsoft.com/office/drawing/2014/main" id="{EAEBAFF1-A387-4DA6-A6A0-CB67790ECF41}"/>
              </a:ext>
            </a:extLst>
          </p:cNvPr>
          <p:cNvSpPr txBox="1"/>
          <p:nvPr/>
        </p:nvSpPr>
        <p:spPr>
          <a:xfrm>
            <a:off x="7124906" y="5267098"/>
            <a:ext cx="634803" cy="369332"/>
          </a:xfrm>
          <a:prstGeom prst="rect">
            <a:avLst/>
          </a:prstGeom>
          <a:solidFill>
            <a:schemeClr val="accent2">
              <a:lumMod val="40000"/>
              <a:lumOff val="60000"/>
            </a:schemeClr>
          </a:solidFill>
        </p:spPr>
        <p:txBody>
          <a:bodyPr wrap="square" rtlCol="0">
            <a:spAutoFit/>
          </a:bodyPr>
          <a:lstStyle/>
          <a:p>
            <a:pPr algn="ctr"/>
            <a:r>
              <a:rPr lang="en-US" b="1" dirty="0"/>
              <a:t>I16</a:t>
            </a:r>
          </a:p>
        </p:txBody>
      </p:sp>
      <p:sp>
        <p:nvSpPr>
          <p:cNvPr id="71" name="TextBox 70">
            <a:extLst>
              <a:ext uri="{FF2B5EF4-FFF2-40B4-BE49-F238E27FC236}">
                <a16:creationId xmlns="" xmlns:a16="http://schemas.microsoft.com/office/drawing/2014/main" id="{4C9F8913-3E67-43E2-9B43-851A8B4A6263}"/>
              </a:ext>
            </a:extLst>
          </p:cNvPr>
          <p:cNvSpPr txBox="1"/>
          <p:nvPr/>
        </p:nvSpPr>
        <p:spPr>
          <a:xfrm>
            <a:off x="7831434" y="5747315"/>
            <a:ext cx="3147742" cy="369332"/>
          </a:xfrm>
          <a:prstGeom prst="rect">
            <a:avLst/>
          </a:prstGeom>
          <a:solidFill>
            <a:schemeClr val="accent2">
              <a:lumMod val="40000"/>
              <a:lumOff val="60000"/>
            </a:schemeClr>
          </a:solidFill>
        </p:spPr>
        <p:txBody>
          <a:bodyPr wrap="square" rtlCol="0">
            <a:spAutoFit/>
          </a:bodyPr>
          <a:lstStyle/>
          <a:p>
            <a:r>
              <a:rPr lang="en-US" b="1"/>
              <a:t>Refusal to start TIR operation</a:t>
            </a:r>
            <a:endParaRPr lang="en-US" b="1" dirty="0"/>
          </a:p>
        </p:txBody>
      </p:sp>
      <p:sp>
        <p:nvSpPr>
          <p:cNvPr id="76" name="TextBox 75">
            <a:extLst>
              <a:ext uri="{FF2B5EF4-FFF2-40B4-BE49-F238E27FC236}">
                <a16:creationId xmlns="" xmlns:a16="http://schemas.microsoft.com/office/drawing/2014/main" id="{B12879FB-AE02-4131-9021-D898EA31C0D7}"/>
              </a:ext>
            </a:extLst>
          </p:cNvPr>
          <p:cNvSpPr txBox="1"/>
          <p:nvPr/>
        </p:nvSpPr>
        <p:spPr>
          <a:xfrm>
            <a:off x="7831434" y="6226776"/>
            <a:ext cx="3147742" cy="369332"/>
          </a:xfrm>
          <a:prstGeom prst="rect">
            <a:avLst/>
          </a:prstGeom>
          <a:solidFill>
            <a:schemeClr val="accent2">
              <a:lumMod val="40000"/>
              <a:lumOff val="60000"/>
            </a:schemeClr>
          </a:solidFill>
        </p:spPr>
        <p:txBody>
          <a:bodyPr wrap="square" rtlCol="0">
            <a:spAutoFit/>
          </a:bodyPr>
          <a:lstStyle/>
          <a:p>
            <a:r>
              <a:rPr lang="en-US" b="1" dirty="0"/>
              <a:t>Check customs office</a:t>
            </a:r>
          </a:p>
        </p:txBody>
      </p:sp>
      <p:sp>
        <p:nvSpPr>
          <p:cNvPr id="77" name="TextBox 76">
            <a:extLst>
              <a:ext uri="{FF2B5EF4-FFF2-40B4-BE49-F238E27FC236}">
                <a16:creationId xmlns="" xmlns:a16="http://schemas.microsoft.com/office/drawing/2014/main" id="{C15F3393-F5C6-4D97-8838-066BD559D53C}"/>
              </a:ext>
            </a:extLst>
          </p:cNvPr>
          <p:cNvSpPr txBox="1"/>
          <p:nvPr/>
        </p:nvSpPr>
        <p:spPr>
          <a:xfrm>
            <a:off x="6433619" y="5741689"/>
            <a:ext cx="634802" cy="369332"/>
          </a:xfrm>
          <a:prstGeom prst="rect">
            <a:avLst/>
          </a:prstGeom>
          <a:solidFill>
            <a:schemeClr val="accent2">
              <a:lumMod val="40000"/>
              <a:lumOff val="60000"/>
            </a:schemeClr>
          </a:solidFill>
        </p:spPr>
        <p:txBody>
          <a:bodyPr wrap="square" rtlCol="0">
            <a:spAutoFit/>
          </a:bodyPr>
          <a:lstStyle/>
          <a:p>
            <a:pPr algn="ctr"/>
            <a:r>
              <a:rPr lang="en-US" b="1" dirty="0"/>
              <a:t>I17</a:t>
            </a:r>
          </a:p>
        </p:txBody>
      </p:sp>
      <p:sp>
        <p:nvSpPr>
          <p:cNvPr id="78" name="TextBox 77">
            <a:extLst>
              <a:ext uri="{FF2B5EF4-FFF2-40B4-BE49-F238E27FC236}">
                <a16:creationId xmlns="" xmlns:a16="http://schemas.microsoft.com/office/drawing/2014/main" id="{4A6A9AE6-AD6F-47FD-AE10-AF8C0933BFC4}"/>
              </a:ext>
            </a:extLst>
          </p:cNvPr>
          <p:cNvSpPr txBox="1"/>
          <p:nvPr/>
        </p:nvSpPr>
        <p:spPr>
          <a:xfrm>
            <a:off x="7132526" y="5740137"/>
            <a:ext cx="634803" cy="369332"/>
          </a:xfrm>
          <a:prstGeom prst="rect">
            <a:avLst/>
          </a:prstGeom>
          <a:solidFill>
            <a:schemeClr val="accent2">
              <a:lumMod val="40000"/>
              <a:lumOff val="60000"/>
            </a:schemeClr>
          </a:solidFill>
        </p:spPr>
        <p:txBody>
          <a:bodyPr wrap="square" rtlCol="0">
            <a:spAutoFit/>
          </a:bodyPr>
          <a:lstStyle/>
          <a:p>
            <a:pPr algn="ctr"/>
            <a:r>
              <a:rPr lang="en-US" b="1" dirty="0"/>
              <a:t>I18</a:t>
            </a:r>
          </a:p>
        </p:txBody>
      </p:sp>
      <p:sp>
        <p:nvSpPr>
          <p:cNvPr id="79" name="TextBox 78">
            <a:extLst>
              <a:ext uri="{FF2B5EF4-FFF2-40B4-BE49-F238E27FC236}">
                <a16:creationId xmlns="" xmlns:a16="http://schemas.microsoft.com/office/drawing/2014/main" id="{EC6CE044-8EED-41F4-B02C-45311498F606}"/>
              </a:ext>
            </a:extLst>
          </p:cNvPr>
          <p:cNvSpPr txBox="1"/>
          <p:nvPr/>
        </p:nvSpPr>
        <p:spPr>
          <a:xfrm>
            <a:off x="6433619" y="6221150"/>
            <a:ext cx="634802" cy="369332"/>
          </a:xfrm>
          <a:prstGeom prst="rect">
            <a:avLst/>
          </a:prstGeom>
          <a:solidFill>
            <a:schemeClr val="accent2">
              <a:lumMod val="40000"/>
              <a:lumOff val="60000"/>
            </a:schemeClr>
          </a:solidFill>
        </p:spPr>
        <p:txBody>
          <a:bodyPr wrap="square" rtlCol="0">
            <a:spAutoFit/>
          </a:bodyPr>
          <a:lstStyle/>
          <a:p>
            <a:pPr algn="ctr"/>
            <a:r>
              <a:rPr lang="en-US" b="1" dirty="0"/>
              <a:t>I19</a:t>
            </a:r>
          </a:p>
        </p:txBody>
      </p:sp>
      <p:sp>
        <p:nvSpPr>
          <p:cNvPr id="80" name="TextBox 79">
            <a:extLst>
              <a:ext uri="{FF2B5EF4-FFF2-40B4-BE49-F238E27FC236}">
                <a16:creationId xmlns="" xmlns:a16="http://schemas.microsoft.com/office/drawing/2014/main" id="{1BB34266-40B0-4A20-BF88-422E05F3A2C5}"/>
              </a:ext>
            </a:extLst>
          </p:cNvPr>
          <p:cNvSpPr txBox="1"/>
          <p:nvPr/>
        </p:nvSpPr>
        <p:spPr>
          <a:xfrm>
            <a:off x="7132526" y="6219598"/>
            <a:ext cx="634803" cy="369332"/>
          </a:xfrm>
          <a:prstGeom prst="rect">
            <a:avLst/>
          </a:prstGeom>
          <a:solidFill>
            <a:schemeClr val="accent2">
              <a:lumMod val="40000"/>
              <a:lumOff val="60000"/>
            </a:schemeClr>
          </a:solidFill>
        </p:spPr>
        <p:txBody>
          <a:bodyPr wrap="square" rtlCol="0">
            <a:spAutoFit/>
          </a:bodyPr>
          <a:lstStyle/>
          <a:p>
            <a:pPr algn="ctr"/>
            <a:r>
              <a:rPr lang="en-US" b="1" dirty="0"/>
              <a:t>I20</a:t>
            </a:r>
          </a:p>
        </p:txBody>
      </p:sp>
      <p:sp>
        <p:nvSpPr>
          <p:cNvPr id="81" name="TextBox 80">
            <a:extLst>
              <a:ext uri="{FF2B5EF4-FFF2-40B4-BE49-F238E27FC236}">
                <a16:creationId xmlns="" xmlns:a16="http://schemas.microsoft.com/office/drawing/2014/main" id="{D8BA356C-6E9C-4952-A760-8B8ED85568A1}"/>
              </a:ext>
            </a:extLst>
          </p:cNvPr>
          <p:cNvSpPr txBox="1"/>
          <p:nvPr/>
        </p:nvSpPr>
        <p:spPr>
          <a:xfrm>
            <a:off x="2191540" y="4794815"/>
            <a:ext cx="3147742" cy="369332"/>
          </a:xfrm>
          <a:prstGeom prst="rect">
            <a:avLst/>
          </a:prstGeom>
          <a:solidFill>
            <a:schemeClr val="accent1">
              <a:lumMod val="40000"/>
              <a:lumOff val="60000"/>
            </a:schemeClr>
          </a:solidFill>
        </p:spPr>
        <p:txBody>
          <a:bodyPr wrap="square" rtlCol="0">
            <a:spAutoFit/>
          </a:bodyPr>
          <a:lstStyle/>
          <a:p>
            <a:r>
              <a:rPr lang="en-US" b="1" dirty="0"/>
              <a:t>Cancel </a:t>
            </a:r>
            <a:r>
              <a:rPr lang="en-US" b="1"/>
              <a:t>advance data</a:t>
            </a:r>
            <a:endParaRPr lang="en-US" b="1" dirty="0"/>
          </a:p>
        </p:txBody>
      </p:sp>
      <p:sp>
        <p:nvSpPr>
          <p:cNvPr id="82" name="TextBox 81">
            <a:extLst>
              <a:ext uri="{FF2B5EF4-FFF2-40B4-BE49-F238E27FC236}">
                <a16:creationId xmlns="" xmlns:a16="http://schemas.microsoft.com/office/drawing/2014/main" id="{4BBF4B20-537B-4F41-8F81-5B60D77D1777}"/>
              </a:ext>
            </a:extLst>
          </p:cNvPr>
          <p:cNvSpPr txBox="1"/>
          <p:nvPr/>
        </p:nvSpPr>
        <p:spPr>
          <a:xfrm>
            <a:off x="793724" y="4788165"/>
            <a:ext cx="634802" cy="369332"/>
          </a:xfrm>
          <a:prstGeom prst="rect">
            <a:avLst/>
          </a:prstGeom>
          <a:solidFill>
            <a:schemeClr val="accent1">
              <a:lumMod val="40000"/>
              <a:lumOff val="60000"/>
            </a:schemeClr>
          </a:solidFill>
        </p:spPr>
        <p:txBody>
          <a:bodyPr wrap="square" rtlCol="0">
            <a:spAutoFit/>
          </a:bodyPr>
          <a:lstStyle/>
          <a:p>
            <a:pPr algn="ctr"/>
            <a:r>
              <a:rPr lang="en-US" b="1" dirty="0"/>
              <a:t>E13</a:t>
            </a:r>
          </a:p>
        </p:txBody>
      </p:sp>
      <p:sp>
        <p:nvSpPr>
          <p:cNvPr id="83" name="TextBox 82">
            <a:extLst>
              <a:ext uri="{FF2B5EF4-FFF2-40B4-BE49-F238E27FC236}">
                <a16:creationId xmlns="" xmlns:a16="http://schemas.microsoft.com/office/drawing/2014/main" id="{69AD66EF-66AE-4087-AB4F-811CB0CEF743}"/>
              </a:ext>
            </a:extLst>
          </p:cNvPr>
          <p:cNvSpPr txBox="1"/>
          <p:nvPr/>
        </p:nvSpPr>
        <p:spPr>
          <a:xfrm>
            <a:off x="1492630" y="4794815"/>
            <a:ext cx="634803" cy="369332"/>
          </a:xfrm>
          <a:prstGeom prst="rect">
            <a:avLst/>
          </a:prstGeom>
          <a:solidFill>
            <a:schemeClr val="accent1">
              <a:lumMod val="40000"/>
              <a:lumOff val="60000"/>
            </a:schemeClr>
          </a:solidFill>
        </p:spPr>
        <p:txBody>
          <a:bodyPr wrap="square" rtlCol="0">
            <a:spAutoFit/>
          </a:bodyPr>
          <a:lstStyle/>
          <a:p>
            <a:pPr algn="ctr"/>
            <a:r>
              <a:rPr lang="en-US" b="1" dirty="0"/>
              <a:t>E14</a:t>
            </a:r>
          </a:p>
        </p:txBody>
      </p:sp>
    </p:spTree>
    <p:extLst>
      <p:ext uri="{BB962C8B-B14F-4D97-AF65-F5344CB8AC3E}">
        <p14:creationId xmlns:p14="http://schemas.microsoft.com/office/powerpoint/2010/main" xmlns="" val="267445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12</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0ABFA750-A381-4A64-BE98-73E9393C4BFD}"/>
              </a:ext>
            </a:extLst>
          </p:cNvPr>
          <p:cNvSpPr txBox="1"/>
          <p:nvPr/>
        </p:nvSpPr>
        <p:spPr>
          <a:xfrm>
            <a:off x="550385" y="4570214"/>
            <a:ext cx="3147742" cy="369332"/>
          </a:xfrm>
          <a:prstGeom prst="rect">
            <a:avLst/>
          </a:prstGeom>
          <a:solidFill>
            <a:schemeClr val="accent1">
              <a:lumMod val="40000"/>
              <a:lumOff val="60000"/>
            </a:schemeClr>
          </a:solidFill>
        </p:spPr>
        <p:txBody>
          <a:bodyPr wrap="square" rtlCol="0">
            <a:spAutoFit/>
          </a:bodyPr>
          <a:lstStyle/>
          <a:p>
            <a:r>
              <a:rPr lang="en-US" b="1"/>
              <a:t>Register guarantee</a:t>
            </a:r>
            <a:endParaRPr lang="en-US" b="1" dirty="0"/>
          </a:p>
        </p:txBody>
      </p:sp>
      <p:sp>
        <p:nvSpPr>
          <p:cNvPr id="43" name="TextBox 42">
            <a:extLst>
              <a:ext uri="{FF2B5EF4-FFF2-40B4-BE49-F238E27FC236}">
                <a16:creationId xmlns="" xmlns:a16="http://schemas.microsoft.com/office/drawing/2014/main" id="{1F81E145-EE3B-45EE-A03B-59EBE0495BD6}"/>
              </a:ext>
            </a:extLst>
          </p:cNvPr>
          <p:cNvSpPr txBox="1"/>
          <p:nvPr/>
        </p:nvSpPr>
        <p:spPr>
          <a:xfrm>
            <a:off x="6611818" y="4333994"/>
            <a:ext cx="634802" cy="369332"/>
          </a:xfrm>
          <a:prstGeom prst="rect">
            <a:avLst/>
          </a:prstGeom>
          <a:solidFill>
            <a:schemeClr val="accent1">
              <a:lumMod val="40000"/>
              <a:lumOff val="60000"/>
            </a:schemeClr>
          </a:solidFill>
        </p:spPr>
        <p:txBody>
          <a:bodyPr wrap="square" rtlCol="0">
            <a:spAutoFit/>
          </a:bodyPr>
          <a:lstStyle/>
          <a:p>
            <a:pPr algn="ctr"/>
            <a:r>
              <a:rPr lang="en-US" b="1"/>
              <a:t>E1</a:t>
            </a:r>
            <a:endParaRPr lang="en-US" b="1" dirty="0"/>
          </a:p>
        </p:txBody>
      </p:sp>
      <p:sp>
        <p:nvSpPr>
          <p:cNvPr id="44" name="TextBox 43">
            <a:extLst>
              <a:ext uri="{FF2B5EF4-FFF2-40B4-BE49-F238E27FC236}">
                <a16:creationId xmlns="" xmlns:a16="http://schemas.microsoft.com/office/drawing/2014/main" id="{236EBBBD-018D-4C02-864D-73F354A81F2E}"/>
              </a:ext>
            </a:extLst>
          </p:cNvPr>
          <p:cNvSpPr txBox="1"/>
          <p:nvPr/>
        </p:nvSpPr>
        <p:spPr>
          <a:xfrm>
            <a:off x="6611817" y="4814022"/>
            <a:ext cx="634803" cy="369332"/>
          </a:xfrm>
          <a:prstGeom prst="rect">
            <a:avLst/>
          </a:prstGeom>
          <a:solidFill>
            <a:schemeClr val="accent1">
              <a:lumMod val="40000"/>
              <a:lumOff val="60000"/>
            </a:schemeClr>
          </a:solidFill>
        </p:spPr>
        <p:txBody>
          <a:bodyPr wrap="square" rtlCol="0">
            <a:spAutoFit/>
          </a:bodyPr>
          <a:lstStyle/>
          <a:p>
            <a:pPr algn="ctr"/>
            <a:r>
              <a:rPr lang="en-US" b="1"/>
              <a:t>E2</a:t>
            </a:r>
            <a:endParaRPr lang="en-US" b="1" dirty="0"/>
          </a:p>
        </p:txBody>
      </p:sp>
      <p:sp>
        <p:nvSpPr>
          <p:cNvPr id="45" name="TextBox 44">
            <a:extLst>
              <a:ext uri="{FF2B5EF4-FFF2-40B4-BE49-F238E27FC236}">
                <a16:creationId xmlns="" xmlns:a16="http://schemas.microsoft.com/office/drawing/2014/main" id="{1757D7E1-79DF-4561-B41B-A5E8253D21DA}"/>
              </a:ext>
            </a:extLst>
          </p:cNvPr>
          <p:cNvSpPr txBox="1"/>
          <p:nvPr/>
        </p:nvSpPr>
        <p:spPr>
          <a:xfrm>
            <a:off x="565803" y="1841080"/>
            <a:ext cx="3463273" cy="400110"/>
          </a:xfrm>
          <a:prstGeom prst="rect">
            <a:avLst/>
          </a:prstGeom>
          <a:noFill/>
        </p:spPr>
        <p:txBody>
          <a:bodyPr wrap="square" rtlCol="0">
            <a:spAutoFit/>
          </a:bodyPr>
          <a:lstStyle/>
          <a:p>
            <a:r>
              <a:rPr lang="en-US" sz="2000" b="1" dirty="0"/>
              <a:t>Guarantee issuance</a:t>
            </a:r>
          </a:p>
        </p:txBody>
      </p:sp>
    </p:spTree>
    <p:extLst>
      <p:ext uri="{BB962C8B-B14F-4D97-AF65-F5344CB8AC3E}">
        <p14:creationId xmlns:p14="http://schemas.microsoft.com/office/powerpoint/2010/main" xmlns="" val="290062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13</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0ABFA750-A381-4A64-BE98-73E9393C4BFD}"/>
              </a:ext>
            </a:extLst>
          </p:cNvPr>
          <p:cNvSpPr txBox="1"/>
          <p:nvPr/>
        </p:nvSpPr>
        <p:spPr>
          <a:xfrm>
            <a:off x="692738" y="2164816"/>
            <a:ext cx="3147742" cy="369332"/>
          </a:xfrm>
          <a:prstGeom prst="rect">
            <a:avLst/>
          </a:prstGeom>
          <a:solidFill>
            <a:schemeClr val="accent1">
              <a:lumMod val="40000"/>
              <a:lumOff val="60000"/>
            </a:schemeClr>
          </a:solidFill>
        </p:spPr>
        <p:txBody>
          <a:bodyPr wrap="square" rtlCol="0">
            <a:spAutoFit/>
          </a:bodyPr>
          <a:lstStyle/>
          <a:p>
            <a:r>
              <a:rPr lang="en-US" b="1"/>
              <a:t>Advance </a:t>
            </a:r>
            <a:r>
              <a:rPr lang="en-US" b="1" dirty="0"/>
              <a:t>TIR data</a:t>
            </a:r>
          </a:p>
        </p:txBody>
      </p:sp>
      <p:sp>
        <p:nvSpPr>
          <p:cNvPr id="43" name="TextBox 42">
            <a:extLst>
              <a:ext uri="{FF2B5EF4-FFF2-40B4-BE49-F238E27FC236}">
                <a16:creationId xmlns="" xmlns:a16="http://schemas.microsoft.com/office/drawing/2014/main" id="{1F81E145-EE3B-45EE-A03B-59EBE0495BD6}"/>
              </a:ext>
            </a:extLst>
          </p:cNvPr>
          <p:cNvSpPr txBox="1"/>
          <p:nvPr/>
        </p:nvSpPr>
        <p:spPr>
          <a:xfrm>
            <a:off x="6611818" y="1918454"/>
            <a:ext cx="611941" cy="369332"/>
          </a:xfrm>
          <a:prstGeom prst="rect">
            <a:avLst/>
          </a:prstGeom>
          <a:solidFill>
            <a:schemeClr val="accent1">
              <a:lumMod val="40000"/>
              <a:lumOff val="60000"/>
            </a:schemeClr>
          </a:solidFill>
        </p:spPr>
        <p:txBody>
          <a:bodyPr wrap="square" rtlCol="0">
            <a:spAutoFit/>
          </a:bodyPr>
          <a:lstStyle/>
          <a:p>
            <a:pPr algn="ctr"/>
            <a:r>
              <a:rPr lang="en-US" b="1"/>
              <a:t>E9</a:t>
            </a:r>
            <a:endParaRPr lang="en-US" b="1" dirty="0"/>
          </a:p>
        </p:txBody>
      </p:sp>
      <p:sp>
        <p:nvSpPr>
          <p:cNvPr id="44" name="TextBox 43">
            <a:extLst>
              <a:ext uri="{FF2B5EF4-FFF2-40B4-BE49-F238E27FC236}">
                <a16:creationId xmlns="" xmlns:a16="http://schemas.microsoft.com/office/drawing/2014/main" id="{236EBBBD-018D-4C02-864D-73F354A81F2E}"/>
              </a:ext>
            </a:extLst>
          </p:cNvPr>
          <p:cNvSpPr txBox="1"/>
          <p:nvPr/>
        </p:nvSpPr>
        <p:spPr>
          <a:xfrm>
            <a:off x="6611816" y="2398482"/>
            <a:ext cx="611943" cy="369332"/>
          </a:xfrm>
          <a:prstGeom prst="rect">
            <a:avLst/>
          </a:prstGeom>
          <a:solidFill>
            <a:schemeClr val="accent1">
              <a:lumMod val="40000"/>
              <a:lumOff val="60000"/>
            </a:schemeClr>
          </a:solidFill>
        </p:spPr>
        <p:txBody>
          <a:bodyPr wrap="square" rtlCol="0">
            <a:spAutoFit/>
          </a:bodyPr>
          <a:lstStyle/>
          <a:p>
            <a:pPr algn="ctr"/>
            <a:r>
              <a:rPr lang="en-US" b="1"/>
              <a:t>E10</a:t>
            </a:r>
            <a:endParaRPr lang="en-US" b="1" dirty="0"/>
          </a:p>
        </p:txBody>
      </p:sp>
      <p:sp>
        <p:nvSpPr>
          <p:cNvPr id="46" name="TextBox 45">
            <a:extLst>
              <a:ext uri="{FF2B5EF4-FFF2-40B4-BE49-F238E27FC236}">
                <a16:creationId xmlns="" xmlns:a16="http://schemas.microsoft.com/office/drawing/2014/main" id="{934DABB9-F11B-4795-B1A9-7E3A959482E5}"/>
              </a:ext>
            </a:extLst>
          </p:cNvPr>
          <p:cNvSpPr txBox="1"/>
          <p:nvPr/>
        </p:nvSpPr>
        <p:spPr>
          <a:xfrm>
            <a:off x="653629" y="1416010"/>
            <a:ext cx="3463273" cy="707886"/>
          </a:xfrm>
          <a:prstGeom prst="rect">
            <a:avLst/>
          </a:prstGeom>
          <a:noFill/>
        </p:spPr>
        <p:txBody>
          <a:bodyPr wrap="square" rtlCol="0">
            <a:spAutoFit/>
          </a:bodyPr>
          <a:lstStyle/>
          <a:p>
            <a:r>
              <a:rPr lang="en-US" sz="2000" b="1" dirty="0"/>
              <a:t>Submission of advance TIR data</a:t>
            </a:r>
          </a:p>
        </p:txBody>
      </p:sp>
    </p:spTree>
    <p:extLst>
      <p:ext uri="{BB962C8B-B14F-4D97-AF65-F5344CB8AC3E}">
        <p14:creationId xmlns:p14="http://schemas.microsoft.com/office/powerpoint/2010/main" xmlns="" val="68027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14</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934DABB9-F11B-4795-B1A9-7E3A959482E5}"/>
              </a:ext>
            </a:extLst>
          </p:cNvPr>
          <p:cNvSpPr txBox="1"/>
          <p:nvPr/>
        </p:nvSpPr>
        <p:spPr>
          <a:xfrm>
            <a:off x="565802" y="1421979"/>
            <a:ext cx="3463273" cy="400110"/>
          </a:xfrm>
          <a:prstGeom prst="rect">
            <a:avLst/>
          </a:prstGeom>
          <a:noFill/>
        </p:spPr>
        <p:txBody>
          <a:bodyPr wrap="square" rtlCol="0">
            <a:spAutoFit/>
          </a:bodyPr>
          <a:lstStyle/>
          <a:p>
            <a:r>
              <a:rPr lang="en-US" sz="2000" b="1" dirty="0"/>
              <a:t>Acceptance of the declaration</a:t>
            </a:r>
          </a:p>
        </p:txBody>
      </p:sp>
      <p:sp>
        <p:nvSpPr>
          <p:cNvPr id="45" name="TextBox 44">
            <a:extLst>
              <a:ext uri="{FF2B5EF4-FFF2-40B4-BE49-F238E27FC236}">
                <a16:creationId xmlns="" xmlns:a16="http://schemas.microsoft.com/office/drawing/2014/main" id="{CF3A246E-5D0E-4CD3-B304-49880B0DA92A}"/>
              </a:ext>
            </a:extLst>
          </p:cNvPr>
          <p:cNvSpPr txBox="1"/>
          <p:nvPr/>
        </p:nvSpPr>
        <p:spPr>
          <a:xfrm>
            <a:off x="558004" y="3174355"/>
            <a:ext cx="3147742" cy="369332"/>
          </a:xfrm>
          <a:prstGeom prst="rect">
            <a:avLst/>
          </a:prstGeom>
          <a:solidFill>
            <a:schemeClr val="accent2">
              <a:lumMod val="40000"/>
              <a:lumOff val="60000"/>
            </a:schemeClr>
          </a:solidFill>
        </p:spPr>
        <p:txBody>
          <a:bodyPr wrap="square" rtlCol="0">
            <a:spAutoFit/>
          </a:bodyPr>
          <a:lstStyle/>
          <a:p>
            <a:r>
              <a:rPr lang="en-US" b="1"/>
              <a:t>Record declaration </a:t>
            </a:r>
            <a:r>
              <a:rPr lang="en-US" b="1" dirty="0"/>
              <a:t>data </a:t>
            </a:r>
          </a:p>
        </p:txBody>
      </p:sp>
      <p:sp>
        <p:nvSpPr>
          <p:cNvPr id="48" name="TextBox 47">
            <a:extLst>
              <a:ext uri="{FF2B5EF4-FFF2-40B4-BE49-F238E27FC236}">
                <a16:creationId xmlns="" xmlns:a16="http://schemas.microsoft.com/office/drawing/2014/main" id="{73066F4E-7B5B-4868-AD42-40F113300E91}"/>
              </a:ext>
            </a:extLst>
          </p:cNvPr>
          <p:cNvSpPr txBox="1"/>
          <p:nvPr/>
        </p:nvSpPr>
        <p:spPr>
          <a:xfrm>
            <a:off x="565802" y="3684508"/>
            <a:ext cx="3147742" cy="369332"/>
          </a:xfrm>
          <a:prstGeom prst="rect">
            <a:avLst/>
          </a:prstGeom>
          <a:solidFill>
            <a:schemeClr val="accent2">
              <a:lumMod val="40000"/>
              <a:lumOff val="60000"/>
            </a:schemeClr>
          </a:solidFill>
        </p:spPr>
        <p:txBody>
          <a:bodyPr wrap="square" rtlCol="0">
            <a:spAutoFit/>
          </a:bodyPr>
          <a:lstStyle/>
          <a:p>
            <a:r>
              <a:rPr lang="en-US" b="1" dirty="0"/>
              <a:t>Notify customs</a:t>
            </a:r>
          </a:p>
        </p:txBody>
      </p:sp>
      <p:sp>
        <p:nvSpPr>
          <p:cNvPr id="49" name="TextBox 48">
            <a:extLst>
              <a:ext uri="{FF2B5EF4-FFF2-40B4-BE49-F238E27FC236}">
                <a16:creationId xmlns="" xmlns:a16="http://schemas.microsoft.com/office/drawing/2014/main" id="{280DC623-552C-4259-8B63-BBF94C6DD94B}"/>
              </a:ext>
            </a:extLst>
          </p:cNvPr>
          <p:cNvSpPr txBox="1"/>
          <p:nvPr/>
        </p:nvSpPr>
        <p:spPr>
          <a:xfrm>
            <a:off x="8331753" y="3169623"/>
            <a:ext cx="611941" cy="369332"/>
          </a:xfrm>
          <a:prstGeom prst="rect">
            <a:avLst/>
          </a:prstGeom>
          <a:solidFill>
            <a:schemeClr val="accent2">
              <a:lumMod val="40000"/>
              <a:lumOff val="60000"/>
            </a:schemeClr>
          </a:solidFill>
        </p:spPr>
        <p:txBody>
          <a:bodyPr wrap="square" rtlCol="0">
            <a:spAutoFit/>
          </a:bodyPr>
          <a:lstStyle/>
          <a:p>
            <a:pPr algn="ctr"/>
            <a:r>
              <a:rPr lang="en-US" b="1" dirty="0"/>
              <a:t>I7</a:t>
            </a:r>
          </a:p>
        </p:txBody>
      </p:sp>
      <p:sp>
        <p:nvSpPr>
          <p:cNvPr id="50" name="TextBox 49">
            <a:extLst>
              <a:ext uri="{FF2B5EF4-FFF2-40B4-BE49-F238E27FC236}">
                <a16:creationId xmlns="" xmlns:a16="http://schemas.microsoft.com/office/drawing/2014/main" id="{81157A8C-587D-4F1D-94D2-94E0AC8550C6}"/>
              </a:ext>
            </a:extLst>
          </p:cNvPr>
          <p:cNvSpPr txBox="1"/>
          <p:nvPr/>
        </p:nvSpPr>
        <p:spPr>
          <a:xfrm>
            <a:off x="8331751" y="3649651"/>
            <a:ext cx="611943" cy="369332"/>
          </a:xfrm>
          <a:prstGeom prst="rect">
            <a:avLst/>
          </a:prstGeom>
          <a:solidFill>
            <a:schemeClr val="accent2">
              <a:lumMod val="40000"/>
              <a:lumOff val="60000"/>
            </a:schemeClr>
          </a:solidFill>
        </p:spPr>
        <p:txBody>
          <a:bodyPr wrap="square" rtlCol="0">
            <a:spAutoFit/>
          </a:bodyPr>
          <a:lstStyle/>
          <a:p>
            <a:pPr algn="ctr"/>
            <a:r>
              <a:rPr lang="en-US" b="1" dirty="0"/>
              <a:t>I15</a:t>
            </a:r>
          </a:p>
        </p:txBody>
      </p:sp>
      <p:sp>
        <p:nvSpPr>
          <p:cNvPr id="51" name="TextBox 50">
            <a:extLst>
              <a:ext uri="{FF2B5EF4-FFF2-40B4-BE49-F238E27FC236}">
                <a16:creationId xmlns="" xmlns:a16="http://schemas.microsoft.com/office/drawing/2014/main" id="{CA1EB6C5-2415-4A5A-BC29-38F03645CA18}"/>
              </a:ext>
            </a:extLst>
          </p:cNvPr>
          <p:cNvSpPr txBox="1"/>
          <p:nvPr/>
        </p:nvSpPr>
        <p:spPr>
          <a:xfrm>
            <a:off x="9295915" y="3169623"/>
            <a:ext cx="611941" cy="369332"/>
          </a:xfrm>
          <a:prstGeom prst="rect">
            <a:avLst/>
          </a:prstGeom>
          <a:solidFill>
            <a:schemeClr val="accent2">
              <a:lumMod val="40000"/>
              <a:lumOff val="60000"/>
            </a:schemeClr>
          </a:solidFill>
        </p:spPr>
        <p:txBody>
          <a:bodyPr wrap="square" rtlCol="0">
            <a:spAutoFit/>
          </a:bodyPr>
          <a:lstStyle/>
          <a:p>
            <a:pPr algn="ctr"/>
            <a:r>
              <a:rPr lang="en-US" b="1" dirty="0"/>
              <a:t>I8</a:t>
            </a:r>
          </a:p>
        </p:txBody>
      </p:sp>
      <p:sp>
        <p:nvSpPr>
          <p:cNvPr id="52" name="TextBox 51">
            <a:extLst>
              <a:ext uri="{FF2B5EF4-FFF2-40B4-BE49-F238E27FC236}">
                <a16:creationId xmlns="" xmlns:a16="http://schemas.microsoft.com/office/drawing/2014/main" id="{706D9945-730A-4B1E-8BA7-755800FECAB3}"/>
              </a:ext>
            </a:extLst>
          </p:cNvPr>
          <p:cNvSpPr txBox="1"/>
          <p:nvPr/>
        </p:nvSpPr>
        <p:spPr>
          <a:xfrm>
            <a:off x="9295913" y="3649651"/>
            <a:ext cx="611943" cy="369332"/>
          </a:xfrm>
          <a:prstGeom prst="rect">
            <a:avLst/>
          </a:prstGeom>
          <a:solidFill>
            <a:schemeClr val="accent2">
              <a:lumMod val="40000"/>
              <a:lumOff val="60000"/>
            </a:schemeClr>
          </a:solidFill>
        </p:spPr>
        <p:txBody>
          <a:bodyPr wrap="square" rtlCol="0">
            <a:spAutoFit/>
          </a:bodyPr>
          <a:lstStyle/>
          <a:p>
            <a:pPr algn="ctr"/>
            <a:r>
              <a:rPr lang="en-US" b="1" dirty="0"/>
              <a:t>I16</a:t>
            </a:r>
          </a:p>
        </p:txBody>
      </p:sp>
      <p:sp>
        <p:nvSpPr>
          <p:cNvPr id="53" name="TextBox 52">
            <a:extLst>
              <a:ext uri="{FF2B5EF4-FFF2-40B4-BE49-F238E27FC236}">
                <a16:creationId xmlns="" xmlns:a16="http://schemas.microsoft.com/office/drawing/2014/main" id="{62BD4442-D1D4-4473-9BDE-0CFCBF4DC765}"/>
              </a:ext>
            </a:extLst>
          </p:cNvPr>
          <p:cNvSpPr txBox="1"/>
          <p:nvPr/>
        </p:nvSpPr>
        <p:spPr>
          <a:xfrm>
            <a:off x="558004" y="2664202"/>
            <a:ext cx="3147742" cy="369332"/>
          </a:xfrm>
          <a:prstGeom prst="rect">
            <a:avLst/>
          </a:prstGeom>
          <a:solidFill>
            <a:schemeClr val="accent2">
              <a:lumMod val="40000"/>
              <a:lumOff val="60000"/>
            </a:schemeClr>
          </a:solidFill>
        </p:spPr>
        <p:txBody>
          <a:bodyPr wrap="square" rtlCol="0">
            <a:spAutoFit/>
          </a:bodyPr>
          <a:lstStyle/>
          <a:p>
            <a:r>
              <a:rPr lang="en-US" b="1"/>
              <a:t>Accept guarantee</a:t>
            </a:r>
            <a:endParaRPr lang="en-US" b="1" dirty="0"/>
          </a:p>
        </p:txBody>
      </p:sp>
      <p:sp>
        <p:nvSpPr>
          <p:cNvPr id="54" name="TextBox 53">
            <a:extLst>
              <a:ext uri="{FF2B5EF4-FFF2-40B4-BE49-F238E27FC236}">
                <a16:creationId xmlns="" xmlns:a16="http://schemas.microsoft.com/office/drawing/2014/main" id="{F8A3D764-EDDC-4480-B536-0DA7FAC28C18}"/>
              </a:ext>
            </a:extLst>
          </p:cNvPr>
          <p:cNvSpPr txBox="1"/>
          <p:nvPr/>
        </p:nvSpPr>
        <p:spPr>
          <a:xfrm>
            <a:off x="565802" y="4570214"/>
            <a:ext cx="3147742" cy="369332"/>
          </a:xfrm>
          <a:prstGeom prst="rect">
            <a:avLst/>
          </a:prstGeom>
          <a:solidFill>
            <a:schemeClr val="accent1">
              <a:lumMod val="40000"/>
              <a:lumOff val="60000"/>
            </a:schemeClr>
          </a:solidFill>
        </p:spPr>
        <p:txBody>
          <a:bodyPr wrap="square" rtlCol="0">
            <a:spAutoFit/>
          </a:bodyPr>
          <a:lstStyle/>
          <a:p>
            <a:r>
              <a:rPr lang="en-US" b="1"/>
              <a:t>Notify guarantee </a:t>
            </a:r>
            <a:r>
              <a:rPr lang="en-US" b="1" dirty="0"/>
              <a:t>chain</a:t>
            </a:r>
          </a:p>
        </p:txBody>
      </p:sp>
      <p:sp>
        <p:nvSpPr>
          <p:cNvPr id="55" name="TextBox 54">
            <a:extLst>
              <a:ext uri="{FF2B5EF4-FFF2-40B4-BE49-F238E27FC236}">
                <a16:creationId xmlns="" xmlns:a16="http://schemas.microsoft.com/office/drawing/2014/main" id="{0B36ECC9-2321-421A-82BF-4EBCB2A62136}"/>
              </a:ext>
            </a:extLst>
          </p:cNvPr>
          <p:cNvSpPr txBox="1"/>
          <p:nvPr/>
        </p:nvSpPr>
        <p:spPr>
          <a:xfrm>
            <a:off x="6641125" y="4338908"/>
            <a:ext cx="611941" cy="369332"/>
          </a:xfrm>
          <a:prstGeom prst="rect">
            <a:avLst/>
          </a:prstGeom>
          <a:solidFill>
            <a:schemeClr val="accent1">
              <a:lumMod val="40000"/>
              <a:lumOff val="60000"/>
            </a:schemeClr>
          </a:solidFill>
        </p:spPr>
        <p:txBody>
          <a:bodyPr wrap="square" rtlCol="0">
            <a:spAutoFit/>
          </a:bodyPr>
          <a:lstStyle/>
          <a:p>
            <a:pPr algn="ctr"/>
            <a:r>
              <a:rPr lang="en-US" b="1"/>
              <a:t>E7</a:t>
            </a:r>
            <a:endParaRPr lang="en-US" b="1" dirty="0"/>
          </a:p>
        </p:txBody>
      </p:sp>
      <p:sp>
        <p:nvSpPr>
          <p:cNvPr id="56" name="TextBox 55">
            <a:extLst>
              <a:ext uri="{FF2B5EF4-FFF2-40B4-BE49-F238E27FC236}">
                <a16:creationId xmlns="" xmlns:a16="http://schemas.microsoft.com/office/drawing/2014/main" id="{2BE15551-F2CE-43B2-90A2-FEC6E0C0A2C1}"/>
              </a:ext>
            </a:extLst>
          </p:cNvPr>
          <p:cNvSpPr txBox="1"/>
          <p:nvPr/>
        </p:nvSpPr>
        <p:spPr>
          <a:xfrm>
            <a:off x="6641123" y="4818936"/>
            <a:ext cx="611943" cy="369332"/>
          </a:xfrm>
          <a:prstGeom prst="rect">
            <a:avLst/>
          </a:prstGeom>
          <a:solidFill>
            <a:schemeClr val="accent1">
              <a:lumMod val="40000"/>
              <a:lumOff val="60000"/>
            </a:schemeClr>
          </a:solidFill>
        </p:spPr>
        <p:txBody>
          <a:bodyPr wrap="square" rtlCol="0">
            <a:spAutoFit/>
          </a:bodyPr>
          <a:lstStyle/>
          <a:p>
            <a:pPr algn="ctr"/>
            <a:r>
              <a:rPr lang="en-US" b="1"/>
              <a:t>E8</a:t>
            </a:r>
            <a:endParaRPr lang="en-US" b="1" dirty="0"/>
          </a:p>
        </p:txBody>
      </p:sp>
      <p:sp>
        <p:nvSpPr>
          <p:cNvPr id="57" name="TextBox 56">
            <a:extLst>
              <a:ext uri="{FF2B5EF4-FFF2-40B4-BE49-F238E27FC236}">
                <a16:creationId xmlns="" xmlns:a16="http://schemas.microsoft.com/office/drawing/2014/main" id="{97E59140-9164-436D-9BF5-F6B35A891EEF}"/>
              </a:ext>
            </a:extLst>
          </p:cNvPr>
          <p:cNvSpPr txBox="1"/>
          <p:nvPr/>
        </p:nvSpPr>
        <p:spPr>
          <a:xfrm>
            <a:off x="8331753" y="2723640"/>
            <a:ext cx="611941" cy="369332"/>
          </a:xfrm>
          <a:prstGeom prst="rect">
            <a:avLst/>
          </a:prstGeom>
          <a:solidFill>
            <a:schemeClr val="accent2">
              <a:lumMod val="40000"/>
              <a:lumOff val="60000"/>
            </a:schemeClr>
          </a:solidFill>
        </p:spPr>
        <p:txBody>
          <a:bodyPr wrap="square" rtlCol="0">
            <a:spAutoFit/>
          </a:bodyPr>
          <a:lstStyle/>
          <a:p>
            <a:pPr algn="ctr"/>
            <a:r>
              <a:rPr lang="en-US" b="1" dirty="0"/>
              <a:t>I1</a:t>
            </a:r>
          </a:p>
        </p:txBody>
      </p:sp>
      <p:sp>
        <p:nvSpPr>
          <p:cNvPr id="58" name="TextBox 57">
            <a:extLst>
              <a:ext uri="{FF2B5EF4-FFF2-40B4-BE49-F238E27FC236}">
                <a16:creationId xmlns="" xmlns:a16="http://schemas.microsoft.com/office/drawing/2014/main" id="{CCBCC0C8-6C12-4E6E-8AFE-E3E0F2882501}"/>
              </a:ext>
            </a:extLst>
          </p:cNvPr>
          <p:cNvSpPr txBox="1"/>
          <p:nvPr/>
        </p:nvSpPr>
        <p:spPr>
          <a:xfrm>
            <a:off x="9295915" y="2723640"/>
            <a:ext cx="611941" cy="369332"/>
          </a:xfrm>
          <a:prstGeom prst="rect">
            <a:avLst/>
          </a:prstGeom>
          <a:solidFill>
            <a:schemeClr val="accent2">
              <a:lumMod val="40000"/>
              <a:lumOff val="60000"/>
            </a:schemeClr>
          </a:solidFill>
        </p:spPr>
        <p:txBody>
          <a:bodyPr wrap="square" rtlCol="0">
            <a:spAutoFit/>
          </a:bodyPr>
          <a:lstStyle/>
          <a:p>
            <a:pPr algn="ctr"/>
            <a:r>
              <a:rPr lang="en-US" b="1" dirty="0"/>
              <a:t>I2</a:t>
            </a:r>
          </a:p>
        </p:txBody>
      </p:sp>
      <p:pic>
        <p:nvPicPr>
          <p:cNvPr id="8" name="Graphic 7" descr="Repeat">
            <a:extLst>
              <a:ext uri="{FF2B5EF4-FFF2-40B4-BE49-F238E27FC236}">
                <a16:creationId xmlns="" xmlns:a16="http://schemas.microsoft.com/office/drawing/2014/main" id="{85847989-765D-4DFE-87AA-296125556A47}"/>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73516" y="3642449"/>
            <a:ext cx="457200" cy="457200"/>
          </a:xfrm>
          <a:prstGeom prst="rect">
            <a:avLst/>
          </a:prstGeom>
        </p:spPr>
      </p:pic>
      <p:pic>
        <p:nvPicPr>
          <p:cNvPr id="59" name="Graphic 58" descr="Repeat">
            <a:extLst>
              <a:ext uri="{FF2B5EF4-FFF2-40B4-BE49-F238E27FC236}">
                <a16:creationId xmlns="" xmlns:a16="http://schemas.microsoft.com/office/drawing/2014/main" id="{72EF79FD-8513-4D2F-9E1F-878414AAA01E}"/>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7857877" y="3608165"/>
            <a:ext cx="457200" cy="457200"/>
          </a:xfrm>
          <a:prstGeom prst="rect">
            <a:avLst/>
          </a:prstGeom>
        </p:spPr>
      </p:pic>
      <p:sp>
        <p:nvSpPr>
          <p:cNvPr id="60" name="TextBox 59">
            <a:extLst>
              <a:ext uri="{FF2B5EF4-FFF2-40B4-BE49-F238E27FC236}">
                <a16:creationId xmlns="" xmlns:a16="http://schemas.microsoft.com/office/drawing/2014/main" id="{3DD587F8-20DD-4E57-B2FC-23FAD7CC7318}"/>
              </a:ext>
            </a:extLst>
          </p:cNvPr>
          <p:cNvSpPr txBox="1"/>
          <p:nvPr/>
        </p:nvSpPr>
        <p:spPr>
          <a:xfrm>
            <a:off x="530716" y="4000354"/>
            <a:ext cx="3463273" cy="338554"/>
          </a:xfrm>
          <a:prstGeom prst="rect">
            <a:avLst/>
          </a:prstGeom>
          <a:noFill/>
        </p:spPr>
        <p:txBody>
          <a:bodyPr wrap="square" rtlCol="0">
            <a:spAutoFit/>
          </a:bodyPr>
          <a:lstStyle/>
          <a:p>
            <a:r>
              <a:rPr lang="en-US" sz="1600" b="1" dirty="0"/>
              <a:t>(all countries along the itinerary)</a:t>
            </a:r>
          </a:p>
        </p:txBody>
      </p:sp>
    </p:spTree>
    <p:extLst>
      <p:ext uri="{BB962C8B-B14F-4D97-AF65-F5344CB8AC3E}">
        <p14:creationId xmlns:p14="http://schemas.microsoft.com/office/powerpoint/2010/main" xmlns="" val="342443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15</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325289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325289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934DABB9-F11B-4795-B1A9-7E3A959482E5}"/>
              </a:ext>
            </a:extLst>
          </p:cNvPr>
          <p:cNvSpPr txBox="1"/>
          <p:nvPr/>
        </p:nvSpPr>
        <p:spPr>
          <a:xfrm>
            <a:off x="565802" y="1421979"/>
            <a:ext cx="3463273" cy="400110"/>
          </a:xfrm>
          <a:prstGeom prst="rect">
            <a:avLst/>
          </a:prstGeom>
          <a:noFill/>
        </p:spPr>
        <p:txBody>
          <a:bodyPr wrap="square" rtlCol="0">
            <a:spAutoFit/>
          </a:bodyPr>
          <a:lstStyle/>
          <a:p>
            <a:r>
              <a:rPr lang="en-US" sz="2000" b="1" dirty="0"/>
              <a:t>Start a TIR operation</a:t>
            </a:r>
          </a:p>
        </p:txBody>
      </p:sp>
      <p:sp>
        <p:nvSpPr>
          <p:cNvPr id="53" name="TextBox 52">
            <a:extLst>
              <a:ext uri="{FF2B5EF4-FFF2-40B4-BE49-F238E27FC236}">
                <a16:creationId xmlns="" xmlns:a16="http://schemas.microsoft.com/office/drawing/2014/main" id="{62BD4442-D1D4-4473-9BDE-0CFCBF4DC765}"/>
              </a:ext>
            </a:extLst>
          </p:cNvPr>
          <p:cNvSpPr txBox="1"/>
          <p:nvPr/>
        </p:nvSpPr>
        <p:spPr>
          <a:xfrm>
            <a:off x="558004" y="3029962"/>
            <a:ext cx="3147742" cy="369332"/>
          </a:xfrm>
          <a:prstGeom prst="rect">
            <a:avLst/>
          </a:prstGeom>
          <a:solidFill>
            <a:schemeClr val="accent2">
              <a:lumMod val="40000"/>
              <a:lumOff val="60000"/>
            </a:schemeClr>
          </a:solidFill>
        </p:spPr>
        <p:txBody>
          <a:bodyPr wrap="square" rtlCol="0">
            <a:spAutoFit/>
          </a:bodyPr>
          <a:lstStyle/>
          <a:p>
            <a:r>
              <a:rPr lang="en-US" b="1" dirty="0"/>
              <a:t>Start TIR operation</a:t>
            </a:r>
          </a:p>
        </p:txBody>
      </p:sp>
      <p:sp>
        <p:nvSpPr>
          <p:cNvPr id="54" name="TextBox 53">
            <a:extLst>
              <a:ext uri="{FF2B5EF4-FFF2-40B4-BE49-F238E27FC236}">
                <a16:creationId xmlns="" xmlns:a16="http://schemas.microsoft.com/office/drawing/2014/main" id="{F8A3D764-EDDC-4480-B536-0DA7FAC28C18}"/>
              </a:ext>
            </a:extLst>
          </p:cNvPr>
          <p:cNvSpPr txBox="1"/>
          <p:nvPr/>
        </p:nvSpPr>
        <p:spPr>
          <a:xfrm>
            <a:off x="565802" y="4570214"/>
            <a:ext cx="3147742" cy="369332"/>
          </a:xfrm>
          <a:prstGeom prst="rect">
            <a:avLst/>
          </a:prstGeom>
          <a:solidFill>
            <a:schemeClr val="accent1">
              <a:lumMod val="40000"/>
              <a:lumOff val="60000"/>
            </a:schemeClr>
          </a:solidFill>
        </p:spPr>
        <p:txBody>
          <a:bodyPr wrap="square" rtlCol="0">
            <a:spAutoFit/>
          </a:bodyPr>
          <a:lstStyle/>
          <a:p>
            <a:r>
              <a:rPr lang="en-US" b="1"/>
              <a:t>Notify guarantee </a:t>
            </a:r>
            <a:r>
              <a:rPr lang="en-US" b="1" dirty="0"/>
              <a:t>chain</a:t>
            </a:r>
          </a:p>
        </p:txBody>
      </p:sp>
      <p:sp>
        <p:nvSpPr>
          <p:cNvPr id="55" name="TextBox 54">
            <a:extLst>
              <a:ext uri="{FF2B5EF4-FFF2-40B4-BE49-F238E27FC236}">
                <a16:creationId xmlns="" xmlns:a16="http://schemas.microsoft.com/office/drawing/2014/main" id="{0B36ECC9-2321-421A-82BF-4EBCB2A62136}"/>
              </a:ext>
            </a:extLst>
          </p:cNvPr>
          <p:cNvSpPr txBox="1"/>
          <p:nvPr/>
        </p:nvSpPr>
        <p:spPr>
          <a:xfrm>
            <a:off x="6641125" y="4338908"/>
            <a:ext cx="611941" cy="369332"/>
          </a:xfrm>
          <a:prstGeom prst="rect">
            <a:avLst/>
          </a:prstGeom>
          <a:solidFill>
            <a:schemeClr val="accent1">
              <a:lumMod val="40000"/>
              <a:lumOff val="60000"/>
            </a:schemeClr>
          </a:solidFill>
        </p:spPr>
        <p:txBody>
          <a:bodyPr wrap="square" rtlCol="0">
            <a:spAutoFit/>
          </a:bodyPr>
          <a:lstStyle/>
          <a:p>
            <a:pPr algn="ctr"/>
            <a:r>
              <a:rPr lang="en-US" b="1"/>
              <a:t>E7</a:t>
            </a:r>
            <a:endParaRPr lang="en-US" b="1" dirty="0"/>
          </a:p>
        </p:txBody>
      </p:sp>
      <p:sp>
        <p:nvSpPr>
          <p:cNvPr id="56" name="TextBox 55">
            <a:extLst>
              <a:ext uri="{FF2B5EF4-FFF2-40B4-BE49-F238E27FC236}">
                <a16:creationId xmlns="" xmlns:a16="http://schemas.microsoft.com/office/drawing/2014/main" id="{2BE15551-F2CE-43B2-90A2-FEC6E0C0A2C1}"/>
              </a:ext>
            </a:extLst>
          </p:cNvPr>
          <p:cNvSpPr txBox="1"/>
          <p:nvPr/>
        </p:nvSpPr>
        <p:spPr>
          <a:xfrm>
            <a:off x="6641123" y="4818936"/>
            <a:ext cx="611943" cy="369332"/>
          </a:xfrm>
          <a:prstGeom prst="rect">
            <a:avLst/>
          </a:prstGeom>
          <a:solidFill>
            <a:schemeClr val="accent1">
              <a:lumMod val="40000"/>
              <a:lumOff val="60000"/>
            </a:schemeClr>
          </a:solidFill>
        </p:spPr>
        <p:txBody>
          <a:bodyPr wrap="square" rtlCol="0">
            <a:spAutoFit/>
          </a:bodyPr>
          <a:lstStyle/>
          <a:p>
            <a:pPr algn="ctr"/>
            <a:r>
              <a:rPr lang="en-US" b="1"/>
              <a:t>E8</a:t>
            </a:r>
            <a:endParaRPr lang="en-US" b="1" dirty="0"/>
          </a:p>
        </p:txBody>
      </p:sp>
      <p:sp>
        <p:nvSpPr>
          <p:cNvPr id="57" name="TextBox 56">
            <a:extLst>
              <a:ext uri="{FF2B5EF4-FFF2-40B4-BE49-F238E27FC236}">
                <a16:creationId xmlns="" xmlns:a16="http://schemas.microsoft.com/office/drawing/2014/main" id="{97E59140-9164-436D-9BF5-F6B35A891EEF}"/>
              </a:ext>
            </a:extLst>
          </p:cNvPr>
          <p:cNvSpPr txBox="1"/>
          <p:nvPr/>
        </p:nvSpPr>
        <p:spPr>
          <a:xfrm>
            <a:off x="8331753" y="3089400"/>
            <a:ext cx="611941" cy="369332"/>
          </a:xfrm>
          <a:prstGeom prst="rect">
            <a:avLst/>
          </a:prstGeom>
          <a:solidFill>
            <a:schemeClr val="accent2">
              <a:lumMod val="40000"/>
              <a:lumOff val="60000"/>
            </a:schemeClr>
          </a:solidFill>
        </p:spPr>
        <p:txBody>
          <a:bodyPr wrap="square" rtlCol="0">
            <a:spAutoFit/>
          </a:bodyPr>
          <a:lstStyle/>
          <a:p>
            <a:pPr algn="ctr"/>
            <a:r>
              <a:rPr lang="en-US" b="1" dirty="0"/>
              <a:t>I9</a:t>
            </a:r>
          </a:p>
        </p:txBody>
      </p:sp>
      <p:sp>
        <p:nvSpPr>
          <p:cNvPr id="58" name="TextBox 57">
            <a:extLst>
              <a:ext uri="{FF2B5EF4-FFF2-40B4-BE49-F238E27FC236}">
                <a16:creationId xmlns="" xmlns:a16="http://schemas.microsoft.com/office/drawing/2014/main" id="{CCBCC0C8-6C12-4E6E-8AFE-E3E0F2882501}"/>
              </a:ext>
            </a:extLst>
          </p:cNvPr>
          <p:cNvSpPr txBox="1"/>
          <p:nvPr/>
        </p:nvSpPr>
        <p:spPr>
          <a:xfrm>
            <a:off x="9295915" y="3089400"/>
            <a:ext cx="611941" cy="369332"/>
          </a:xfrm>
          <a:prstGeom prst="rect">
            <a:avLst/>
          </a:prstGeom>
          <a:solidFill>
            <a:schemeClr val="accent2">
              <a:lumMod val="40000"/>
              <a:lumOff val="60000"/>
            </a:schemeClr>
          </a:solidFill>
        </p:spPr>
        <p:txBody>
          <a:bodyPr wrap="square" rtlCol="0">
            <a:spAutoFit/>
          </a:bodyPr>
          <a:lstStyle/>
          <a:p>
            <a:pPr algn="ctr"/>
            <a:r>
              <a:rPr lang="en-US" b="1" dirty="0"/>
              <a:t>I10</a:t>
            </a:r>
          </a:p>
        </p:txBody>
      </p:sp>
    </p:spTree>
    <p:extLst>
      <p:ext uri="{BB962C8B-B14F-4D97-AF65-F5344CB8AC3E}">
        <p14:creationId xmlns:p14="http://schemas.microsoft.com/office/powerpoint/2010/main" xmlns="" val="93983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16</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325289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325289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934DABB9-F11B-4795-B1A9-7E3A959482E5}"/>
              </a:ext>
            </a:extLst>
          </p:cNvPr>
          <p:cNvSpPr txBox="1"/>
          <p:nvPr/>
        </p:nvSpPr>
        <p:spPr>
          <a:xfrm>
            <a:off x="565802" y="1421979"/>
            <a:ext cx="3463273" cy="400110"/>
          </a:xfrm>
          <a:prstGeom prst="rect">
            <a:avLst/>
          </a:prstGeom>
          <a:noFill/>
        </p:spPr>
        <p:txBody>
          <a:bodyPr wrap="square" rtlCol="0">
            <a:spAutoFit/>
          </a:bodyPr>
          <a:lstStyle/>
          <a:p>
            <a:r>
              <a:rPr lang="en-US" sz="2000" b="1" dirty="0"/>
              <a:t>Terminate a TIR operation</a:t>
            </a:r>
          </a:p>
        </p:txBody>
      </p:sp>
      <p:sp>
        <p:nvSpPr>
          <p:cNvPr id="53" name="TextBox 52">
            <a:extLst>
              <a:ext uri="{FF2B5EF4-FFF2-40B4-BE49-F238E27FC236}">
                <a16:creationId xmlns="" xmlns:a16="http://schemas.microsoft.com/office/drawing/2014/main" id="{62BD4442-D1D4-4473-9BDE-0CFCBF4DC765}"/>
              </a:ext>
            </a:extLst>
          </p:cNvPr>
          <p:cNvSpPr txBox="1"/>
          <p:nvPr/>
        </p:nvSpPr>
        <p:spPr>
          <a:xfrm>
            <a:off x="558004" y="3029962"/>
            <a:ext cx="3147742" cy="369332"/>
          </a:xfrm>
          <a:prstGeom prst="rect">
            <a:avLst/>
          </a:prstGeom>
          <a:solidFill>
            <a:schemeClr val="accent2">
              <a:lumMod val="40000"/>
              <a:lumOff val="60000"/>
            </a:schemeClr>
          </a:solidFill>
        </p:spPr>
        <p:txBody>
          <a:bodyPr wrap="square" rtlCol="0">
            <a:spAutoFit/>
          </a:bodyPr>
          <a:lstStyle/>
          <a:p>
            <a:r>
              <a:rPr lang="en-US" b="1" dirty="0"/>
              <a:t>Terminate TIR operation</a:t>
            </a:r>
          </a:p>
        </p:txBody>
      </p:sp>
      <p:sp>
        <p:nvSpPr>
          <p:cNvPr id="54" name="TextBox 53">
            <a:extLst>
              <a:ext uri="{FF2B5EF4-FFF2-40B4-BE49-F238E27FC236}">
                <a16:creationId xmlns="" xmlns:a16="http://schemas.microsoft.com/office/drawing/2014/main" id="{F8A3D764-EDDC-4480-B536-0DA7FAC28C18}"/>
              </a:ext>
            </a:extLst>
          </p:cNvPr>
          <p:cNvSpPr txBox="1"/>
          <p:nvPr/>
        </p:nvSpPr>
        <p:spPr>
          <a:xfrm>
            <a:off x="565802" y="4570214"/>
            <a:ext cx="3147742" cy="369332"/>
          </a:xfrm>
          <a:prstGeom prst="rect">
            <a:avLst/>
          </a:prstGeom>
          <a:solidFill>
            <a:schemeClr val="accent1">
              <a:lumMod val="40000"/>
              <a:lumOff val="60000"/>
            </a:schemeClr>
          </a:solidFill>
        </p:spPr>
        <p:txBody>
          <a:bodyPr wrap="square" rtlCol="0">
            <a:spAutoFit/>
          </a:bodyPr>
          <a:lstStyle/>
          <a:p>
            <a:r>
              <a:rPr lang="en-US" b="1"/>
              <a:t>Notify guarantee </a:t>
            </a:r>
            <a:r>
              <a:rPr lang="en-US" b="1" dirty="0"/>
              <a:t>chain</a:t>
            </a:r>
          </a:p>
        </p:txBody>
      </p:sp>
      <p:sp>
        <p:nvSpPr>
          <p:cNvPr id="55" name="TextBox 54">
            <a:extLst>
              <a:ext uri="{FF2B5EF4-FFF2-40B4-BE49-F238E27FC236}">
                <a16:creationId xmlns="" xmlns:a16="http://schemas.microsoft.com/office/drawing/2014/main" id="{0B36ECC9-2321-421A-82BF-4EBCB2A62136}"/>
              </a:ext>
            </a:extLst>
          </p:cNvPr>
          <p:cNvSpPr txBox="1"/>
          <p:nvPr/>
        </p:nvSpPr>
        <p:spPr>
          <a:xfrm>
            <a:off x="6641125" y="4338908"/>
            <a:ext cx="611941" cy="369332"/>
          </a:xfrm>
          <a:prstGeom prst="rect">
            <a:avLst/>
          </a:prstGeom>
          <a:solidFill>
            <a:schemeClr val="accent1">
              <a:lumMod val="40000"/>
              <a:lumOff val="60000"/>
            </a:schemeClr>
          </a:solidFill>
        </p:spPr>
        <p:txBody>
          <a:bodyPr wrap="square" rtlCol="0">
            <a:spAutoFit/>
          </a:bodyPr>
          <a:lstStyle/>
          <a:p>
            <a:pPr algn="ctr"/>
            <a:r>
              <a:rPr lang="en-US" b="1"/>
              <a:t>E7</a:t>
            </a:r>
            <a:endParaRPr lang="en-US" b="1" dirty="0"/>
          </a:p>
        </p:txBody>
      </p:sp>
      <p:sp>
        <p:nvSpPr>
          <p:cNvPr id="56" name="TextBox 55">
            <a:extLst>
              <a:ext uri="{FF2B5EF4-FFF2-40B4-BE49-F238E27FC236}">
                <a16:creationId xmlns="" xmlns:a16="http://schemas.microsoft.com/office/drawing/2014/main" id="{2BE15551-F2CE-43B2-90A2-FEC6E0C0A2C1}"/>
              </a:ext>
            </a:extLst>
          </p:cNvPr>
          <p:cNvSpPr txBox="1"/>
          <p:nvPr/>
        </p:nvSpPr>
        <p:spPr>
          <a:xfrm>
            <a:off x="6641123" y="4818936"/>
            <a:ext cx="611943" cy="369332"/>
          </a:xfrm>
          <a:prstGeom prst="rect">
            <a:avLst/>
          </a:prstGeom>
          <a:solidFill>
            <a:schemeClr val="accent1">
              <a:lumMod val="40000"/>
              <a:lumOff val="60000"/>
            </a:schemeClr>
          </a:solidFill>
        </p:spPr>
        <p:txBody>
          <a:bodyPr wrap="square" rtlCol="0">
            <a:spAutoFit/>
          </a:bodyPr>
          <a:lstStyle/>
          <a:p>
            <a:pPr algn="ctr"/>
            <a:r>
              <a:rPr lang="en-US" b="1"/>
              <a:t>E8</a:t>
            </a:r>
            <a:endParaRPr lang="en-US" b="1" dirty="0"/>
          </a:p>
        </p:txBody>
      </p:sp>
      <p:sp>
        <p:nvSpPr>
          <p:cNvPr id="57" name="TextBox 56">
            <a:extLst>
              <a:ext uri="{FF2B5EF4-FFF2-40B4-BE49-F238E27FC236}">
                <a16:creationId xmlns="" xmlns:a16="http://schemas.microsoft.com/office/drawing/2014/main" id="{97E59140-9164-436D-9BF5-F6B35A891EEF}"/>
              </a:ext>
            </a:extLst>
          </p:cNvPr>
          <p:cNvSpPr txBox="1"/>
          <p:nvPr/>
        </p:nvSpPr>
        <p:spPr>
          <a:xfrm>
            <a:off x="8331753" y="3089400"/>
            <a:ext cx="611941" cy="369332"/>
          </a:xfrm>
          <a:prstGeom prst="rect">
            <a:avLst/>
          </a:prstGeom>
          <a:solidFill>
            <a:schemeClr val="accent2">
              <a:lumMod val="40000"/>
              <a:lumOff val="60000"/>
            </a:schemeClr>
          </a:solidFill>
        </p:spPr>
        <p:txBody>
          <a:bodyPr wrap="square" rtlCol="0">
            <a:spAutoFit/>
          </a:bodyPr>
          <a:lstStyle/>
          <a:p>
            <a:pPr algn="ctr"/>
            <a:r>
              <a:rPr lang="en-US" b="1" dirty="0"/>
              <a:t>I11</a:t>
            </a:r>
          </a:p>
        </p:txBody>
      </p:sp>
      <p:sp>
        <p:nvSpPr>
          <p:cNvPr id="58" name="TextBox 57">
            <a:extLst>
              <a:ext uri="{FF2B5EF4-FFF2-40B4-BE49-F238E27FC236}">
                <a16:creationId xmlns="" xmlns:a16="http://schemas.microsoft.com/office/drawing/2014/main" id="{CCBCC0C8-6C12-4E6E-8AFE-E3E0F2882501}"/>
              </a:ext>
            </a:extLst>
          </p:cNvPr>
          <p:cNvSpPr txBox="1"/>
          <p:nvPr/>
        </p:nvSpPr>
        <p:spPr>
          <a:xfrm>
            <a:off x="9295915" y="3089400"/>
            <a:ext cx="611941" cy="369332"/>
          </a:xfrm>
          <a:prstGeom prst="rect">
            <a:avLst/>
          </a:prstGeom>
          <a:solidFill>
            <a:schemeClr val="accent2">
              <a:lumMod val="40000"/>
              <a:lumOff val="60000"/>
            </a:schemeClr>
          </a:solidFill>
        </p:spPr>
        <p:txBody>
          <a:bodyPr wrap="square" rtlCol="0">
            <a:spAutoFit/>
          </a:bodyPr>
          <a:lstStyle/>
          <a:p>
            <a:pPr algn="ctr"/>
            <a:r>
              <a:rPr lang="en-US" b="1" dirty="0"/>
              <a:t>I12</a:t>
            </a:r>
          </a:p>
        </p:txBody>
      </p:sp>
    </p:spTree>
    <p:extLst>
      <p:ext uri="{BB962C8B-B14F-4D97-AF65-F5344CB8AC3E}">
        <p14:creationId xmlns:p14="http://schemas.microsoft.com/office/powerpoint/2010/main" xmlns="" val="143347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17</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325289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325289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934DABB9-F11B-4795-B1A9-7E3A959482E5}"/>
              </a:ext>
            </a:extLst>
          </p:cNvPr>
          <p:cNvSpPr txBox="1"/>
          <p:nvPr/>
        </p:nvSpPr>
        <p:spPr>
          <a:xfrm>
            <a:off x="565802" y="1421979"/>
            <a:ext cx="3463273" cy="400110"/>
          </a:xfrm>
          <a:prstGeom prst="rect">
            <a:avLst/>
          </a:prstGeom>
          <a:noFill/>
        </p:spPr>
        <p:txBody>
          <a:bodyPr wrap="square" rtlCol="0">
            <a:spAutoFit/>
          </a:bodyPr>
          <a:lstStyle/>
          <a:p>
            <a:r>
              <a:rPr lang="en-US" sz="2000" b="1" dirty="0"/>
              <a:t>Discharge a TIR operation</a:t>
            </a:r>
          </a:p>
        </p:txBody>
      </p:sp>
      <p:sp>
        <p:nvSpPr>
          <p:cNvPr id="53" name="TextBox 52">
            <a:extLst>
              <a:ext uri="{FF2B5EF4-FFF2-40B4-BE49-F238E27FC236}">
                <a16:creationId xmlns="" xmlns:a16="http://schemas.microsoft.com/office/drawing/2014/main" id="{62BD4442-D1D4-4473-9BDE-0CFCBF4DC765}"/>
              </a:ext>
            </a:extLst>
          </p:cNvPr>
          <p:cNvSpPr txBox="1"/>
          <p:nvPr/>
        </p:nvSpPr>
        <p:spPr>
          <a:xfrm>
            <a:off x="558004" y="3029962"/>
            <a:ext cx="3147742" cy="369332"/>
          </a:xfrm>
          <a:prstGeom prst="rect">
            <a:avLst/>
          </a:prstGeom>
          <a:solidFill>
            <a:schemeClr val="accent2">
              <a:lumMod val="40000"/>
              <a:lumOff val="60000"/>
            </a:schemeClr>
          </a:solidFill>
        </p:spPr>
        <p:txBody>
          <a:bodyPr wrap="square" rtlCol="0">
            <a:spAutoFit/>
          </a:bodyPr>
          <a:lstStyle/>
          <a:p>
            <a:r>
              <a:rPr lang="en-US" b="1" dirty="0"/>
              <a:t>Discharge TIR operation</a:t>
            </a:r>
          </a:p>
        </p:txBody>
      </p:sp>
      <p:sp>
        <p:nvSpPr>
          <p:cNvPr id="54" name="TextBox 53">
            <a:extLst>
              <a:ext uri="{FF2B5EF4-FFF2-40B4-BE49-F238E27FC236}">
                <a16:creationId xmlns="" xmlns:a16="http://schemas.microsoft.com/office/drawing/2014/main" id="{F8A3D764-EDDC-4480-B536-0DA7FAC28C18}"/>
              </a:ext>
            </a:extLst>
          </p:cNvPr>
          <p:cNvSpPr txBox="1"/>
          <p:nvPr/>
        </p:nvSpPr>
        <p:spPr>
          <a:xfrm>
            <a:off x="565802" y="4570214"/>
            <a:ext cx="3147742" cy="369332"/>
          </a:xfrm>
          <a:prstGeom prst="rect">
            <a:avLst/>
          </a:prstGeom>
          <a:solidFill>
            <a:schemeClr val="accent1">
              <a:lumMod val="40000"/>
              <a:lumOff val="60000"/>
            </a:schemeClr>
          </a:solidFill>
        </p:spPr>
        <p:txBody>
          <a:bodyPr wrap="square" rtlCol="0">
            <a:spAutoFit/>
          </a:bodyPr>
          <a:lstStyle/>
          <a:p>
            <a:r>
              <a:rPr lang="en-US" b="1"/>
              <a:t>Notify guarantee </a:t>
            </a:r>
            <a:r>
              <a:rPr lang="en-US" b="1" dirty="0"/>
              <a:t>chain</a:t>
            </a:r>
          </a:p>
        </p:txBody>
      </p:sp>
      <p:sp>
        <p:nvSpPr>
          <p:cNvPr id="55" name="TextBox 54">
            <a:extLst>
              <a:ext uri="{FF2B5EF4-FFF2-40B4-BE49-F238E27FC236}">
                <a16:creationId xmlns="" xmlns:a16="http://schemas.microsoft.com/office/drawing/2014/main" id="{0B36ECC9-2321-421A-82BF-4EBCB2A62136}"/>
              </a:ext>
            </a:extLst>
          </p:cNvPr>
          <p:cNvSpPr txBox="1"/>
          <p:nvPr/>
        </p:nvSpPr>
        <p:spPr>
          <a:xfrm>
            <a:off x="6641125" y="4338908"/>
            <a:ext cx="611941" cy="369332"/>
          </a:xfrm>
          <a:prstGeom prst="rect">
            <a:avLst/>
          </a:prstGeom>
          <a:solidFill>
            <a:schemeClr val="accent1">
              <a:lumMod val="40000"/>
              <a:lumOff val="60000"/>
            </a:schemeClr>
          </a:solidFill>
        </p:spPr>
        <p:txBody>
          <a:bodyPr wrap="square" rtlCol="0">
            <a:spAutoFit/>
          </a:bodyPr>
          <a:lstStyle/>
          <a:p>
            <a:pPr algn="ctr"/>
            <a:r>
              <a:rPr lang="en-US" b="1"/>
              <a:t>E7</a:t>
            </a:r>
            <a:endParaRPr lang="en-US" b="1" dirty="0"/>
          </a:p>
        </p:txBody>
      </p:sp>
      <p:sp>
        <p:nvSpPr>
          <p:cNvPr id="56" name="TextBox 55">
            <a:extLst>
              <a:ext uri="{FF2B5EF4-FFF2-40B4-BE49-F238E27FC236}">
                <a16:creationId xmlns="" xmlns:a16="http://schemas.microsoft.com/office/drawing/2014/main" id="{2BE15551-F2CE-43B2-90A2-FEC6E0C0A2C1}"/>
              </a:ext>
            </a:extLst>
          </p:cNvPr>
          <p:cNvSpPr txBox="1"/>
          <p:nvPr/>
        </p:nvSpPr>
        <p:spPr>
          <a:xfrm>
            <a:off x="6641123" y="4818936"/>
            <a:ext cx="611943" cy="369332"/>
          </a:xfrm>
          <a:prstGeom prst="rect">
            <a:avLst/>
          </a:prstGeom>
          <a:solidFill>
            <a:schemeClr val="accent1">
              <a:lumMod val="40000"/>
              <a:lumOff val="60000"/>
            </a:schemeClr>
          </a:solidFill>
        </p:spPr>
        <p:txBody>
          <a:bodyPr wrap="square" rtlCol="0">
            <a:spAutoFit/>
          </a:bodyPr>
          <a:lstStyle/>
          <a:p>
            <a:pPr algn="ctr"/>
            <a:r>
              <a:rPr lang="en-US" b="1"/>
              <a:t>E8</a:t>
            </a:r>
            <a:endParaRPr lang="en-US" b="1" dirty="0"/>
          </a:p>
        </p:txBody>
      </p:sp>
      <p:sp>
        <p:nvSpPr>
          <p:cNvPr id="57" name="TextBox 56">
            <a:extLst>
              <a:ext uri="{FF2B5EF4-FFF2-40B4-BE49-F238E27FC236}">
                <a16:creationId xmlns="" xmlns:a16="http://schemas.microsoft.com/office/drawing/2014/main" id="{97E59140-9164-436D-9BF5-F6B35A891EEF}"/>
              </a:ext>
            </a:extLst>
          </p:cNvPr>
          <p:cNvSpPr txBox="1"/>
          <p:nvPr/>
        </p:nvSpPr>
        <p:spPr>
          <a:xfrm>
            <a:off x="8331753" y="3089400"/>
            <a:ext cx="611941" cy="369332"/>
          </a:xfrm>
          <a:prstGeom prst="rect">
            <a:avLst/>
          </a:prstGeom>
          <a:solidFill>
            <a:schemeClr val="accent2">
              <a:lumMod val="40000"/>
              <a:lumOff val="60000"/>
            </a:schemeClr>
          </a:solidFill>
        </p:spPr>
        <p:txBody>
          <a:bodyPr wrap="square" rtlCol="0">
            <a:spAutoFit/>
          </a:bodyPr>
          <a:lstStyle/>
          <a:p>
            <a:pPr algn="ctr"/>
            <a:r>
              <a:rPr lang="en-US" b="1" dirty="0"/>
              <a:t>I13</a:t>
            </a:r>
          </a:p>
        </p:txBody>
      </p:sp>
      <p:sp>
        <p:nvSpPr>
          <p:cNvPr id="58" name="TextBox 57">
            <a:extLst>
              <a:ext uri="{FF2B5EF4-FFF2-40B4-BE49-F238E27FC236}">
                <a16:creationId xmlns="" xmlns:a16="http://schemas.microsoft.com/office/drawing/2014/main" id="{CCBCC0C8-6C12-4E6E-8AFE-E3E0F2882501}"/>
              </a:ext>
            </a:extLst>
          </p:cNvPr>
          <p:cNvSpPr txBox="1"/>
          <p:nvPr/>
        </p:nvSpPr>
        <p:spPr>
          <a:xfrm>
            <a:off x="9295915" y="3089400"/>
            <a:ext cx="611941" cy="369332"/>
          </a:xfrm>
          <a:prstGeom prst="rect">
            <a:avLst/>
          </a:prstGeom>
          <a:solidFill>
            <a:schemeClr val="accent2">
              <a:lumMod val="40000"/>
              <a:lumOff val="60000"/>
            </a:schemeClr>
          </a:solidFill>
        </p:spPr>
        <p:txBody>
          <a:bodyPr wrap="square" rtlCol="0">
            <a:spAutoFit/>
          </a:bodyPr>
          <a:lstStyle/>
          <a:p>
            <a:pPr algn="ctr"/>
            <a:r>
              <a:rPr lang="en-US" b="1" dirty="0"/>
              <a:t>I14</a:t>
            </a:r>
          </a:p>
        </p:txBody>
      </p:sp>
    </p:spTree>
    <p:extLst>
      <p:ext uri="{BB962C8B-B14F-4D97-AF65-F5344CB8AC3E}">
        <p14:creationId xmlns:p14="http://schemas.microsoft.com/office/powerpoint/2010/main" xmlns="" val="694002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18</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325289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325289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934DABB9-F11B-4795-B1A9-7E3A959482E5}"/>
              </a:ext>
            </a:extLst>
          </p:cNvPr>
          <p:cNvSpPr txBox="1"/>
          <p:nvPr/>
        </p:nvSpPr>
        <p:spPr>
          <a:xfrm>
            <a:off x="565802" y="1421979"/>
            <a:ext cx="3463273" cy="400110"/>
          </a:xfrm>
          <a:prstGeom prst="rect">
            <a:avLst/>
          </a:prstGeom>
          <a:noFill/>
        </p:spPr>
        <p:txBody>
          <a:bodyPr wrap="square" rtlCol="0">
            <a:spAutoFit/>
          </a:bodyPr>
          <a:lstStyle/>
          <a:p>
            <a:r>
              <a:rPr lang="en-US" sz="2000" b="1"/>
              <a:t>Query the guarantee</a:t>
            </a:r>
            <a:endParaRPr lang="en-US" sz="2000" b="1" dirty="0"/>
          </a:p>
        </p:txBody>
      </p:sp>
      <p:sp>
        <p:nvSpPr>
          <p:cNvPr id="53" name="TextBox 52">
            <a:extLst>
              <a:ext uri="{FF2B5EF4-FFF2-40B4-BE49-F238E27FC236}">
                <a16:creationId xmlns="" xmlns:a16="http://schemas.microsoft.com/office/drawing/2014/main" id="{62BD4442-D1D4-4473-9BDE-0CFCBF4DC765}"/>
              </a:ext>
            </a:extLst>
          </p:cNvPr>
          <p:cNvSpPr txBox="1"/>
          <p:nvPr/>
        </p:nvSpPr>
        <p:spPr>
          <a:xfrm>
            <a:off x="558004" y="3029962"/>
            <a:ext cx="3147742" cy="369332"/>
          </a:xfrm>
          <a:prstGeom prst="rect">
            <a:avLst/>
          </a:prstGeom>
          <a:solidFill>
            <a:schemeClr val="accent2">
              <a:lumMod val="40000"/>
              <a:lumOff val="60000"/>
            </a:schemeClr>
          </a:solidFill>
        </p:spPr>
        <p:txBody>
          <a:bodyPr wrap="square" rtlCol="0">
            <a:spAutoFit/>
          </a:bodyPr>
          <a:lstStyle/>
          <a:p>
            <a:r>
              <a:rPr lang="en-US" b="1"/>
              <a:t>Query </a:t>
            </a:r>
            <a:r>
              <a:rPr lang="en-US" b="1" dirty="0"/>
              <a:t>guarantee</a:t>
            </a:r>
          </a:p>
        </p:txBody>
      </p:sp>
      <p:sp>
        <p:nvSpPr>
          <p:cNvPr id="54" name="TextBox 53">
            <a:extLst>
              <a:ext uri="{FF2B5EF4-FFF2-40B4-BE49-F238E27FC236}">
                <a16:creationId xmlns="" xmlns:a16="http://schemas.microsoft.com/office/drawing/2014/main" id="{F8A3D764-EDDC-4480-B536-0DA7FAC28C18}"/>
              </a:ext>
            </a:extLst>
          </p:cNvPr>
          <p:cNvSpPr txBox="1"/>
          <p:nvPr/>
        </p:nvSpPr>
        <p:spPr>
          <a:xfrm>
            <a:off x="565802" y="4570214"/>
            <a:ext cx="3147742" cy="369332"/>
          </a:xfrm>
          <a:prstGeom prst="rect">
            <a:avLst/>
          </a:prstGeom>
          <a:solidFill>
            <a:schemeClr val="accent1">
              <a:lumMod val="40000"/>
              <a:lumOff val="60000"/>
            </a:schemeClr>
          </a:solidFill>
        </p:spPr>
        <p:txBody>
          <a:bodyPr wrap="square" rtlCol="0">
            <a:spAutoFit/>
          </a:bodyPr>
          <a:lstStyle/>
          <a:p>
            <a:r>
              <a:rPr lang="en-US" b="1"/>
              <a:t>Query </a:t>
            </a:r>
            <a:r>
              <a:rPr lang="en-US" b="1" dirty="0"/>
              <a:t>guarantee</a:t>
            </a:r>
          </a:p>
        </p:txBody>
      </p:sp>
      <p:sp>
        <p:nvSpPr>
          <p:cNvPr id="55" name="TextBox 54">
            <a:extLst>
              <a:ext uri="{FF2B5EF4-FFF2-40B4-BE49-F238E27FC236}">
                <a16:creationId xmlns="" xmlns:a16="http://schemas.microsoft.com/office/drawing/2014/main" id="{0B36ECC9-2321-421A-82BF-4EBCB2A62136}"/>
              </a:ext>
            </a:extLst>
          </p:cNvPr>
          <p:cNvSpPr txBox="1"/>
          <p:nvPr/>
        </p:nvSpPr>
        <p:spPr>
          <a:xfrm>
            <a:off x="6641125" y="4338908"/>
            <a:ext cx="611941" cy="369332"/>
          </a:xfrm>
          <a:prstGeom prst="rect">
            <a:avLst/>
          </a:prstGeom>
          <a:solidFill>
            <a:schemeClr val="accent1">
              <a:lumMod val="40000"/>
              <a:lumOff val="60000"/>
            </a:schemeClr>
          </a:solidFill>
        </p:spPr>
        <p:txBody>
          <a:bodyPr wrap="square" rtlCol="0">
            <a:spAutoFit/>
          </a:bodyPr>
          <a:lstStyle/>
          <a:p>
            <a:pPr algn="ctr"/>
            <a:r>
              <a:rPr lang="en-US" b="1" dirty="0"/>
              <a:t>E5</a:t>
            </a:r>
          </a:p>
        </p:txBody>
      </p:sp>
      <p:sp>
        <p:nvSpPr>
          <p:cNvPr id="56" name="TextBox 55">
            <a:extLst>
              <a:ext uri="{FF2B5EF4-FFF2-40B4-BE49-F238E27FC236}">
                <a16:creationId xmlns="" xmlns:a16="http://schemas.microsoft.com/office/drawing/2014/main" id="{2BE15551-F2CE-43B2-90A2-FEC6E0C0A2C1}"/>
              </a:ext>
            </a:extLst>
          </p:cNvPr>
          <p:cNvSpPr txBox="1"/>
          <p:nvPr/>
        </p:nvSpPr>
        <p:spPr>
          <a:xfrm>
            <a:off x="6641123" y="4818936"/>
            <a:ext cx="611943" cy="369332"/>
          </a:xfrm>
          <a:prstGeom prst="rect">
            <a:avLst/>
          </a:prstGeom>
          <a:solidFill>
            <a:schemeClr val="accent1">
              <a:lumMod val="40000"/>
              <a:lumOff val="60000"/>
            </a:schemeClr>
          </a:solidFill>
        </p:spPr>
        <p:txBody>
          <a:bodyPr wrap="square" rtlCol="0">
            <a:spAutoFit/>
          </a:bodyPr>
          <a:lstStyle/>
          <a:p>
            <a:pPr algn="ctr"/>
            <a:r>
              <a:rPr lang="en-US" b="1" dirty="0"/>
              <a:t>E6</a:t>
            </a:r>
          </a:p>
        </p:txBody>
      </p:sp>
      <p:sp>
        <p:nvSpPr>
          <p:cNvPr id="57" name="TextBox 56">
            <a:extLst>
              <a:ext uri="{FF2B5EF4-FFF2-40B4-BE49-F238E27FC236}">
                <a16:creationId xmlns="" xmlns:a16="http://schemas.microsoft.com/office/drawing/2014/main" id="{97E59140-9164-436D-9BF5-F6B35A891EEF}"/>
              </a:ext>
            </a:extLst>
          </p:cNvPr>
          <p:cNvSpPr txBox="1"/>
          <p:nvPr/>
        </p:nvSpPr>
        <p:spPr>
          <a:xfrm>
            <a:off x="8331753" y="3089400"/>
            <a:ext cx="611941" cy="369332"/>
          </a:xfrm>
          <a:prstGeom prst="rect">
            <a:avLst/>
          </a:prstGeom>
          <a:solidFill>
            <a:schemeClr val="accent2">
              <a:lumMod val="40000"/>
              <a:lumOff val="60000"/>
            </a:schemeClr>
          </a:solidFill>
        </p:spPr>
        <p:txBody>
          <a:bodyPr wrap="square" rtlCol="0">
            <a:spAutoFit/>
          </a:bodyPr>
          <a:lstStyle/>
          <a:p>
            <a:pPr algn="ctr"/>
            <a:r>
              <a:rPr lang="en-US" b="1" dirty="0"/>
              <a:t>I5</a:t>
            </a:r>
          </a:p>
        </p:txBody>
      </p:sp>
      <p:sp>
        <p:nvSpPr>
          <p:cNvPr id="58" name="TextBox 57">
            <a:extLst>
              <a:ext uri="{FF2B5EF4-FFF2-40B4-BE49-F238E27FC236}">
                <a16:creationId xmlns="" xmlns:a16="http://schemas.microsoft.com/office/drawing/2014/main" id="{CCBCC0C8-6C12-4E6E-8AFE-E3E0F2882501}"/>
              </a:ext>
            </a:extLst>
          </p:cNvPr>
          <p:cNvSpPr txBox="1"/>
          <p:nvPr/>
        </p:nvSpPr>
        <p:spPr>
          <a:xfrm>
            <a:off x="9295915" y="3089400"/>
            <a:ext cx="611941" cy="369332"/>
          </a:xfrm>
          <a:prstGeom prst="rect">
            <a:avLst/>
          </a:prstGeom>
          <a:solidFill>
            <a:schemeClr val="accent2">
              <a:lumMod val="40000"/>
              <a:lumOff val="60000"/>
            </a:schemeClr>
          </a:solidFill>
        </p:spPr>
        <p:txBody>
          <a:bodyPr wrap="square" rtlCol="0">
            <a:spAutoFit/>
          </a:bodyPr>
          <a:lstStyle/>
          <a:p>
            <a:pPr algn="ctr"/>
            <a:r>
              <a:rPr lang="en-US" b="1" dirty="0"/>
              <a:t>I6</a:t>
            </a:r>
          </a:p>
        </p:txBody>
      </p:sp>
    </p:spTree>
    <p:extLst>
      <p:ext uri="{BB962C8B-B14F-4D97-AF65-F5344CB8AC3E}">
        <p14:creationId xmlns:p14="http://schemas.microsoft.com/office/powerpoint/2010/main" xmlns="" val="3893915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19</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325289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325289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934DABB9-F11B-4795-B1A9-7E3A959482E5}"/>
              </a:ext>
            </a:extLst>
          </p:cNvPr>
          <p:cNvSpPr txBox="1"/>
          <p:nvPr/>
        </p:nvSpPr>
        <p:spPr>
          <a:xfrm>
            <a:off x="565802" y="1421979"/>
            <a:ext cx="3463273" cy="400110"/>
          </a:xfrm>
          <a:prstGeom prst="rect">
            <a:avLst/>
          </a:prstGeom>
          <a:noFill/>
        </p:spPr>
        <p:txBody>
          <a:bodyPr wrap="square" rtlCol="0">
            <a:spAutoFit/>
          </a:bodyPr>
          <a:lstStyle/>
          <a:p>
            <a:r>
              <a:rPr lang="en-US" sz="2000" b="1"/>
              <a:t>Checks/validations in ITDB</a:t>
            </a:r>
            <a:endParaRPr lang="en-US" sz="2000" b="1" dirty="0"/>
          </a:p>
        </p:txBody>
      </p:sp>
      <p:sp>
        <p:nvSpPr>
          <p:cNvPr id="54" name="TextBox 53">
            <a:extLst>
              <a:ext uri="{FF2B5EF4-FFF2-40B4-BE49-F238E27FC236}">
                <a16:creationId xmlns="" xmlns:a16="http://schemas.microsoft.com/office/drawing/2014/main" id="{F8A3D764-EDDC-4480-B536-0DA7FAC28C18}"/>
              </a:ext>
            </a:extLst>
          </p:cNvPr>
          <p:cNvSpPr txBox="1"/>
          <p:nvPr/>
        </p:nvSpPr>
        <p:spPr>
          <a:xfrm>
            <a:off x="565802" y="5108496"/>
            <a:ext cx="3147742" cy="369332"/>
          </a:xfrm>
          <a:prstGeom prst="rect">
            <a:avLst/>
          </a:prstGeom>
          <a:solidFill>
            <a:schemeClr val="accent2">
              <a:lumMod val="40000"/>
              <a:lumOff val="60000"/>
            </a:schemeClr>
          </a:solidFill>
        </p:spPr>
        <p:txBody>
          <a:bodyPr wrap="square" rtlCol="0">
            <a:spAutoFit/>
          </a:bodyPr>
          <a:lstStyle/>
          <a:p>
            <a:r>
              <a:rPr lang="en-US" b="1" dirty="0"/>
              <a:t>Get holder info</a:t>
            </a:r>
          </a:p>
        </p:txBody>
      </p:sp>
      <p:sp>
        <p:nvSpPr>
          <p:cNvPr id="55" name="TextBox 54">
            <a:extLst>
              <a:ext uri="{FF2B5EF4-FFF2-40B4-BE49-F238E27FC236}">
                <a16:creationId xmlns="" xmlns:a16="http://schemas.microsoft.com/office/drawing/2014/main" id="{0B36ECC9-2321-421A-82BF-4EBCB2A62136}"/>
              </a:ext>
            </a:extLst>
          </p:cNvPr>
          <p:cNvSpPr txBox="1"/>
          <p:nvPr/>
        </p:nvSpPr>
        <p:spPr>
          <a:xfrm>
            <a:off x="7686809" y="5108496"/>
            <a:ext cx="611941" cy="369332"/>
          </a:xfrm>
          <a:prstGeom prst="rect">
            <a:avLst/>
          </a:prstGeom>
          <a:solidFill>
            <a:schemeClr val="accent2">
              <a:lumMod val="40000"/>
              <a:lumOff val="60000"/>
            </a:schemeClr>
          </a:solidFill>
        </p:spPr>
        <p:txBody>
          <a:bodyPr wrap="square" rtlCol="0">
            <a:spAutoFit/>
          </a:bodyPr>
          <a:lstStyle/>
          <a:p>
            <a:pPr algn="ctr"/>
            <a:r>
              <a:rPr lang="en-US" b="1" dirty="0"/>
              <a:t>I3</a:t>
            </a:r>
          </a:p>
        </p:txBody>
      </p:sp>
      <p:sp>
        <p:nvSpPr>
          <p:cNvPr id="56" name="TextBox 55">
            <a:extLst>
              <a:ext uri="{FF2B5EF4-FFF2-40B4-BE49-F238E27FC236}">
                <a16:creationId xmlns="" xmlns:a16="http://schemas.microsoft.com/office/drawing/2014/main" id="{2BE15551-F2CE-43B2-90A2-FEC6E0C0A2C1}"/>
              </a:ext>
            </a:extLst>
          </p:cNvPr>
          <p:cNvSpPr txBox="1"/>
          <p:nvPr/>
        </p:nvSpPr>
        <p:spPr>
          <a:xfrm>
            <a:off x="8378483" y="5108496"/>
            <a:ext cx="611943" cy="369332"/>
          </a:xfrm>
          <a:prstGeom prst="rect">
            <a:avLst/>
          </a:prstGeom>
          <a:solidFill>
            <a:schemeClr val="accent2">
              <a:lumMod val="40000"/>
              <a:lumOff val="60000"/>
            </a:schemeClr>
          </a:solidFill>
        </p:spPr>
        <p:txBody>
          <a:bodyPr wrap="square" rtlCol="0">
            <a:spAutoFit/>
          </a:bodyPr>
          <a:lstStyle/>
          <a:p>
            <a:pPr algn="ctr"/>
            <a:r>
              <a:rPr lang="en-US" b="1" dirty="0"/>
              <a:t>I4</a:t>
            </a:r>
          </a:p>
        </p:txBody>
      </p:sp>
      <p:sp>
        <p:nvSpPr>
          <p:cNvPr id="43" name="TextBox 42">
            <a:extLst>
              <a:ext uri="{FF2B5EF4-FFF2-40B4-BE49-F238E27FC236}">
                <a16:creationId xmlns="" xmlns:a16="http://schemas.microsoft.com/office/drawing/2014/main" id="{3B4C3641-86EA-4051-AAE4-737EC86803A3}"/>
              </a:ext>
            </a:extLst>
          </p:cNvPr>
          <p:cNvSpPr txBox="1"/>
          <p:nvPr/>
        </p:nvSpPr>
        <p:spPr>
          <a:xfrm>
            <a:off x="565802" y="5525384"/>
            <a:ext cx="3147742" cy="369332"/>
          </a:xfrm>
          <a:prstGeom prst="rect">
            <a:avLst/>
          </a:prstGeom>
          <a:solidFill>
            <a:schemeClr val="accent2">
              <a:lumMod val="40000"/>
              <a:lumOff val="60000"/>
            </a:schemeClr>
          </a:solidFill>
        </p:spPr>
        <p:txBody>
          <a:bodyPr wrap="square" rtlCol="0">
            <a:spAutoFit/>
          </a:bodyPr>
          <a:lstStyle/>
          <a:p>
            <a:r>
              <a:rPr lang="en-US" b="1" dirty="0"/>
              <a:t>Check customs office</a:t>
            </a:r>
          </a:p>
        </p:txBody>
      </p:sp>
      <p:sp>
        <p:nvSpPr>
          <p:cNvPr id="44" name="TextBox 43">
            <a:extLst>
              <a:ext uri="{FF2B5EF4-FFF2-40B4-BE49-F238E27FC236}">
                <a16:creationId xmlns="" xmlns:a16="http://schemas.microsoft.com/office/drawing/2014/main" id="{C4B7A48B-21DF-4F25-B233-86032AE35B2C}"/>
              </a:ext>
            </a:extLst>
          </p:cNvPr>
          <p:cNvSpPr txBox="1"/>
          <p:nvPr/>
        </p:nvSpPr>
        <p:spPr>
          <a:xfrm>
            <a:off x="7686809" y="5525384"/>
            <a:ext cx="611941" cy="369332"/>
          </a:xfrm>
          <a:prstGeom prst="rect">
            <a:avLst/>
          </a:prstGeom>
          <a:solidFill>
            <a:schemeClr val="accent2">
              <a:lumMod val="40000"/>
              <a:lumOff val="60000"/>
            </a:schemeClr>
          </a:solidFill>
        </p:spPr>
        <p:txBody>
          <a:bodyPr wrap="square" rtlCol="0">
            <a:spAutoFit/>
          </a:bodyPr>
          <a:lstStyle/>
          <a:p>
            <a:pPr algn="ctr"/>
            <a:r>
              <a:rPr lang="en-US" b="1" dirty="0"/>
              <a:t>I19</a:t>
            </a:r>
          </a:p>
        </p:txBody>
      </p:sp>
      <p:sp>
        <p:nvSpPr>
          <p:cNvPr id="45" name="TextBox 44">
            <a:extLst>
              <a:ext uri="{FF2B5EF4-FFF2-40B4-BE49-F238E27FC236}">
                <a16:creationId xmlns="" xmlns:a16="http://schemas.microsoft.com/office/drawing/2014/main" id="{E1C4D2F5-4079-4E5F-9A1F-D53D1A99CA9B}"/>
              </a:ext>
            </a:extLst>
          </p:cNvPr>
          <p:cNvSpPr txBox="1"/>
          <p:nvPr/>
        </p:nvSpPr>
        <p:spPr>
          <a:xfrm>
            <a:off x="8378483" y="5525384"/>
            <a:ext cx="611943" cy="369332"/>
          </a:xfrm>
          <a:prstGeom prst="rect">
            <a:avLst/>
          </a:prstGeom>
          <a:solidFill>
            <a:schemeClr val="accent2">
              <a:lumMod val="40000"/>
              <a:lumOff val="60000"/>
            </a:schemeClr>
          </a:solidFill>
        </p:spPr>
        <p:txBody>
          <a:bodyPr wrap="square" rtlCol="0">
            <a:spAutoFit/>
          </a:bodyPr>
          <a:lstStyle/>
          <a:p>
            <a:pPr algn="ctr"/>
            <a:r>
              <a:rPr lang="en-US" b="1" dirty="0"/>
              <a:t>I20</a:t>
            </a:r>
          </a:p>
        </p:txBody>
      </p:sp>
    </p:spTree>
    <p:extLst>
      <p:ext uri="{BB962C8B-B14F-4D97-AF65-F5344CB8AC3E}">
        <p14:creationId xmlns:p14="http://schemas.microsoft.com/office/powerpoint/2010/main" xmlns="" val="63526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358F74F9-3D11-45F6-AC01-20AD7661A76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r>
              <a:rPr lang="en-US"/>
              <a:t>8</a:t>
            </a:r>
          </a:p>
        </p:txBody>
      </p:sp>
      <p:sp>
        <p:nvSpPr>
          <p:cNvPr id="38" name="Title 4">
            <a:extLst>
              <a:ext uri="{FF2B5EF4-FFF2-40B4-BE49-F238E27FC236}">
                <a16:creationId xmlns="" xmlns:a16="http://schemas.microsoft.com/office/drawing/2014/main" id="{89186858-EAB7-4025-AC5C-3A7BEF2A475C}"/>
              </a:ext>
            </a:extLst>
          </p:cNvPr>
          <p:cNvSpPr txBox="1">
            <a:spLocks/>
          </p:cNvSpPr>
          <p:nvPr/>
        </p:nvSpPr>
        <p:spPr>
          <a:xfrm>
            <a:off x="1997752" y="35631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Outline</a:t>
            </a:r>
            <a:endParaRPr lang="en-US" sz="3600" dirty="0">
              <a:solidFill>
                <a:srgbClr val="00448D"/>
              </a:solidFill>
              <a:latin typeface="+mn-lt"/>
            </a:endParaRPr>
          </a:p>
        </p:txBody>
      </p:sp>
      <p:sp>
        <p:nvSpPr>
          <p:cNvPr id="43" name="Content Placeholder 10">
            <a:extLst>
              <a:ext uri="{FF2B5EF4-FFF2-40B4-BE49-F238E27FC236}">
                <a16:creationId xmlns="" xmlns:a16="http://schemas.microsoft.com/office/drawing/2014/main" id="{5F5725AB-9B97-4972-8E81-AE39D28A78B7}"/>
              </a:ext>
            </a:extLst>
          </p:cNvPr>
          <p:cNvSpPr>
            <a:spLocks noGrp="1"/>
          </p:cNvSpPr>
          <p:nvPr>
            <p:ph idx="1"/>
          </p:nvPr>
        </p:nvSpPr>
        <p:spPr>
          <a:xfrm>
            <a:off x="746488" y="1622812"/>
            <a:ext cx="10815083" cy="4530726"/>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r>
              <a:rPr lang="en-US" dirty="0" err="1">
                <a:latin typeface="Arial" panose="020B0604020202020204" pitchFamily="34" charset="0"/>
                <a:cs typeface="Arial" panose="020B0604020202020204" pitchFamily="34" charset="0"/>
              </a:rPr>
              <a:t>eTIR</a:t>
            </a:r>
            <a:r>
              <a:rPr lang="en-US" dirty="0">
                <a:latin typeface="Arial" panose="020B0604020202020204" pitchFamily="34" charset="0"/>
                <a:cs typeface="Arial" panose="020B0604020202020204" pitchFamily="34" charset="0"/>
              </a:rPr>
              <a:t> Major Milestones</a:t>
            </a: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ECE intergovernmental Bodies roles about </a:t>
            </a:r>
            <a:r>
              <a:rPr lang="en-US" dirty="0" err="1">
                <a:latin typeface="Arial" panose="020B0604020202020204" pitchFamily="34" charset="0"/>
                <a:cs typeface="Arial" panose="020B0604020202020204" pitchFamily="34" charset="0"/>
              </a:rPr>
              <a:t>eTIR</a:t>
            </a:r>
            <a:endParaRPr lang="en-US"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Connection to the </a:t>
            </a:r>
            <a:r>
              <a:rPr lang="en-US" dirty="0" err="1">
                <a:latin typeface="Arial" panose="020B0604020202020204" pitchFamily="34" charset="0"/>
                <a:cs typeface="Arial" panose="020B0604020202020204" pitchFamily="34" charset="0"/>
              </a:rPr>
              <a:t>eTIR</a:t>
            </a:r>
            <a:r>
              <a:rPr lang="en-US" dirty="0">
                <a:latin typeface="Arial" panose="020B0604020202020204" pitchFamily="34" charset="0"/>
                <a:cs typeface="Arial" panose="020B0604020202020204" pitchFamily="34" charset="0"/>
              </a:rPr>
              <a:t> IS – Annex 11</a:t>
            </a:r>
          </a:p>
          <a:p>
            <a:pPr marL="461963" indent="-346075">
              <a:buClr>
                <a:srgbClr val="3E8EDE"/>
              </a:buClr>
              <a:buFont typeface="Wingdings" panose="05000000000000000000" pitchFamily="2" charset="2"/>
              <a:buChar char="§"/>
            </a:pPr>
            <a:r>
              <a:rPr lang="en-US" dirty="0" err="1">
                <a:latin typeface="Arial" panose="020B0604020202020204" pitchFamily="34" charset="0"/>
                <a:cs typeface="Arial" panose="020B0604020202020204" pitchFamily="34" charset="0"/>
              </a:rPr>
              <a:t>eTIR</a:t>
            </a:r>
            <a:r>
              <a:rPr lang="en-US" dirty="0">
                <a:latin typeface="Arial" panose="020B0604020202020204" pitchFamily="34" charset="0"/>
                <a:cs typeface="Arial" panose="020B0604020202020204" pitchFamily="34" charset="0"/>
              </a:rPr>
              <a:t> specifications</a:t>
            </a: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Architecture overview</a:t>
            </a:r>
          </a:p>
          <a:p>
            <a:pPr marL="461963" indent="-346075">
              <a:buClr>
                <a:srgbClr val="3E8EDE"/>
              </a:buClr>
              <a:buFont typeface="Wingdings" panose="05000000000000000000" pitchFamily="2" charset="2"/>
              <a:buChar char="§"/>
            </a:pPr>
            <a:r>
              <a:rPr lang="en-US" dirty="0" err="1">
                <a:latin typeface="Arial" panose="020B0604020202020204" pitchFamily="34" charset="0"/>
                <a:cs typeface="Arial" panose="020B0604020202020204" pitchFamily="34" charset="0"/>
              </a:rPr>
              <a:t>eTIR</a:t>
            </a:r>
            <a:r>
              <a:rPr lang="en-US" dirty="0">
                <a:latin typeface="Arial" panose="020B0604020202020204" pitchFamily="34" charset="0"/>
                <a:cs typeface="Arial" panose="020B0604020202020204" pitchFamily="34" charset="0"/>
              </a:rPr>
              <a:t> messages</a:t>
            </a:r>
          </a:p>
          <a:p>
            <a:pPr marL="461963" indent="-346075">
              <a:buClr>
                <a:srgbClr val="3E8EDE"/>
              </a:buCl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4026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20</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0ABFA750-A381-4A64-BE98-73E9393C4BFD}"/>
              </a:ext>
            </a:extLst>
          </p:cNvPr>
          <p:cNvSpPr txBox="1"/>
          <p:nvPr/>
        </p:nvSpPr>
        <p:spPr>
          <a:xfrm>
            <a:off x="574044" y="4570214"/>
            <a:ext cx="3147742" cy="369332"/>
          </a:xfrm>
          <a:prstGeom prst="rect">
            <a:avLst/>
          </a:prstGeom>
          <a:solidFill>
            <a:schemeClr val="accent1">
              <a:lumMod val="40000"/>
              <a:lumOff val="60000"/>
            </a:schemeClr>
          </a:solidFill>
        </p:spPr>
        <p:txBody>
          <a:bodyPr wrap="square" rtlCol="0">
            <a:spAutoFit/>
          </a:bodyPr>
          <a:lstStyle/>
          <a:p>
            <a:r>
              <a:rPr lang="en-US" b="1" dirty="0"/>
              <a:t>Cancel guarantee</a:t>
            </a:r>
          </a:p>
        </p:txBody>
      </p:sp>
      <p:sp>
        <p:nvSpPr>
          <p:cNvPr id="43" name="TextBox 42">
            <a:extLst>
              <a:ext uri="{FF2B5EF4-FFF2-40B4-BE49-F238E27FC236}">
                <a16:creationId xmlns="" xmlns:a16="http://schemas.microsoft.com/office/drawing/2014/main" id="{1F81E145-EE3B-45EE-A03B-59EBE0495BD6}"/>
              </a:ext>
            </a:extLst>
          </p:cNvPr>
          <p:cNvSpPr txBox="1"/>
          <p:nvPr/>
        </p:nvSpPr>
        <p:spPr>
          <a:xfrm>
            <a:off x="6611818" y="4333994"/>
            <a:ext cx="604322" cy="369332"/>
          </a:xfrm>
          <a:prstGeom prst="rect">
            <a:avLst/>
          </a:prstGeom>
          <a:solidFill>
            <a:schemeClr val="accent1">
              <a:lumMod val="40000"/>
              <a:lumOff val="60000"/>
            </a:schemeClr>
          </a:solidFill>
        </p:spPr>
        <p:txBody>
          <a:bodyPr wrap="square" rtlCol="0">
            <a:spAutoFit/>
          </a:bodyPr>
          <a:lstStyle/>
          <a:p>
            <a:pPr algn="ctr"/>
            <a:r>
              <a:rPr lang="en-US" b="1"/>
              <a:t>E3</a:t>
            </a:r>
            <a:endParaRPr lang="en-US" b="1" dirty="0"/>
          </a:p>
        </p:txBody>
      </p:sp>
      <p:sp>
        <p:nvSpPr>
          <p:cNvPr id="44" name="TextBox 43">
            <a:extLst>
              <a:ext uri="{FF2B5EF4-FFF2-40B4-BE49-F238E27FC236}">
                <a16:creationId xmlns="" xmlns:a16="http://schemas.microsoft.com/office/drawing/2014/main" id="{236EBBBD-018D-4C02-864D-73F354A81F2E}"/>
              </a:ext>
            </a:extLst>
          </p:cNvPr>
          <p:cNvSpPr txBox="1"/>
          <p:nvPr/>
        </p:nvSpPr>
        <p:spPr>
          <a:xfrm>
            <a:off x="6611817" y="4814022"/>
            <a:ext cx="604323" cy="369332"/>
          </a:xfrm>
          <a:prstGeom prst="rect">
            <a:avLst/>
          </a:prstGeom>
          <a:solidFill>
            <a:schemeClr val="accent1">
              <a:lumMod val="40000"/>
              <a:lumOff val="60000"/>
            </a:schemeClr>
          </a:solidFill>
        </p:spPr>
        <p:txBody>
          <a:bodyPr wrap="square" rtlCol="0">
            <a:spAutoFit/>
          </a:bodyPr>
          <a:lstStyle/>
          <a:p>
            <a:pPr algn="ctr"/>
            <a:r>
              <a:rPr lang="en-US" b="1"/>
              <a:t>E4</a:t>
            </a:r>
            <a:endParaRPr lang="en-US" b="1" dirty="0"/>
          </a:p>
        </p:txBody>
      </p:sp>
      <p:sp>
        <p:nvSpPr>
          <p:cNvPr id="46" name="TextBox 45">
            <a:extLst>
              <a:ext uri="{FF2B5EF4-FFF2-40B4-BE49-F238E27FC236}">
                <a16:creationId xmlns="" xmlns:a16="http://schemas.microsoft.com/office/drawing/2014/main" id="{934DABB9-F11B-4795-B1A9-7E3A959482E5}"/>
              </a:ext>
            </a:extLst>
          </p:cNvPr>
          <p:cNvSpPr txBox="1"/>
          <p:nvPr/>
        </p:nvSpPr>
        <p:spPr>
          <a:xfrm>
            <a:off x="587503" y="1655238"/>
            <a:ext cx="3463273" cy="400110"/>
          </a:xfrm>
          <a:prstGeom prst="rect">
            <a:avLst/>
          </a:prstGeom>
          <a:noFill/>
        </p:spPr>
        <p:txBody>
          <a:bodyPr wrap="square" rtlCol="0">
            <a:spAutoFit/>
          </a:bodyPr>
          <a:lstStyle/>
          <a:p>
            <a:r>
              <a:rPr lang="en-US" sz="2000" b="1" dirty="0">
                <a:solidFill>
                  <a:srgbClr val="00B050"/>
                </a:solidFill>
              </a:rPr>
              <a:t>Guarantee cancellation</a:t>
            </a:r>
          </a:p>
        </p:txBody>
      </p:sp>
    </p:spTree>
    <p:extLst>
      <p:ext uri="{BB962C8B-B14F-4D97-AF65-F5344CB8AC3E}">
        <p14:creationId xmlns:p14="http://schemas.microsoft.com/office/powerpoint/2010/main" xmlns="" val="4177650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21</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0ABFA750-A381-4A64-BE98-73E9393C4BFD}"/>
              </a:ext>
            </a:extLst>
          </p:cNvPr>
          <p:cNvSpPr txBox="1"/>
          <p:nvPr/>
        </p:nvSpPr>
        <p:spPr>
          <a:xfrm>
            <a:off x="692738" y="2164816"/>
            <a:ext cx="3147742" cy="369332"/>
          </a:xfrm>
          <a:prstGeom prst="rect">
            <a:avLst/>
          </a:prstGeom>
          <a:solidFill>
            <a:schemeClr val="accent1">
              <a:lumMod val="40000"/>
              <a:lumOff val="60000"/>
            </a:schemeClr>
          </a:solidFill>
        </p:spPr>
        <p:txBody>
          <a:bodyPr wrap="square" rtlCol="0">
            <a:spAutoFit/>
          </a:bodyPr>
          <a:lstStyle/>
          <a:p>
            <a:r>
              <a:rPr lang="en-US" b="1" dirty="0"/>
              <a:t>Cancel </a:t>
            </a:r>
            <a:r>
              <a:rPr lang="en-US" b="1"/>
              <a:t>advance data</a:t>
            </a:r>
            <a:endParaRPr lang="en-US" b="1" dirty="0"/>
          </a:p>
        </p:txBody>
      </p:sp>
      <p:sp>
        <p:nvSpPr>
          <p:cNvPr id="43" name="TextBox 42">
            <a:extLst>
              <a:ext uri="{FF2B5EF4-FFF2-40B4-BE49-F238E27FC236}">
                <a16:creationId xmlns="" xmlns:a16="http://schemas.microsoft.com/office/drawing/2014/main" id="{1F81E145-EE3B-45EE-A03B-59EBE0495BD6}"/>
              </a:ext>
            </a:extLst>
          </p:cNvPr>
          <p:cNvSpPr txBox="1"/>
          <p:nvPr/>
        </p:nvSpPr>
        <p:spPr>
          <a:xfrm>
            <a:off x="6611818" y="1918454"/>
            <a:ext cx="611941" cy="369332"/>
          </a:xfrm>
          <a:prstGeom prst="rect">
            <a:avLst/>
          </a:prstGeom>
          <a:solidFill>
            <a:schemeClr val="accent1">
              <a:lumMod val="40000"/>
              <a:lumOff val="60000"/>
            </a:schemeClr>
          </a:solidFill>
        </p:spPr>
        <p:txBody>
          <a:bodyPr wrap="square" rtlCol="0">
            <a:spAutoFit/>
          </a:bodyPr>
          <a:lstStyle/>
          <a:p>
            <a:pPr algn="ctr"/>
            <a:r>
              <a:rPr lang="en-US" b="1" dirty="0"/>
              <a:t>E13</a:t>
            </a:r>
          </a:p>
        </p:txBody>
      </p:sp>
      <p:sp>
        <p:nvSpPr>
          <p:cNvPr id="44" name="TextBox 43">
            <a:extLst>
              <a:ext uri="{FF2B5EF4-FFF2-40B4-BE49-F238E27FC236}">
                <a16:creationId xmlns="" xmlns:a16="http://schemas.microsoft.com/office/drawing/2014/main" id="{236EBBBD-018D-4C02-864D-73F354A81F2E}"/>
              </a:ext>
            </a:extLst>
          </p:cNvPr>
          <p:cNvSpPr txBox="1"/>
          <p:nvPr/>
        </p:nvSpPr>
        <p:spPr>
          <a:xfrm>
            <a:off x="6611816" y="2398482"/>
            <a:ext cx="611943" cy="369332"/>
          </a:xfrm>
          <a:prstGeom prst="rect">
            <a:avLst/>
          </a:prstGeom>
          <a:solidFill>
            <a:schemeClr val="accent1">
              <a:lumMod val="40000"/>
              <a:lumOff val="60000"/>
            </a:schemeClr>
          </a:solidFill>
        </p:spPr>
        <p:txBody>
          <a:bodyPr wrap="square" rtlCol="0">
            <a:spAutoFit/>
          </a:bodyPr>
          <a:lstStyle/>
          <a:p>
            <a:pPr algn="ctr"/>
            <a:r>
              <a:rPr lang="en-US" b="1" dirty="0"/>
              <a:t>E14</a:t>
            </a:r>
          </a:p>
        </p:txBody>
      </p:sp>
      <p:sp>
        <p:nvSpPr>
          <p:cNvPr id="46" name="TextBox 45">
            <a:extLst>
              <a:ext uri="{FF2B5EF4-FFF2-40B4-BE49-F238E27FC236}">
                <a16:creationId xmlns="" xmlns:a16="http://schemas.microsoft.com/office/drawing/2014/main" id="{934DABB9-F11B-4795-B1A9-7E3A959482E5}"/>
              </a:ext>
            </a:extLst>
          </p:cNvPr>
          <p:cNvSpPr txBox="1"/>
          <p:nvPr/>
        </p:nvSpPr>
        <p:spPr>
          <a:xfrm>
            <a:off x="653629" y="1416010"/>
            <a:ext cx="3463273" cy="400110"/>
          </a:xfrm>
          <a:prstGeom prst="rect">
            <a:avLst/>
          </a:prstGeom>
          <a:noFill/>
        </p:spPr>
        <p:txBody>
          <a:bodyPr wrap="square" rtlCol="0">
            <a:spAutoFit/>
          </a:bodyPr>
          <a:lstStyle/>
          <a:p>
            <a:r>
              <a:rPr lang="en-US" sz="2000" b="1">
                <a:solidFill>
                  <a:srgbClr val="00B050"/>
                </a:solidFill>
              </a:rPr>
              <a:t>Cancellation </a:t>
            </a:r>
            <a:r>
              <a:rPr lang="en-US" sz="2000" b="1" dirty="0">
                <a:solidFill>
                  <a:srgbClr val="00B050"/>
                </a:solidFill>
              </a:rPr>
              <a:t>of advance data</a:t>
            </a:r>
          </a:p>
        </p:txBody>
      </p:sp>
    </p:spTree>
    <p:extLst>
      <p:ext uri="{BB962C8B-B14F-4D97-AF65-F5344CB8AC3E}">
        <p14:creationId xmlns:p14="http://schemas.microsoft.com/office/powerpoint/2010/main" xmlns="" val="173861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22</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288713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0ABFA750-A381-4A64-BE98-73E9393C4BFD}"/>
              </a:ext>
            </a:extLst>
          </p:cNvPr>
          <p:cNvSpPr txBox="1"/>
          <p:nvPr/>
        </p:nvSpPr>
        <p:spPr>
          <a:xfrm>
            <a:off x="653629" y="2963333"/>
            <a:ext cx="3147742" cy="369332"/>
          </a:xfrm>
          <a:prstGeom prst="rect">
            <a:avLst/>
          </a:prstGeom>
          <a:solidFill>
            <a:schemeClr val="accent1">
              <a:lumMod val="40000"/>
              <a:lumOff val="60000"/>
            </a:schemeClr>
          </a:solidFill>
        </p:spPr>
        <p:txBody>
          <a:bodyPr wrap="square" rtlCol="0">
            <a:spAutoFit/>
          </a:bodyPr>
          <a:lstStyle/>
          <a:p>
            <a:r>
              <a:rPr lang="en-US" b="1" dirty="0"/>
              <a:t>Advance amendment data</a:t>
            </a:r>
          </a:p>
        </p:txBody>
      </p:sp>
      <p:sp>
        <p:nvSpPr>
          <p:cNvPr id="43" name="TextBox 42">
            <a:extLst>
              <a:ext uri="{FF2B5EF4-FFF2-40B4-BE49-F238E27FC236}">
                <a16:creationId xmlns="" xmlns:a16="http://schemas.microsoft.com/office/drawing/2014/main" id="{1F81E145-EE3B-45EE-A03B-59EBE0495BD6}"/>
              </a:ext>
            </a:extLst>
          </p:cNvPr>
          <p:cNvSpPr txBox="1"/>
          <p:nvPr/>
        </p:nvSpPr>
        <p:spPr>
          <a:xfrm>
            <a:off x="6611818" y="1918454"/>
            <a:ext cx="611941" cy="369332"/>
          </a:xfrm>
          <a:prstGeom prst="rect">
            <a:avLst/>
          </a:prstGeom>
          <a:solidFill>
            <a:schemeClr val="accent1">
              <a:lumMod val="40000"/>
              <a:lumOff val="60000"/>
            </a:schemeClr>
          </a:solidFill>
        </p:spPr>
        <p:txBody>
          <a:bodyPr wrap="square" rtlCol="0">
            <a:spAutoFit/>
          </a:bodyPr>
          <a:lstStyle/>
          <a:p>
            <a:pPr algn="ctr"/>
            <a:r>
              <a:rPr lang="en-US" b="1" dirty="0"/>
              <a:t>E11</a:t>
            </a:r>
          </a:p>
        </p:txBody>
      </p:sp>
      <p:sp>
        <p:nvSpPr>
          <p:cNvPr id="44" name="TextBox 43">
            <a:extLst>
              <a:ext uri="{FF2B5EF4-FFF2-40B4-BE49-F238E27FC236}">
                <a16:creationId xmlns="" xmlns:a16="http://schemas.microsoft.com/office/drawing/2014/main" id="{236EBBBD-018D-4C02-864D-73F354A81F2E}"/>
              </a:ext>
            </a:extLst>
          </p:cNvPr>
          <p:cNvSpPr txBox="1"/>
          <p:nvPr/>
        </p:nvSpPr>
        <p:spPr>
          <a:xfrm>
            <a:off x="6611816" y="2398482"/>
            <a:ext cx="611943" cy="369332"/>
          </a:xfrm>
          <a:prstGeom prst="rect">
            <a:avLst/>
          </a:prstGeom>
          <a:solidFill>
            <a:schemeClr val="accent1">
              <a:lumMod val="40000"/>
              <a:lumOff val="60000"/>
            </a:schemeClr>
          </a:solidFill>
        </p:spPr>
        <p:txBody>
          <a:bodyPr wrap="square" rtlCol="0">
            <a:spAutoFit/>
          </a:bodyPr>
          <a:lstStyle/>
          <a:p>
            <a:pPr algn="ctr"/>
            <a:r>
              <a:rPr lang="en-US" b="1" dirty="0"/>
              <a:t>E12</a:t>
            </a:r>
          </a:p>
        </p:txBody>
      </p:sp>
      <p:sp>
        <p:nvSpPr>
          <p:cNvPr id="46" name="TextBox 45">
            <a:extLst>
              <a:ext uri="{FF2B5EF4-FFF2-40B4-BE49-F238E27FC236}">
                <a16:creationId xmlns="" xmlns:a16="http://schemas.microsoft.com/office/drawing/2014/main" id="{934DABB9-F11B-4795-B1A9-7E3A959482E5}"/>
              </a:ext>
            </a:extLst>
          </p:cNvPr>
          <p:cNvSpPr txBox="1"/>
          <p:nvPr/>
        </p:nvSpPr>
        <p:spPr>
          <a:xfrm>
            <a:off x="653630" y="1416010"/>
            <a:ext cx="3147742" cy="1261884"/>
          </a:xfrm>
          <a:prstGeom prst="rect">
            <a:avLst/>
          </a:prstGeom>
          <a:noFill/>
        </p:spPr>
        <p:txBody>
          <a:bodyPr wrap="square" rtlCol="0">
            <a:spAutoFit/>
          </a:bodyPr>
          <a:lstStyle/>
          <a:p>
            <a:r>
              <a:rPr lang="en-US" sz="2000" b="1" dirty="0">
                <a:solidFill>
                  <a:srgbClr val="00B050"/>
                </a:solidFill>
              </a:rPr>
              <a:t>Request changes to the declaration </a:t>
            </a:r>
            <a:r>
              <a:rPr lang="en-US" sz="2000" b="1">
                <a:solidFill>
                  <a:srgbClr val="00B050"/>
                </a:solidFill>
              </a:rPr>
              <a:t>data </a:t>
            </a:r>
          </a:p>
          <a:p>
            <a:r>
              <a:rPr lang="en-US" b="1">
                <a:solidFill>
                  <a:srgbClr val="00B050"/>
                </a:solidFill>
              </a:rPr>
              <a:t>(</a:t>
            </a:r>
            <a:r>
              <a:rPr lang="en-US" b="1" dirty="0">
                <a:solidFill>
                  <a:srgbClr val="00B050"/>
                </a:solidFill>
              </a:rPr>
              <a:t>e.g. change of itinerary, additional loading, ..)</a:t>
            </a:r>
          </a:p>
        </p:txBody>
      </p:sp>
    </p:spTree>
    <p:extLst>
      <p:ext uri="{BB962C8B-B14F-4D97-AF65-F5344CB8AC3E}">
        <p14:creationId xmlns:p14="http://schemas.microsoft.com/office/powerpoint/2010/main" xmlns="" val="295525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23</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255185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255185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934DABB9-F11B-4795-B1A9-7E3A959482E5}"/>
              </a:ext>
            </a:extLst>
          </p:cNvPr>
          <p:cNvSpPr txBox="1"/>
          <p:nvPr/>
        </p:nvSpPr>
        <p:spPr>
          <a:xfrm>
            <a:off x="565802" y="1421979"/>
            <a:ext cx="3463273" cy="1015663"/>
          </a:xfrm>
          <a:prstGeom prst="rect">
            <a:avLst/>
          </a:prstGeom>
          <a:noFill/>
        </p:spPr>
        <p:txBody>
          <a:bodyPr wrap="square" rtlCol="0">
            <a:spAutoFit/>
          </a:bodyPr>
          <a:lstStyle/>
          <a:p>
            <a:r>
              <a:rPr lang="en-US" sz="2000" b="1" dirty="0">
                <a:solidFill>
                  <a:srgbClr val="00B050"/>
                </a:solidFill>
              </a:rPr>
              <a:t>Acceptance of the amendments to the declaration</a:t>
            </a:r>
          </a:p>
        </p:txBody>
      </p:sp>
      <p:sp>
        <p:nvSpPr>
          <p:cNvPr id="45" name="TextBox 44">
            <a:extLst>
              <a:ext uri="{FF2B5EF4-FFF2-40B4-BE49-F238E27FC236}">
                <a16:creationId xmlns="" xmlns:a16="http://schemas.microsoft.com/office/drawing/2014/main" id="{CF3A246E-5D0E-4CD3-B304-49880B0DA92A}"/>
              </a:ext>
            </a:extLst>
          </p:cNvPr>
          <p:cNvSpPr txBox="1"/>
          <p:nvPr/>
        </p:nvSpPr>
        <p:spPr>
          <a:xfrm>
            <a:off x="558004" y="2839075"/>
            <a:ext cx="3147742" cy="369332"/>
          </a:xfrm>
          <a:prstGeom prst="rect">
            <a:avLst/>
          </a:prstGeom>
          <a:solidFill>
            <a:schemeClr val="accent2">
              <a:lumMod val="40000"/>
              <a:lumOff val="60000"/>
            </a:schemeClr>
          </a:solidFill>
        </p:spPr>
        <p:txBody>
          <a:bodyPr wrap="square" rtlCol="0">
            <a:spAutoFit/>
          </a:bodyPr>
          <a:lstStyle/>
          <a:p>
            <a:r>
              <a:rPr lang="en-US" b="1"/>
              <a:t>Record declaration </a:t>
            </a:r>
            <a:r>
              <a:rPr lang="en-US" b="1" dirty="0"/>
              <a:t>data </a:t>
            </a:r>
          </a:p>
        </p:txBody>
      </p:sp>
      <p:sp>
        <p:nvSpPr>
          <p:cNvPr id="48" name="TextBox 47">
            <a:extLst>
              <a:ext uri="{FF2B5EF4-FFF2-40B4-BE49-F238E27FC236}">
                <a16:creationId xmlns="" xmlns:a16="http://schemas.microsoft.com/office/drawing/2014/main" id="{73066F4E-7B5B-4868-AD42-40F113300E91}"/>
              </a:ext>
            </a:extLst>
          </p:cNvPr>
          <p:cNvSpPr txBox="1"/>
          <p:nvPr/>
        </p:nvSpPr>
        <p:spPr>
          <a:xfrm>
            <a:off x="565802" y="3349228"/>
            <a:ext cx="3147742" cy="369332"/>
          </a:xfrm>
          <a:prstGeom prst="rect">
            <a:avLst/>
          </a:prstGeom>
          <a:solidFill>
            <a:schemeClr val="accent2">
              <a:lumMod val="40000"/>
              <a:lumOff val="60000"/>
            </a:schemeClr>
          </a:solidFill>
        </p:spPr>
        <p:txBody>
          <a:bodyPr wrap="square" rtlCol="0">
            <a:spAutoFit/>
          </a:bodyPr>
          <a:lstStyle/>
          <a:p>
            <a:r>
              <a:rPr lang="en-US" b="1" dirty="0"/>
              <a:t>Notify customs</a:t>
            </a:r>
          </a:p>
        </p:txBody>
      </p:sp>
      <p:sp>
        <p:nvSpPr>
          <p:cNvPr id="49" name="TextBox 48">
            <a:extLst>
              <a:ext uri="{FF2B5EF4-FFF2-40B4-BE49-F238E27FC236}">
                <a16:creationId xmlns="" xmlns:a16="http://schemas.microsoft.com/office/drawing/2014/main" id="{280DC623-552C-4259-8B63-BBF94C6DD94B}"/>
              </a:ext>
            </a:extLst>
          </p:cNvPr>
          <p:cNvSpPr txBox="1"/>
          <p:nvPr/>
        </p:nvSpPr>
        <p:spPr>
          <a:xfrm>
            <a:off x="8331753" y="2834343"/>
            <a:ext cx="611941" cy="369332"/>
          </a:xfrm>
          <a:prstGeom prst="rect">
            <a:avLst/>
          </a:prstGeom>
          <a:solidFill>
            <a:schemeClr val="accent2">
              <a:lumMod val="40000"/>
              <a:lumOff val="60000"/>
            </a:schemeClr>
          </a:solidFill>
        </p:spPr>
        <p:txBody>
          <a:bodyPr wrap="square" rtlCol="0">
            <a:spAutoFit/>
          </a:bodyPr>
          <a:lstStyle/>
          <a:p>
            <a:pPr algn="ctr"/>
            <a:r>
              <a:rPr lang="en-US" b="1" dirty="0"/>
              <a:t>I7</a:t>
            </a:r>
          </a:p>
        </p:txBody>
      </p:sp>
      <p:sp>
        <p:nvSpPr>
          <p:cNvPr id="50" name="TextBox 49">
            <a:extLst>
              <a:ext uri="{FF2B5EF4-FFF2-40B4-BE49-F238E27FC236}">
                <a16:creationId xmlns="" xmlns:a16="http://schemas.microsoft.com/office/drawing/2014/main" id="{81157A8C-587D-4F1D-94D2-94E0AC8550C6}"/>
              </a:ext>
            </a:extLst>
          </p:cNvPr>
          <p:cNvSpPr txBox="1"/>
          <p:nvPr/>
        </p:nvSpPr>
        <p:spPr>
          <a:xfrm>
            <a:off x="8331751" y="3314371"/>
            <a:ext cx="611943" cy="369332"/>
          </a:xfrm>
          <a:prstGeom prst="rect">
            <a:avLst/>
          </a:prstGeom>
          <a:solidFill>
            <a:schemeClr val="accent2">
              <a:lumMod val="40000"/>
              <a:lumOff val="60000"/>
            </a:schemeClr>
          </a:solidFill>
        </p:spPr>
        <p:txBody>
          <a:bodyPr wrap="square" rtlCol="0">
            <a:spAutoFit/>
          </a:bodyPr>
          <a:lstStyle/>
          <a:p>
            <a:pPr algn="ctr"/>
            <a:r>
              <a:rPr lang="en-US" b="1" dirty="0"/>
              <a:t>I15</a:t>
            </a:r>
          </a:p>
        </p:txBody>
      </p:sp>
      <p:sp>
        <p:nvSpPr>
          <p:cNvPr id="51" name="TextBox 50">
            <a:extLst>
              <a:ext uri="{FF2B5EF4-FFF2-40B4-BE49-F238E27FC236}">
                <a16:creationId xmlns="" xmlns:a16="http://schemas.microsoft.com/office/drawing/2014/main" id="{CA1EB6C5-2415-4A5A-BC29-38F03645CA18}"/>
              </a:ext>
            </a:extLst>
          </p:cNvPr>
          <p:cNvSpPr txBox="1"/>
          <p:nvPr/>
        </p:nvSpPr>
        <p:spPr>
          <a:xfrm>
            <a:off x="9295915" y="2834343"/>
            <a:ext cx="611941" cy="369332"/>
          </a:xfrm>
          <a:prstGeom prst="rect">
            <a:avLst/>
          </a:prstGeom>
          <a:solidFill>
            <a:schemeClr val="accent2">
              <a:lumMod val="40000"/>
              <a:lumOff val="60000"/>
            </a:schemeClr>
          </a:solidFill>
        </p:spPr>
        <p:txBody>
          <a:bodyPr wrap="square" rtlCol="0">
            <a:spAutoFit/>
          </a:bodyPr>
          <a:lstStyle/>
          <a:p>
            <a:pPr algn="ctr"/>
            <a:r>
              <a:rPr lang="en-US" b="1" dirty="0"/>
              <a:t>I8</a:t>
            </a:r>
          </a:p>
        </p:txBody>
      </p:sp>
      <p:sp>
        <p:nvSpPr>
          <p:cNvPr id="52" name="TextBox 51">
            <a:extLst>
              <a:ext uri="{FF2B5EF4-FFF2-40B4-BE49-F238E27FC236}">
                <a16:creationId xmlns="" xmlns:a16="http://schemas.microsoft.com/office/drawing/2014/main" id="{706D9945-730A-4B1E-8BA7-755800FECAB3}"/>
              </a:ext>
            </a:extLst>
          </p:cNvPr>
          <p:cNvSpPr txBox="1"/>
          <p:nvPr/>
        </p:nvSpPr>
        <p:spPr>
          <a:xfrm>
            <a:off x="9295913" y="3314371"/>
            <a:ext cx="611943" cy="369332"/>
          </a:xfrm>
          <a:prstGeom prst="rect">
            <a:avLst/>
          </a:prstGeom>
          <a:solidFill>
            <a:schemeClr val="accent2">
              <a:lumMod val="40000"/>
              <a:lumOff val="60000"/>
            </a:schemeClr>
          </a:solidFill>
        </p:spPr>
        <p:txBody>
          <a:bodyPr wrap="square" rtlCol="0">
            <a:spAutoFit/>
          </a:bodyPr>
          <a:lstStyle/>
          <a:p>
            <a:pPr algn="ctr"/>
            <a:r>
              <a:rPr lang="en-US" b="1" dirty="0"/>
              <a:t>I16</a:t>
            </a:r>
          </a:p>
        </p:txBody>
      </p:sp>
      <p:sp>
        <p:nvSpPr>
          <p:cNvPr id="54" name="TextBox 53">
            <a:extLst>
              <a:ext uri="{FF2B5EF4-FFF2-40B4-BE49-F238E27FC236}">
                <a16:creationId xmlns="" xmlns:a16="http://schemas.microsoft.com/office/drawing/2014/main" id="{F8A3D764-EDDC-4480-B536-0DA7FAC28C18}"/>
              </a:ext>
            </a:extLst>
          </p:cNvPr>
          <p:cNvSpPr txBox="1"/>
          <p:nvPr/>
        </p:nvSpPr>
        <p:spPr>
          <a:xfrm>
            <a:off x="565802" y="4570214"/>
            <a:ext cx="3147742" cy="369332"/>
          </a:xfrm>
          <a:prstGeom prst="rect">
            <a:avLst/>
          </a:prstGeom>
          <a:solidFill>
            <a:schemeClr val="accent1">
              <a:lumMod val="40000"/>
              <a:lumOff val="60000"/>
            </a:schemeClr>
          </a:solidFill>
        </p:spPr>
        <p:txBody>
          <a:bodyPr wrap="square" rtlCol="0">
            <a:spAutoFit/>
          </a:bodyPr>
          <a:lstStyle/>
          <a:p>
            <a:r>
              <a:rPr lang="en-US" b="1"/>
              <a:t>Notify guarantee </a:t>
            </a:r>
            <a:r>
              <a:rPr lang="en-US" b="1" dirty="0"/>
              <a:t>chain</a:t>
            </a:r>
          </a:p>
        </p:txBody>
      </p:sp>
      <p:sp>
        <p:nvSpPr>
          <p:cNvPr id="55" name="TextBox 54">
            <a:extLst>
              <a:ext uri="{FF2B5EF4-FFF2-40B4-BE49-F238E27FC236}">
                <a16:creationId xmlns="" xmlns:a16="http://schemas.microsoft.com/office/drawing/2014/main" id="{0B36ECC9-2321-421A-82BF-4EBCB2A62136}"/>
              </a:ext>
            </a:extLst>
          </p:cNvPr>
          <p:cNvSpPr txBox="1"/>
          <p:nvPr/>
        </p:nvSpPr>
        <p:spPr>
          <a:xfrm>
            <a:off x="6641125" y="4338908"/>
            <a:ext cx="611941" cy="369332"/>
          </a:xfrm>
          <a:prstGeom prst="rect">
            <a:avLst/>
          </a:prstGeom>
          <a:solidFill>
            <a:schemeClr val="accent1">
              <a:lumMod val="40000"/>
              <a:lumOff val="60000"/>
            </a:schemeClr>
          </a:solidFill>
        </p:spPr>
        <p:txBody>
          <a:bodyPr wrap="square" rtlCol="0">
            <a:spAutoFit/>
          </a:bodyPr>
          <a:lstStyle/>
          <a:p>
            <a:pPr algn="ctr"/>
            <a:r>
              <a:rPr lang="en-US" b="1"/>
              <a:t>E7</a:t>
            </a:r>
            <a:endParaRPr lang="en-US" b="1" dirty="0"/>
          </a:p>
        </p:txBody>
      </p:sp>
      <p:sp>
        <p:nvSpPr>
          <p:cNvPr id="56" name="TextBox 55">
            <a:extLst>
              <a:ext uri="{FF2B5EF4-FFF2-40B4-BE49-F238E27FC236}">
                <a16:creationId xmlns="" xmlns:a16="http://schemas.microsoft.com/office/drawing/2014/main" id="{2BE15551-F2CE-43B2-90A2-FEC6E0C0A2C1}"/>
              </a:ext>
            </a:extLst>
          </p:cNvPr>
          <p:cNvSpPr txBox="1"/>
          <p:nvPr/>
        </p:nvSpPr>
        <p:spPr>
          <a:xfrm>
            <a:off x="6641123" y="4818936"/>
            <a:ext cx="611943" cy="369332"/>
          </a:xfrm>
          <a:prstGeom prst="rect">
            <a:avLst/>
          </a:prstGeom>
          <a:solidFill>
            <a:schemeClr val="accent1">
              <a:lumMod val="40000"/>
              <a:lumOff val="60000"/>
            </a:schemeClr>
          </a:solidFill>
        </p:spPr>
        <p:txBody>
          <a:bodyPr wrap="square" rtlCol="0">
            <a:spAutoFit/>
          </a:bodyPr>
          <a:lstStyle/>
          <a:p>
            <a:pPr algn="ctr"/>
            <a:r>
              <a:rPr lang="en-US" b="1"/>
              <a:t>E8</a:t>
            </a:r>
            <a:endParaRPr lang="en-US" b="1" dirty="0"/>
          </a:p>
        </p:txBody>
      </p:sp>
      <p:pic>
        <p:nvPicPr>
          <p:cNvPr id="8" name="Graphic 7" descr="Repeat">
            <a:extLst>
              <a:ext uri="{FF2B5EF4-FFF2-40B4-BE49-F238E27FC236}">
                <a16:creationId xmlns="" xmlns:a16="http://schemas.microsoft.com/office/drawing/2014/main" id="{85847989-765D-4DFE-87AA-296125556A47}"/>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73516" y="3307169"/>
            <a:ext cx="457200" cy="457200"/>
          </a:xfrm>
          <a:prstGeom prst="rect">
            <a:avLst/>
          </a:prstGeom>
        </p:spPr>
      </p:pic>
      <p:pic>
        <p:nvPicPr>
          <p:cNvPr id="59" name="Graphic 58" descr="Repeat">
            <a:extLst>
              <a:ext uri="{FF2B5EF4-FFF2-40B4-BE49-F238E27FC236}">
                <a16:creationId xmlns="" xmlns:a16="http://schemas.microsoft.com/office/drawing/2014/main" id="{72EF79FD-8513-4D2F-9E1F-878414AAA01E}"/>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7857877" y="3272885"/>
            <a:ext cx="457200" cy="457200"/>
          </a:xfrm>
          <a:prstGeom prst="rect">
            <a:avLst/>
          </a:prstGeom>
        </p:spPr>
      </p:pic>
      <p:sp>
        <p:nvSpPr>
          <p:cNvPr id="60" name="TextBox 59">
            <a:extLst>
              <a:ext uri="{FF2B5EF4-FFF2-40B4-BE49-F238E27FC236}">
                <a16:creationId xmlns="" xmlns:a16="http://schemas.microsoft.com/office/drawing/2014/main" id="{3DD587F8-20DD-4E57-B2FC-23FAD7CC7318}"/>
              </a:ext>
            </a:extLst>
          </p:cNvPr>
          <p:cNvSpPr txBox="1"/>
          <p:nvPr/>
        </p:nvSpPr>
        <p:spPr>
          <a:xfrm>
            <a:off x="530716" y="3665074"/>
            <a:ext cx="3463273" cy="338554"/>
          </a:xfrm>
          <a:prstGeom prst="rect">
            <a:avLst/>
          </a:prstGeom>
          <a:noFill/>
        </p:spPr>
        <p:txBody>
          <a:bodyPr wrap="square" rtlCol="0">
            <a:spAutoFit/>
          </a:bodyPr>
          <a:lstStyle/>
          <a:p>
            <a:r>
              <a:rPr lang="en-US" sz="1600" b="1" dirty="0"/>
              <a:t>(all countries along the itinerary)</a:t>
            </a:r>
          </a:p>
        </p:txBody>
      </p:sp>
    </p:spTree>
    <p:extLst>
      <p:ext uri="{BB962C8B-B14F-4D97-AF65-F5344CB8AC3E}">
        <p14:creationId xmlns:p14="http://schemas.microsoft.com/office/powerpoint/2010/main" xmlns="" val="316976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24</a:t>
            </a:fld>
            <a:endParaRPr lang="en-US"/>
          </a:p>
        </p:txBody>
      </p:sp>
      <p:sp>
        <p:nvSpPr>
          <p:cNvPr id="38" name="Title 4">
            <a:extLst>
              <a:ext uri="{FF2B5EF4-FFF2-40B4-BE49-F238E27FC236}">
                <a16:creationId xmlns="" xmlns:a16="http://schemas.microsoft.com/office/drawing/2014/main" id="{147C67AD-764B-4F5D-A1EA-DD0810881506}"/>
              </a:ext>
            </a:extLst>
          </p:cNvPr>
          <p:cNvSpPr txBox="1">
            <a:spLocks/>
          </p:cNvSpPr>
          <p:nvPr/>
        </p:nvSpPr>
        <p:spPr>
          <a:xfrm>
            <a:off x="1778450" y="377764"/>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eTIR messages</a:t>
            </a:r>
            <a:endParaRPr lang="en-US" sz="3600" dirty="0">
              <a:solidFill>
                <a:srgbClr val="00448D"/>
              </a:solidFill>
              <a:latin typeface="+mn-lt"/>
            </a:endParaRPr>
          </a:p>
        </p:txBody>
      </p:sp>
      <p:sp>
        <p:nvSpPr>
          <p:cNvPr id="2" name="Rectangle 1">
            <a:extLst>
              <a:ext uri="{FF2B5EF4-FFF2-40B4-BE49-F238E27FC236}">
                <a16:creationId xmlns="" xmlns:a16="http://schemas.microsoft.com/office/drawing/2014/main" id="{8C698F85-2BFD-44CA-A17B-A872C1DCAAFD}"/>
              </a:ext>
            </a:extLst>
          </p:cNvPr>
          <p:cNvSpPr/>
          <p:nvPr/>
        </p:nvSpPr>
        <p:spPr>
          <a:xfrm>
            <a:off x="7133167" y="255185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 xmlns:a16="http://schemas.microsoft.com/office/drawing/2014/main" id="{7B28D788-9766-4AFC-99F9-5C6BD306476F}"/>
              </a:ext>
            </a:extLst>
          </p:cNvPr>
          <p:cNvSpPr/>
          <p:nvPr/>
        </p:nvSpPr>
        <p:spPr>
          <a:xfrm>
            <a:off x="7557603" y="2551853"/>
            <a:ext cx="19896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 xmlns:a16="http://schemas.microsoft.com/office/drawing/2014/main" id="{9FE83FF5-1AA8-442F-9314-E3AC11612FE5}"/>
              </a:ext>
            </a:extLst>
          </p:cNvPr>
          <p:cNvPicPr>
            <a:picLocks noChangeAspect="1"/>
          </p:cNvPicPr>
          <p:nvPr/>
        </p:nvPicPr>
        <p:blipFill>
          <a:blip r:embed="rId5" cstate="print"/>
          <a:stretch>
            <a:fillRect/>
          </a:stretch>
        </p:blipFill>
        <p:spPr>
          <a:xfrm>
            <a:off x="4099247" y="1302633"/>
            <a:ext cx="7400015" cy="5070423"/>
          </a:xfrm>
          <a:prstGeom prst="rect">
            <a:avLst/>
          </a:prstGeom>
        </p:spPr>
      </p:pic>
      <p:cxnSp>
        <p:nvCxnSpPr>
          <p:cNvPr id="11" name="Straight Arrow Connector 10">
            <a:extLst>
              <a:ext uri="{FF2B5EF4-FFF2-40B4-BE49-F238E27FC236}">
                <a16:creationId xmlns="" xmlns:a16="http://schemas.microsoft.com/office/drawing/2014/main" id="{034339BB-674E-42C6-9F16-B5B09CF02FF1}"/>
              </a:ext>
            </a:extLst>
          </p:cNvPr>
          <p:cNvCxnSpPr/>
          <p:nvPr/>
        </p:nvCxnSpPr>
        <p:spPr>
          <a:xfrm>
            <a:off x="5381091" y="2339340"/>
            <a:ext cx="3116580"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C6D1E6B7-0BA5-498E-8962-C14A936CB271}"/>
              </a:ext>
            </a:extLst>
          </p:cNvPr>
          <p:cNvCxnSpPr>
            <a:cxnSpLocks/>
          </p:cNvCxnSpPr>
          <p:nvPr/>
        </p:nvCxnSpPr>
        <p:spPr>
          <a:xfrm flipV="1">
            <a:off x="9115893" y="2651760"/>
            <a:ext cx="0" cy="140208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B7C1BD0A-432B-417B-B925-5EB54616AAE7}"/>
              </a:ext>
            </a:extLst>
          </p:cNvPr>
          <p:cNvCxnSpPr>
            <a:cxnSpLocks/>
          </p:cNvCxnSpPr>
          <p:nvPr/>
        </p:nvCxnSpPr>
        <p:spPr>
          <a:xfrm flipH="1">
            <a:off x="5476231" y="4754880"/>
            <a:ext cx="2697155" cy="0"/>
          </a:xfrm>
          <a:prstGeom prst="straightConnector1">
            <a:avLst/>
          </a:prstGeom>
          <a:ln w="38100">
            <a:solidFill>
              <a:srgbClr val="368EDE"/>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934DABB9-F11B-4795-B1A9-7E3A959482E5}"/>
              </a:ext>
            </a:extLst>
          </p:cNvPr>
          <p:cNvSpPr txBox="1"/>
          <p:nvPr/>
        </p:nvSpPr>
        <p:spPr>
          <a:xfrm>
            <a:off x="565802" y="1421979"/>
            <a:ext cx="3463273" cy="400110"/>
          </a:xfrm>
          <a:prstGeom prst="rect">
            <a:avLst/>
          </a:prstGeom>
          <a:noFill/>
        </p:spPr>
        <p:txBody>
          <a:bodyPr wrap="square" rtlCol="0">
            <a:spAutoFit/>
          </a:bodyPr>
          <a:lstStyle/>
          <a:p>
            <a:r>
              <a:rPr lang="en-US" sz="2000" b="1" dirty="0">
                <a:solidFill>
                  <a:srgbClr val="00B050"/>
                </a:solidFill>
              </a:rPr>
              <a:t>Refusal to start a TIR operation</a:t>
            </a:r>
          </a:p>
        </p:txBody>
      </p:sp>
      <p:sp>
        <p:nvSpPr>
          <p:cNvPr id="45" name="TextBox 44">
            <a:extLst>
              <a:ext uri="{FF2B5EF4-FFF2-40B4-BE49-F238E27FC236}">
                <a16:creationId xmlns="" xmlns:a16="http://schemas.microsoft.com/office/drawing/2014/main" id="{CF3A246E-5D0E-4CD3-B304-49880B0DA92A}"/>
              </a:ext>
            </a:extLst>
          </p:cNvPr>
          <p:cNvSpPr txBox="1"/>
          <p:nvPr/>
        </p:nvSpPr>
        <p:spPr>
          <a:xfrm>
            <a:off x="558004" y="2839075"/>
            <a:ext cx="3147742" cy="369332"/>
          </a:xfrm>
          <a:prstGeom prst="rect">
            <a:avLst/>
          </a:prstGeom>
          <a:solidFill>
            <a:schemeClr val="accent2">
              <a:lumMod val="40000"/>
              <a:lumOff val="60000"/>
            </a:schemeClr>
          </a:solidFill>
        </p:spPr>
        <p:txBody>
          <a:bodyPr wrap="square" rtlCol="0">
            <a:spAutoFit/>
          </a:bodyPr>
          <a:lstStyle/>
          <a:p>
            <a:r>
              <a:rPr lang="en-US" b="1" dirty="0"/>
              <a:t>Refusal to start a TIR operation</a:t>
            </a:r>
          </a:p>
        </p:txBody>
      </p:sp>
      <p:sp>
        <p:nvSpPr>
          <p:cNvPr id="49" name="TextBox 48">
            <a:extLst>
              <a:ext uri="{FF2B5EF4-FFF2-40B4-BE49-F238E27FC236}">
                <a16:creationId xmlns="" xmlns:a16="http://schemas.microsoft.com/office/drawing/2014/main" id="{280DC623-552C-4259-8B63-BBF94C6DD94B}"/>
              </a:ext>
            </a:extLst>
          </p:cNvPr>
          <p:cNvSpPr txBox="1"/>
          <p:nvPr/>
        </p:nvSpPr>
        <p:spPr>
          <a:xfrm>
            <a:off x="8331753" y="2834343"/>
            <a:ext cx="611941" cy="369332"/>
          </a:xfrm>
          <a:prstGeom prst="rect">
            <a:avLst/>
          </a:prstGeom>
          <a:solidFill>
            <a:schemeClr val="accent2">
              <a:lumMod val="40000"/>
              <a:lumOff val="60000"/>
            </a:schemeClr>
          </a:solidFill>
        </p:spPr>
        <p:txBody>
          <a:bodyPr wrap="square" rtlCol="0">
            <a:spAutoFit/>
          </a:bodyPr>
          <a:lstStyle/>
          <a:p>
            <a:pPr algn="ctr"/>
            <a:r>
              <a:rPr lang="en-US" b="1" dirty="0"/>
              <a:t>I17</a:t>
            </a:r>
          </a:p>
        </p:txBody>
      </p:sp>
      <p:sp>
        <p:nvSpPr>
          <p:cNvPr id="51" name="TextBox 50">
            <a:extLst>
              <a:ext uri="{FF2B5EF4-FFF2-40B4-BE49-F238E27FC236}">
                <a16:creationId xmlns="" xmlns:a16="http://schemas.microsoft.com/office/drawing/2014/main" id="{CA1EB6C5-2415-4A5A-BC29-38F03645CA18}"/>
              </a:ext>
            </a:extLst>
          </p:cNvPr>
          <p:cNvSpPr txBox="1"/>
          <p:nvPr/>
        </p:nvSpPr>
        <p:spPr>
          <a:xfrm>
            <a:off x="9295915" y="2834343"/>
            <a:ext cx="611941" cy="369332"/>
          </a:xfrm>
          <a:prstGeom prst="rect">
            <a:avLst/>
          </a:prstGeom>
          <a:solidFill>
            <a:schemeClr val="accent2">
              <a:lumMod val="40000"/>
              <a:lumOff val="60000"/>
            </a:schemeClr>
          </a:solidFill>
        </p:spPr>
        <p:txBody>
          <a:bodyPr wrap="square" rtlCol="0">
            <a:spAutoFit/>
          </a:bodyPr>
          <a:lstStyle/>
          <a:p>
            <a:pPr algn="ctr"/>
            <a:r>
              <a:rPr lang="en-US" b="1" dirty="0"/>
              <a:t>I18</a:t>
            </a:r>
          </a:p>
        </p:txBody>
      </p:sp>
      <p:sp>
        <p:nvSpPr>
          <p:cNvPr id="54" name="TextBox 53">
            <a:extLst>
              <a:ext uri="{FF2B5EF4-FFF2-40B4-BE49-F238E27FC236}">
                <a16:creationId xmlns="" xmlns:a16="http://schemas.microsoft.com/office/drawing/2014/main" id="{F8A3D764-EDDC-4480-B536-0DA7FAC28C18}"/>
              </a:ext>
            </a:extLst>
          </p:cNvPr>
          <p:cNvSpPr txBox="1"/>
          <p:nvPr/>
        </p:nvSpPr>
        <p:spPr>
          <a:xfrm>
            <a:off x="565802" y="4570214"/>
            <a:ext cx="3147742" cy="369332"/>
          </a:xfrm>
          <a:prstGeom prst="rect">
            <a:avLst/>
          </a:prstGeom>
          <a:solidFill>
            <a:schemeClr val="accent1">
              <a:lumMod val="40000"/>
              <a:lumOff val="60000"/>
            </a:schemeClr>
          </a:solidFill>
        </p:spPr>
        <p:txBody>
          <a:bodyPr wrap="square" rtlCol="0">
            <a:spAutoFit/>
          </a:bodyPr>
          <a:lstStyle/>
          <a:p>
            <a:r>
              <a:rPr lang="en-US" b="1"/>
              <a:t>Notify guarantee </a:t>
            </a:r>
            <a:r>
              <a:rPr lang="en-US" b="1" dirty="0"/>
              <a:t>chain</a:t>
            </a:r>
          </a:p>
        </p:txBody>
      </p:sp>
      <p:sp>
        <p:nvSpPr>
          <p:cNvPr id="55" name="TextBox 54">
            <a:extLst>
              <a:ext uri="{FF2B5EF4-FFF2-40B4-BE49-F238E27FC236}">
                <a16:creationId xmlns="" xmlns:a16="http://schemas.microsoft.com/office/drawing/2014/main" id="{0B36ECC9-2321-421A-82BF-4EBCB2A62136}"/>
              </a:ext>
            </a:extLst>
          </p:cNvPr>
          <p:cNvSpPr txBox="1"/>
          <p:nvPr/>
        </p:nvSpPr>
        <p:spPr>
          <a:xfrm>
            <a:off x="6641125" y="4338908"/>
            <a:ext cx="611941" cy="369332"/>
          </a:xfrm>
          <a:prstGeom prst="rect">
            <a:avLst/>
          </a:prstGeom>
          <a:solidFill>
            <a:schemeClr val="accent1">
              <a:lumMod val="40000"/>
              <a:lumOff val="60000"/>
            </a:schemeClr>
          </a:solidFill>
        </p:spPr>
        <p:txBody>
          <a:bodyPr wrap="square" rtlCol="0">
            <a:spAutoFit/>
          </a:bodyPr>
          <a:lstStyle/>
          <a:p>
            <a:pPr algn="ctr"/>
            <a:r>
              <a:rPr lang="en-US" b="1"/>
              <a:t>E7</a:t>
            </a:r>
            <a:endParaRPr lang="en-US" b="1" dirty="0"/>
          </a:p>
        </p:txBody>
      </p:sp>
      <p:sp>
        <p:nvSpPr>
          <p:cNvPr id="56" name="TextBox 55">
            <a:extLst>
              <a:ext uri="{FF2B5EF4-FFF2-40B4-BE49-F238E27FC236}">
                <a16:creationId xmlns="" xmlns:a16="http://schemas.microsoft.com/office/drawing/2014/main" id="{2BE15551-F2CE-43B2-90A2-FEC6E0C0A2C1}"/>
              </a:ext>
            </a:extLst>
          </p:cNvPr>
          <p:cNvSpPr txBox="1"/>
          <p:nvPr/>
        </p:nvSpPr>
        <p:spPr>
          <a:xfrm>
            <a:off x="6641123" y="4818936"/>
            <a:ext cx="611943" cy="369332"/>
          </a:xfrm>
          <a:prstGeom prst="rect">
            <a:avLst/>
          </a:prstGeom>
          <a:solidFill>
            <a:schemeClr val="accent1">
              <a:lumMod val="40000"/>
              <a:lumOff val="60000"/>
            </a:schemeClr>
          </a:solidFill>
        </p:spPr>
        <p:txBody>
          <a:bodyPr wrap="square" rtlCol="0">
            <a:spAutoFit/>
          </a:bodyPr>
          <a:lstStyle/>
          <a:p>
            <a:pPr algn="ctr"/>
            <a:r>
              <a:rPr lang="en-US" b="1"/>
              <a:t>E8</a:t>
            </a:r>
            <a:endParaRPr lang="en-US" b="1" dirty="0"/>
          </a:p>
        </p:txBody>
      </p:sp>
    </p:spTree>
    <p:extLst>
      <p:ext uri="{BB962C8B-B14F-4D97-AF65-F5344CB8AC3E}">
        <p14:creationId xmlns:p14="http://schemas.microsoft.com/office/powerpoint/2010/main" xmlns="" val="258240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 xmlns:a16="http://schemas.microsoft.com/office/drawing/2014/main" id="{0E9603D1-54B1-4D82-B068-3F93126F3742}"/>
              </a:ext>
            </a:extLst>
          </p:cNvPr>
          <p:cNvSpPr txBox="1">
            <a:spLocks/>
          </p:cNvSpPr>
          <p:nvPr/>
        </p:nvSpPr>
        <p:spPr>
          <a:xfrm>
            <a:off x="634185" y="1029644"/>
            <a:ext cx="5760640" cy="598290"/>
          </a:xfrm>
          <a:prstGeom prst="rect">
            <a:avLst/>
          </a:prstGeom>
        </p:spPr>
        <p:txBody>
          <a:bodyPr>
            <a:noAutofit/>
          </a:bodyPr>
          <a:lstStyle>
            <a:defPPr>
              <a:defRPr lang="en-US"/>
            </a:defPPr>
            <a:lvl1pPr algn="r">
              <a:spcBef>
                <a:spcPct val="0"/>
              </a:spcBef>
              <a:buNone/>
              <a:defRPr sz="3600" b="1" spc="50">
                <a:solidFill>
                  <a:srgbClr val="036BBE"/>
                </a:solidFill>
                <a:latin typeface="Agency FB" panose="020B0503020202020204" pitchFamily="34" charset="0"/>
                <a:ea typeface="+mj-ea"/>
                <a:cs typeface="+mj-cs"/>
              </a:defRPr>
            </a:lvl1pPr>
          </a:lstStyle>
          <a:p>
            <a:pPr algn="l"/>
            <a:r>
              <a:rPr lang="en-US" dirty="0"/>
              <a:t>Thank you!</a:t>
            </a:r>
          </a:p>
        </p:txBody>
      </p:sp>
      <p:grpSp>
        <p:nvGrpSpPr>
          <p:cNvPr id="50" name="Group 49">
            <a:extLst>
              <a:ext uri="{FF2B5EF4-FFF2-40B4-BE49-F238E27FC236}">
                <a16:creationId xmlns="" xmlns:a16="http://schemas.microsoft.com/office/drawing/2014/main" id="{938CCE65-6B38-4559-B5BF-36AA5B2BD815}"/>
              </a:ext>
            </a:extLst>
          </p:cNvPr>
          <p:cNvGrpSpPr/>
          <p:nvPr/>
        </p:nvGrpSpPr>
        <p:grpSpPr>
          <a:xfrm>
            <a:off x="8230192" y="0"/>
            <a:ext cx="3961808" cy="6857999"/>
            <a:chOff x="8230192" y="0"/>
            <a:chExt cx="3961808" cy="6857999"/>
          </a:xfrm>
        </p:grpSpPr>
        <p:pic>
          <p:nvPicPr>
            <p:cNvPr id="52" name="Picture 51">
              <a:extLst>
                <a:ext uri="{FF2B5EF4-FFF2-40B4-BE49-F238E27FC236}">
                  <a16:creationId xmlns="" xmlns:a16="http://schemas.microsoft.com/office/drawing/2014/main" id="{43E7F0E6-672D-4687-B8D0-474C8F27B9D9}"/>
                </a:ext>
              </a:extLst>
            </p:cNvPr>
            <p:cNvPicPr>
              <a:picLocks noChangeAspect="1"/>
            </p:cNvPicPr>
            <p:nvPr/>
          </p:nvPicPr>
          <p:blipFill>
            <a:blip r:embed="rId2" cstate="print"/>
            <a:stretch>
              <a:fillRect/>
            </a:stretch>
          </p:blipFill>
          <p:spPr>
            <a:xfrm>
              <a:off x="8233154" y="0"/>
              <a:ext cx="3958846" cy="6857999"/>
            </a:xfrm>
            <a:prstGeom prst="rect">
              <a:avLst/>
            </a:prstGeom>
          </p:spPr>
        </p:pic>
        <p:sp>
          <p:nvSpPr>
            <p:cNvPr id="54" name="Rectangle 53">
              <a:extLst>
                <a:ext uri="{FF2B5EF4-FFF2-40B4-BE49-F238E27FC236}">
                  <a16:creationId xmlns="" xmlns:a16="http://schemas.microsoft.com/office/drawing/2014/main" id="{136E7B80-7B87-4A78-BF36-4C25DB943A87}"/>
                </a:ext>
              </a:extLst>
            </p:cNvPr>
            <p:cNvSpPr/>
            <p:nvPr/>
          </p:nvSpPr>
          <p:spPr>
            <a:xfrm flipV="1">
              <a:off x="8230192" y="4773720"/>
              <a:ext cx="3961808" cy="72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 xmlns:a16="http://schemas.microsoft.com/office/drawing/2014/main" id="{1AB43549-F91E-47A5-A1E1-1BC288D110CC}"/>
                </a:ext>
              </a:extLst>
            </p:cNvPr>
            <p:cNvGrpSpPr/>
            <p:nvPr/>
          </p:nvGrpSpPr>
          <p:grpSpPr>
            <a:xfrm flipV="1">
              <a:off x="8233154" y="5469968"/>
              <a:ext cx="3958846" cy="99648"/>
              <a:chOff x="0" y="1472506"/>
              <a:chExt cx="9601200" cy="257953"/>
            </a:xfrm>
          </p:grpSpPr>
          <p:sp>
            <p:nvSpPr>
              <p:cNvPr id="95" name="Rectangle 94">
                <a:extLst>
                  <a:ext uri="{FF2B5EF4-FFF2-40B4-BE49-F238E27FC236}">
                    <a16:creationId xmlns="" xmlns:a16="http://schemas.microsoft.com/office/drawing/2014/main" id="{CBDA0E21-58FC-4A80-8901-A7CCB8F48ACA}"/>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6" name="Group 95">
                <a:extLst>
                  <a:ext uri="{FF2B5EF4-FFF2-40B4-BE49-F238E27FC236}">
                    <a16:creationId xmlns="" xmlns:a16="http://schemas.microsoft.com/office/drawing/2014/main" id="{00F2156C-3788-4D5B-AA8E-DF8DBAA824CF}"/>
                  </a:ext>
                </a:extLst>
              </p:cNvPr>
              <p:cNvGrpSpPr/>
              <p:nvPr/>
            </p:nvGrpSpPr>
            <p:grpSpPr>
              <a:xfrm>
                <a:off x="0" y="1533803"/>
                <a:ext cx="9601200" cy="142344"/>
                <a:chOff x="-10048" y="1395274"/>
                <a:chExt cx="9611247" cy="142344"/>
              </a:xfrm>
            </p:grpSpPr>
            <p:sp>
              <p:nvSpPr>
                <p:cNvPr id="99" name="Rectangle 98">
                  <a:extLst>
                    <a:ext uri="{FF2B5EF4-FFF2-40B4-BE49-F238E27FC236}">
                      <a16:creationId xmlns="" xmlns:a16="http://schemas.microsoft.com/office/drawing/2014/main" id="{7EE52337-9381-4DCE-940B-8C0AA891DE86}"/>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 xmlns:a16="http://schemas.microsoft.com/office/drawing/2014/main" id="{EF46F918-E970-49EE-BE7D-4953E2506CE6}"/>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 xmlns:a16="http://schemas.microsoft.com/office/drawing/2014/main" id="{3FED3220-AD80-4877-AE2E-C0BE3D2B2A12}"/>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 xmlns:a16="http://schemas.microsoft.com/office/drawing/2014/main" id="{0DE84AE3-69E0-4EF3-BF0B-B191AA3FEDC1}"/>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 xmlns:a16="http://schemas.microsoft.com/office/drawing/2014/main" id="{92D5CCF3-F797-45E7-89ED-6C85B145E2A9}"/>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 xmlns:a16="http://schemas.microsoft.com/office/drawing/2014/main" id="{E2325935-7D4D-4A18-B2C6-E46EE1F1ABF9}"/>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 xmlns:a16="http://schemas.microsoft.com/office/drawing/2014/main" id="{091B6130-E79B-47C1-8089-A21629DC1D2A}"/>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 xmlns:a16="http://schemas.microsoft.com/office/drawing/2014/main" id="{C18789FB-E734-4971-BFFE-733AAA4CD088}"/>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 xmlns:a16="http://schemas.microsoft.com/office/drawing/2014/main" id="{D9747207-E8C9-4D1C-A1BE-8920DC2F7490}"/>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 xmlns:a16="http://schemas.microsoft.com/office/drawing/2014/main" id="{E97C197A-CE90-47B7-B498-726B8DB0DA62}"/>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 xmlns:a16="http://schemas.microsoft.com/office/drawing/2014/main" id="{07B2155C-EDAD-4B45-9162-F2E435646CAC}"/>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 xmlns:a16="http://schemas.microsoft.com/office/drawing/2014/main" id="{562E19A7-EECA-4C2B-BB60-27ADABCAACC4}"/>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 xmlns:a16="http://schemas.microsoft.com/office/drawing/2014/main" id="{E8F3381B-5046-45A5-B778-17BBCACA5A91}"/>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 xmlns:a16="http://schemas.microsoft.com/office/drawing/2014/main" id="{2FCF2B4C-9FBB-4F44-8847-F6F1040FEBF0}"/>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 xmlns:a16="http://schemas.microsoft.com/office/drawing/2014/main" id="{BC916505-F2D7-4840-A398-F7ADB3E17ED1}"/>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 xmlns:a16="http://schemas.microsoft.com/office/drawing/2014/main" id="{DA90BCF6-5CBF-4E2E-9891-68C4B5AF2286}"/>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127C4A95-35FF-475F-BEFF-70627404DCDA}"/>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 xmlns:a16="http://schemas.microsoft.com/office/drawing/2014/main" id="{A0B20628-2279-49E8-862A-058BD4D7693C}"/>
                </a:ext>
              </a:extLst>
            </p:cNvPr>
            <p:cNvGrpSpPr/>
            <p:nvPr/>
          </p:nvGrpSpPr>
          <p:grpSpPr>
            <a:xfrm flipV="1">
              <a:off x="8233154" y="4698064"/>
              <a:ext cx="3958846" cy="99648"/>
              <a:chOff x="0" y="1472506"/>
              <a:chExt cx="9601200" cy="257953"/>
            </a:xfrm>
          </p:grpSpPr>
          <p:sp>
            <p:nvSpPr>
              <p:cNvPr id="76" name="Rectangle 75">
                <a:extLst>
                  <a:ext uri="{FF2B5EF4-FFF2-40B4-BE49-F238E27FC236}">
                    <a16:creationId xmlns="" xmlns:a16="http://schemas.microsoft.com/office/drawing/2014/main" id="{BBB2A7DC-5A47-4DB7-87CE-7D5ED7496B0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7" name="Group 76">
                <a:extLst>
                  <a:ext uri="{FF2B5EF4-FFF2-40B4-BE49-F238E27FC236}">
                    <a16:creationId xmlns="" xmlns:a16="http://schemas.microsoft.com/office/drawing/2014/main" id="{9085C039-8A83-4023-82DA-9DC85AD5054F}"/>
                  </a:ext>
                </a:extLst>
              </p:cNvPr>
              <p:cNvGrpSpPr/>
              <p:nvPr/>
            </p:nvGrpSpPr>
            <p:grpSpPr>
              <a:xfrm>
                <a:off x="0" y="1533803"/>
                <a:ext cx="9601200" cy="142344"/>
                <a:chOff x="-10048" y="1395274"/>
                <a:chExt cx="9611247" cy="142344"/>
              </a:xfrm>
            </p:grpSpPr>
            <p:sp>
              <p:nvSpPr>
                <p:cNvPr id="78" name="Rectangle 77">
                  <a:extLst>
                    <a:ext uri="{FF2B5EF4-FFF2-40B4-BE49-F238E27FC236}">
                      <a16:creationId xmlns="" xmlns:a16="http://schemas.microsoft.com/office/drawing/2014/main" id="{F84E69DF-128D-4E1D-B13A-50630CDE680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 xmlns:a16="http://schemas.microsoft.com/office/drawing/2014/main" id="{3808322D-7636-40CF-BAE0-8A8D928790EC}"/>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 xmlns:a16="http://schemas.microsoft.com/office/drawing/2014/main" id="{C871103E-AF1D-4555-96A6-D4453253A61F}"/>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5DAC83F3-D086-40C0-8D58-EB920F03E2B4}"/>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 xmlns:a16="http://schemas.microsoft.com/office/drawing/2014/main" id="{74B3CFE9-2134-432D-92BC-B6472BC5C4A5}"/>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 xmlns:a16="http://schemas.microsoft.com/office/drawing/2014/main" id="{E1253987-1F99-4C83-816F-F18415EDCE2A}"/>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 xmlns:a16="http://schemas.microsoft.com/office/drawing/2014/main" id="{6ECE49E6-4276-4ECA-8C9F-456FC940BC4A}"/>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 xmlns:a16="http://schemas.microsoft.com/office/drawing/2014/main" id="{A2F9EF36-EFCF-4EAD-BBE6-532EED58328C}"/>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 xmlns:a16="http://schemas.microsoft.com/office/drawing/2014/main" id="{AD0B38B6-863A-43B5-8D47-4C817C3AAAD6}"/>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 xmlns:a16="http://schemas.microsoft.com/office/drawing/2014/main" id="{280A174B-4081-4696-9B22-CDC94F975F2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 xmlns:a16="http://schemas.microsoft.com/office/drawing/2014/main" id="{A27E743B-A793-41D9-98CA-4DC4A72801A4}"/>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 xmlns:a16="http://schemas.microsoft.com/office/drawing/2014/main" id="{F7B8F4B2-3B81-463D-BD6C-004DEE4994FA}"/>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 xmlns:a16="http://schemas.microsoft.com/office/drawing/2014/main" id="{CF20899C-617A-43C2-8FBB-CB3110A767BD}"/>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 xmlns:a16="http://schemas.microsoft.com/office/drawing/2014/main" id="{5BD96CF1-98CA-41FA-8F4E-D221271211A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 xmlns:a16="http://schemas.microsoft.com/office/drawing/2014/main" id="{CBA1AFE2-C534-4BDD-90D6-E0C1D34C254C}"/>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 xmlns:a16="http://schemas.microsoft.com/office/drawing/2014/main" id="{6423B6B3-61F5-41A6-8145-223C9D3BAF8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 xmlns:a16="http://schemas.microsoft.com/office/drawing/2014/main" id="{37DC6E4D-EADA-4CB0-9418-40BEFCF584C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9" name="Picture 68">
              <a:extLst>
                <a:ext uri="{FF2B5EF4-FFF2-40B4-BE49-F238E27FC236}">
                  <a16:creationId xmlns="" xmlns:a16="http://schemas.microsoft.com/office/drawing/2014/main" id="{AE831D29-A295-455A-B51D-DFE45CB1ED3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53278" y="4843140"/>
              <a:ext cx="1960859" cy="602018"/>
            </a:xfrm>
            <a:prstGeom prst="rect">
              <a:avLst/>
            </a:prstGeom>
          </p:spPr>
        </p:pic>
      </p:grpSp>
      <p:pic>
        <p:nvPicPr>
          <p:cNvPr id="2" name="Picture 1">
            <a:extLst>
              <a:ext uri="{FF2B5EF4-FFF2-40B4-BE49-F238E27FC236}">
                <a16:creationId xmlns="" xmlns:a16="http://schemas.microsoft.com/office/drawing/2014/main" id="{0B1B9D63-E650-4FD6-A97D-2DFE783F4EFD}"/>
              </a:ext>
            </a:extLst>
          </p:cNvPr>
          <p:cNvPicPr>
            <a:picLocks noChangeAspect="1"/>
          </p:cNvPicPr>
          <p:nvPr/>
        </p:nvPicPr>
        <p:blipFill>
          <a:blip r:embed="rId4" cstate="print"/>
          <a:stretch>
            <a:fillRect/>
          </a:stretch>
        </p:blipFill>
        <p:spPr>
          <a:xfrm>
            <a:off x="5841974" y="2207888"/>
            <a:ext cx="1906859" cy="1836234"/>
          </a:xfrm>
          <a:prstGeom prst="rect">
            <a:avLst/>
          </a:prstGeom>
        </p:spPr>
      </p:pic>
      <p:sp>
        <p:nvSpPr>
          <p:cNvPr id="51" name="Title 4">
            <a:extLst>
              <a:ext uri="{FF2B5EF4-FFF2-40B4-BE49-F238E27FC236}">
                <a16:creationId xmlns="" xmlns:a16="http://schemas.microsoft.com/office/drawing/2014/main" id="{8A79DEAE-E67A-4766-BC87-0CC819C6D5B7}"/>
              </a:ext>
            </a:extLst>
          </p:cNvPr>
          <p:cNvSpPr txBox="1">
            <a:spLocks/>
          </p:cNvSpPr>
          <p:nvPr/>
        </p:nvSpPr>
        <p:spPr>
          <a:xfrm>
            <a:off x="632492" y="2830709"/>
            <a:ext cx="5463508" cy="598290"/>
          </a:xfrm>
          <a:prstGeom prst="rect">
            <a:avLst/>
          </a:prstGeom>
        </p:spPr>
        <p:txBody>
          <a:bodyPr>
            <a:noAutofit/>
          </a:bodyPr>
          <a:lstStyle>
            <a:defPPr>
              <a:defRPr lang="en-US"/>
            </a:defPPr>
            <a:lvl1pPr>
              <a:spcBef>
                <a:spcPct val="0"/>
              </a:spcBef>
              <a:buNone/>
              <a:defRPr sz="3600" b="1" spc="50">
                <a:solidFill>
                  <a:srgbClr val="036BBE"/>
                </a:solidFill>
                <a:latin typeface="Agency FB" panose="020B0503020202020204" pitchFamily="34" charset="0"/>
                <a:ea typeface="+mj-ea"/>
                <a:cs typeface="+mj-cs"/>
              </a:defRPr>
            </a:lvl1pPr>
          </a:lstStyle>
          <a:p>
            <a:r>
              <a:rPr lang="en-US" dirty="0"/>
              <a:t>More information on eTIR here:</a:t>
            </a:r>
          </a:p>
        </p:txBody>
      </p:sp>
    </p:spTree>
    <p:extLst>
      <p:ext uri="{BB962C8B-B14F-4D97-AF65-F5344CB8AC3E}">
        <p14:creationId xmlns:p14="http://schemas.microsoft.com/office/powerpoint/2010/main" xmlns="" val="288825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 37">
            <a:extLst>
              <a:ext uri="{FF2B5EF4-FFF2-40B4-BE49-F238E27FC236}">
                <a16:creationId xmlns="" xmlns:a16="http://schemas.microsoft.com/office/drawing/2014/main" id="{19DB5A13-2883-46A7-9C1F-02B39CB399D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3</a:t>
            </a:fld>
            <a:endParaRPr lang="en-US" dirty="0"/>
          </a:p>
        </p:txBody>
      </p:sp>
      <p:sp>
        <p:nvSpPr>
          <p:cNvPr id="40" name="Title 4">
            <a:extLst>
              <a:ext uri="{FF2B5EF4-FFF2-40B4-BE49-F238E27FC236}">
                <a16:creationId xmlns="" xmlns:a16="http://schemas.microsoft.com/office/drawing/2014/main" id="{E3BF1CAE-7C93-42E1-917E-D22D6B248E96}"/>
              </a:ext>
            </a:extLst>
          </p:cNvPr>
          <p:cNvSpPr txBox="1">
            <a:spLocks/>
          </p:cNvSpPr>
          <p:nvPr/>
        </p:nvSpPr>
        <p:spPr>
          <a:xfrm>
            <a:off x="1997752" y="35631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dirty="0" err="1">
                <a:solidFill>
                  <a:srgbClr val="00448D"/>
                </a:solidFill>
              </a:rPr>
              <a:t>eTIR</a:t>
            </a:r>
            <a:r>
              <a:rPr lang="en-US" sz="3600" dirty="0">
                <a:solidFill>
                  <a:srgbClr val="00448D"/>
                </a:solidFill>
              </a:rPr>
              <a:t> major milestones</a:t>
            </a:r>
          </a:p>
        </p:txBody>
      </p:sp>
      <p:pic>
        <p:nvPicPr>
          <p:cNvPr id="4" name="Picture 3">
            <a:extLst>
              <a:ext uri="{FF2B5EF4-FFF2-40B4-BE49-F238E27FC236}">
                <a16:creationId xmlns="" xmlns:a16="http://schemas.microsoft.com/office/drawing/2014/main" id="{44296C40-E72D-44BF-BF26-D26314E14292}"/>
              </a:ext>
            </a:extLst>
          </p:cNvPr>
          <p:cNvPicPr>
            <a:picLocks noChangeAspect="1"/>
          </p:cNvPicPr>
          <p:nvPr/>
        </p:nvPicPr>
        <p:blipFill>
          <a:blip r:embed="rId4" cstate="print"/>
          <a:stretch>
            <a:fillRect/>
          </a:stretch>
        </p:blipFill>
        <p:spPr>
          <a:xfrm>
            <a:off x="-42728" y="1458345"/>
            <a:ext cx="12455094" cy="4652282"/>
          </a:xfrm>
          <a:prstGeom prst="rect">
            <a:avLst/>
          </a:prstGeom>
        </p:spPr>
      </p:pic>
    </p:spTree>
    <p:extLst>
      <p:ext uri="{BB962C8B-B14F-4D97-AF65-F5344CB8AC3E}">
        <p14:creationId xmlns:p14="http://schemas.microsoft.com/office/powerpoint/2010/main" xmlns="" val="241067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42">
            <a:extLst>
              <a:ext uri="{FF2B5EF4-FFF2-40B4-BE49-F238E27FC236}">
                <a16:creationId xmlns="" xmlns:a16="http://schemas.microsoft.com/office/drawing/2014/main" id="{4A51D1A3-E0FB-4E76-9339-CFA13231BA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8" name="Title 4">
            <a:extLst>
              <a:ext uri="{FF2B5EF4-FFF2-40B4-BE49-F238E27FC236}">
                <a16:creationId xmlns="" xmlns:a16="http://schemas.microsoft.com/office/drawing/2014/main" id="{89186858-EAB7-4025-AC5C-3A7BEF2A475C}"/>
              </a:ext>
            </a:extLst>
          </p:cNvPr>
          <p:cNvSpPr txBox="1">
            <a:spLocks/>
          </p:cNvSpPr>
          <p:nvPr/>
        </p:nvSpPr>
        <p:spPr>
          <a:xfrm>
            <a:off x="1997752" y="35631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dirty="0">
                <a:solidFill>
                  <a:srgbClr val="00448D"/>
                </a:solidFill>
              </a:rPr>
              <a:t>ECE Intergovernmental Bodies roles about </a:t>
            </a:r>
            <a:r>
              <a:rPr lang="en-US" sz="3600" dirty="0" err="1">
                <a:solidFill>
                  <a:srgbClr val="00448D"/>
                </a:solidFill>
              </a:rPr>
              <a:t>eTIR</a:t>
            </a:r>
            <a:endParaRPr lang="en-US" sz="3600" dirty="0">
              <a:solidFill>
                <a:srgbClr val="00448D"/>
              </a:solidFill>
            </a:endParaRPr>
          </a:p>
        </p:txBody>
      </p:sp>
      <p:sp>
        <p:nvSpPr>
          <p:cNvPr id="2" name="TextBox 1">
            <a:extLst>
              <a:ext uri="{FF2B5EF4-FFF2-40B4-BE49-F238E27FC236}">
                <a16:creationId xmlns="" xmlns:a16="http://schemas.microsoft.com/office/drawing/2014/main" id="{9BAFABAF-DF46-40E2-A77E-C4BE0BC12D18}"/>
              </a:ext>
            </a:extLst>
          </p:cNvPr>
          <p:cNvSpPr txBox="1"/>
          <p:nvPr/>
        </p:nvSpPr>
        <p:spPr>
          <a:xfrm>
            <a:off x="1279773" y="1918346"/>
            <a:ext cx="3278007" cy="584775"/>
          </a:xfrm>
          <a:prstGeom prst="rect">
            <a:avLst/>
          </a:prstGeom>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dirty="0">
                <a:effectLst>
                  <a:outerShdw blurRad="38100" dist="38100" dir="2700000" algn="tl">
                    <a:srgbClr val="000000">
                      <a:alpha val="43137"/>
                    </a:srgbClr>
                  </a:outerShdw>
                </a:effectLst>
              </a:rPr>
              <a:t>Working Party on Customs Questions affecting transport (WP.30)</a:t>
            </a:r>
            <a:endParaRPr lang="en-GB" sz="1600" dirty="0">
              <a:effectLst>
                <a:outerShdw blurRad="38100" dist="38100" dir="2700000" algn="tl">
                  <a:srgbClr val="000000">
                    <a:alpha val="43137"/>
                  </a:srgbClr>
                </a:outerShdw>
              </a:effectLst>
            </a:endParaRPr>
          </a:p>
        </p:txBody>
      </p:sp>
      <p:sp>
        <p:nvSpPr>
          <p:cNvPr id="40" name="TextBox 39">
            <a:extLst>
              <a:ext uri="{FF2B5EF4-FFF2-40B4-BE49-F238E27FC236}">
                <a16:creationId xmlns="" xmlns:a16="http://schemas.microsoft.com/office/drawing/2014/main" id="{8626F0AF-34DA-4D0C-A083-F9A62C62340F}"/>
              </a:ext>
            </a:extLst>
          </p:cNvPr>
          <p:cNvSpPr txBox="1"/>
          <p:nvPr/>
        </p:nvSpPr>
        <p:spPr>
          <a:xfrm>
            <a:off x="1175458" y="4056034"/>
            <a:ext cx="3486636" cy="830997"/>
          </a:xfrm>
          <a:prstGeom prst="rect">
            <a:avLst/>
          </a:prstGeom>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t>Administrative Committee of TIR Convention (AC.2)</a:t>
            </a:r>
          </a:p>
          <a:p>
            <a:r>
              <a:rPr lang="en-US" sz="1600" dirty="0"/>
              <a:t>(countries bound by Annex 11)</a:t>
            </a:r>
            <a:endParaRPr lang="en-GB" sz="1600" dirty="0"/>
          </a:p>
        </p:txBody>
      </p:sp>
      <p:sp>
        <p:nvSpPr>
          <p:cNvPr id="4" name="Rectangle 3">
            <a:extLst>
              <a:ext uri="{FF2B5EF4-FFF2-40B4-BE49-F238E27FC236}">
                <a16:creationId xmlns="" xmlns:a16="http://schemas.microsoft.com/office/drawing/2014/main" id="{8FAB4EDE-09A6-4F46-A97B-E05BF8611B00}"/>
              </a:ext>
            </a:extLst>
          </p:cNvPr>
          <p:cNvSpPr/>
          <p:nvPr/>
        </p:nvSpPr>
        <p:spPr>
          <a:xfrm>
            <a:off x="5123162" y="1671707"/>
            <a:ext cx="3278006" cy="1077218"/>
          </a:xfrm>
          <a:prstGeom prst="rect">
            <a:avLst/>
          </a:prstGeom>
          <a:solidFill>
            <a:schemeClr val="accent1">
              <a:lumMod val="60000"/>
              <a:lumOff val="40000"/>
            </a:schemeClr>
          </a:solidFill>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600" dirty="0"/>
              <a:t>[Informal Ad hoc] Expert Group on Conceptual and </a:t>
            </a:r>
          </a:p>
          <a:p>
            <a:r>
              <a:rPr lang="en-US" sz="1600" dirty="0"/>
              <a:t>Technical Aspects of Computerization of the TIR Procedure (GE.1)</a:t>
            </a:r>
            <a:endParaRPr lang="en-GB" sz="1600" dirty="0"/>
          </a:p>
        </p:txBody>
      </p:sp>
      <p:sp>
        <p:nvSpPr>
          <p:cNvPr id="6" name="Rectangle 5">
            <a:extLst>
              <a:ext uri="{FF2B5EF4-FFF2-40B4-BE49-F238E27FC236}">
                <a16:creationId xmlns="" xmlns:a16="http://schemas.microsoft.com/office/drawing/2014/main" id="{12C1E4DD-6619-4994-B0EC-AB9B677C8276}"/>
              </a:ext>
            </a:extLst>
          </p:cNvPr>
          <p:cNvSpPr/>
          <p:nvPr/>
        </p:nvSpPr>
        <p:spPr>
          <a:xfrm>
            <a:off x="5123162" y="2893374"/>
            <a:ext cx="3277993" cy="830997"/>
          </a:xfrm>
          <a:prstGeom prst="rect">
            <a:avLst/>
          </a:prstGeom>
          <a:solidFill>
            <a:schemeClr val="accent1">
              <a:lumMod val="60000"/>
              <a:lumOff val="40000"/>
            </a:schemeClr>
          </a:solidFill>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600" dirty="0"/>
              <a:t>The Group of Experts on the Legal Aspects of Computerization of the TIR Procedure (GE.2)</a:t>
            </a:r>
            <a:endParaRPr lang="en-GB" sz="1600" dirty="0"/>
          </a:p>
        </p:txBody>
      </p:sp>
      <p:cxnSp>
        <p:nvCxnSpPr>
          <p:cNvPr id="8" name="Connector: Elbow 7">
            <a:extLst>
              <a:ext uri="{FF2B5EF4-FFF2-40B4-BE49-F238E27FC236}">
                <a16:creationId xmlns="" xmlns:a16="http://schemas.microsoft.com/office/drawing/2014/main" id="{DCEF9C9F-3C9B-41B8-964D-FAB57C53C096}"/>
              </a:ext>
            </a:extLst>
          </p:cNvPr>
          <p:cNvCxnSpPr>
            <a:cxnSpLocks/>
            <a:stCxn id="2" idx="3"/>
            <a:endCxn id="4" idx="1"/>
          </p:cNvCxnSpPr>
          <p:nvPr/>
        </p:nvCxnSpPr>
        <p:spPr>
          <a:xfrm flipV="1">
            <a:off x="4557780" y="2210316"/>
            <a:ext cx="565382" cy="418"/>
          </a:xfrm>
          <a:prstGeom prst="bentConnector3">
            <a:avLst/>
          </a:prstGeom>
          <a:ln w="38100">
            <a:tailEnd type="triangle"/>
          </a:ln>
          <a:effectLst/>
        </p:spPr>
        <p:style>
          <a:lnRef idx="3">
            <a:schemeClr val="accent1"/>
          </a:lnRef>
          <a:fillRef idx="0">
            <a:schemeClr val="accent1"/>
          </a:fillRef>
          <a:effectRef idx="2">
            <a:schemeClr val="accent1"/>
          </a:effectRef>
          <a:fontRef idx="minor">
            <a:schemeClr val="tx1"/>
          </a:fontRef>
        </p:style>
      </p:cxnSp>
      <p:cxnSp>
        <p:nvCxnSpPr>
          <p:cNvPr id="10" name="Connector: Elbow 9">
            <a:extLst>
              <a:ext uri="{FF2B5EF4-FFF2-40B4-BE49-F238E27FC236}">
                <a16:creationId xmlns="" xmlns:a16="http://schemas.microsoft.com/office/drawing/2014/main" id="{90EAC6D3-DF52-43B1-90DA-0534F6F1AF5B}"/>
              </a:ext>
            </a:extLst>
          </p:cNvPr>
          <p:cNvCxnSpPr>
            <a:cxnSpLocks/>
            <a:stCxn id="2" idx="3"/>
            <a:endCxn id="6" idx="1"/>
          </p:cNvCxnSpPr>
          <p:nvPr/>
        </p:nvCxnSpPr>
        <p:spPr>
          <a:xfrm>
            <a:off x="4557780" y="2210734"/>
            <a:ext cx="565382" cy="1098139"/>
          </a:xfrm>
          <a:prstGeom prst="bentConnector3">
            <a:avLst/>
          </a:prstGeom>
          <a:ln w="38100">
            <a:tailEnd type="triangle"/>
          </a:ln>
          <a:effectLst/>
        </p:spPr>
        <p:style>
          <a:lnRef idx="3">
            <a:schemeClr val="accent1"/>
          </a:lnRef>
          <a:fillRef idx="0">
            <a:schemeClr val="accent1"/>
          </a:fillRef>
          <a:effectRef idx="2">
            <a:schemeClr val="accent1"/>
          </a:effectRef>
          <a:fontRef idx="minor">
            <a:schemeClr val="tx1"/>
          </a:fontRef>
        </p:style>
      </p:cxnSp>
      <p:cxnSp>
        <p:nvCxnSpPr>
          <p:cNvPr id="12" name="Connector: Elbow 11">
            <a:extLst>
              <a:ext uri="{FF2B5EF4-FFF2-40B4-BE49-F238E27FC236}">
                <a16:creationId xmlns="" xmlns:a16="http://schemas.microsoft.com/office/drawing/2014/main" id="{A95A8EBE-0CE5-4F48-B963-76E13F17C2F2}"/>
              </a:ext>
            </a:extLst>
          </p:cNvPr>
          <p:cNvCxnSpPr>
            <a:cxnSpLocks/>
            <a:stCxn id="2" idx="2"/>
            <a:endCxn id="40" idx="0"/>
          </p:cNvCxnSpPr>
          <p:nvPr/>
        </p:nvCxnSpPr>
        <p:spPr>
          <a:xfrm rot="5400000">
            <a:off x="2142321" y="3279577"/>
            <a:ext cx="1552913" cy="1"/>
          </a:xfrm>
          <a:prstGeom prst="bentConnector3">
            <a:avLst/>
          </a:prstGeom>
          <a:ln w="38100">
            <a:tailEnd type="triangle"/>
          </a:ln>
          <a:effectLst/>
        </p:spPr>
        <p:style>
          <a:lnRef idx="3">
            <a:schemeClr val="accent1"/>
          </a:lnRef>
          <a:fillRef idx="0">
            <a:schemeClr val="accent1"/>
          </a:fillRef>
          <a:effectRef idx="2">
            <a:schemeClr val="accent1"/>
          </a:effectRef>
          <a:fontRef idx="minor">
            <a:schemeClr val="tx1"/>
          </a:fontRef>
        </p:style>
      </p:cxnSp>
      <p:sp>
        <p:nvSpPr>
          <p:cNvPr id="41" name="Rectangle 40">
            <a:extLst>
              <a:ext uri="{FF2B5EF4-FFF2-40B4-BE49-F238E27FC236}">
                <a16:creationId xmlns="" xmlns:a16="http://schemas.microsoft.com/office/drawing/2014/main" id="{F4C42977-F19D-446C-83D7-AFBBAAD29869}"/>
              </a:ext>
            </a:extLst>
          </p:cNvPr>
          <p:cNvSpPr/>
          <p:nvPr/>
        </p:nvSpPr>
        <p:spPr>
          <a:xfrm>
            <a:off x="8909510" y="1789650"/>
            <a:ext cx="2695749" cy="830997"/>
          </a:xfrm>
          <a:prstGeom prst="rect">
            <a:avLst/>
          </a:prstGeom>
          <a:solidFill>
            <a:schemeClr val="bg2">
              <a:lumMod val="75000"/>
            </a:schemeClr>
          </a:solidFill>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600" dirty="0"/>
              <a:t>Preparation of the </a:t>
            </a:r>
            <a:r>
              <a:rPr lang="en-US" sz="1600" dirty="0" err="1"/>
              <a:t>eTIR</a:t>
            </a:r>
            <a:r>
              <a:rPr lang="en-US" sz="1600" dirty="0"/>
              <a:t> Specifications (Conceptual, Functional and Technical)</a:t>
            </a:r>
            <a:endParaRPr lang="en-GB" sz="1600" dirty="0"/>
          </a:p>
        </p:txBody>
      </p:sp>
      <p:sp>
        <p:nvSpPr>
          <p:cNvPr id="42" name="Rectangle 41">
            <a:extLst>
              <a:ext uri="{FF2B5EF4-FFF2-40B4-BE49-F238E27FC236}">
                <a16:creationId xmlns="" xmlns:a16="http://schemas.microsoft.com/office/drawing/2014/main" id="{CAEEF6FE-726A-4253-B9FD-EFD9ECBB4CE8}"/>
              </a:ext>
            </a:extLst>
          </p:cNvPr>
          <p:cNvSpPr/>
          <p:nvPr/>
        </p:nvSpPr>
        <p:spPr>
          <a:xfrm>
            <a:off x="8917995" y="2882120"/>
            <a:ext cx="2695749" cy="830997"/>
          </a:xfrm>
          <a:prstGeom prst="rect">
            <a:avLst/>
          </a:prstGeom>
          <a:solidFill>
            <a:schemeClr val="bg2">
              <a:lumMod val="75000"/>
            </a:schemeClr>
          </a:solidFill>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600" dirty="0"/>
              <a:t>Preparation of Annex 11 and related amendments to the TIR Convention</a:t>
            </a:r>
            <a:endParaRPr lang="en-GB" sz="1600" dirty="0"/>
          </a:p>
        </p:txBody>
      </p:sp>
      <p:cxnSp>
        <p:nvCxnSpPr>
          <p:cNvPr id="46" name="Connector: Elbow 45">
            <a:extLst>
              <a:ext uri="{FF2B5EF4-FFF2-40B4-BE49-F238E27FC236}">
                <a16:creationId xmlns="" xmlns:a16="http://schemas.microsoft.com/office/drawing/2014/main" id="{15FA6C47-BA9C-4C91-8DD1-92FD023F3DB7}"/>
              </a:ext>
            </a:extLst>
          </p:cNvPr>
          <p:cNvCxnSpPr>
            <a:cxnSpLocks/>
            <a:stCxn id="42" idx="3"/>
            <a:endCxn id="2" idx="0"/>
          </p:cNvCxnSpPr>
          <p:nvPr/>
        </p:nvCxnSpPr>
        <p:spPr>
          <a:xfrm flipH="1" flipV="1">
            <a:off x="2918777" y="1918346"/>
            <a:ext cx="8694967" cy="1379273"/>
          </a:xfrm>
          <a:prstGeom prst="bentConnector4">
            <a:avLst>
              <a:gd name="adj1" fmla="val -3992"/>
              <a:gd name="adj2" fmla="val 138673"/>
            </a:avLst>
          </a:prstGeom>
          <a:ln w="38100">
            <a:tailEnd type="triangle"/>
          </a:ln>
          <a:effectLst/>
        </p:spPr>
        <p:style>
          <a:lnRef idx="3">
            <a:schemeClr val="accent1"/>
          </a:lnRef>
          <a:fillRef idx="0">
            <a:schemeClr val="accent1"/>
          </a:fillRef>
          <a:effectRef idx="2">
            <a:schemeClr val="accent1"/>
          </a:effectRef>
          <a:fontRef idx="minor">
            <a:schemeClr val="tx1"/>
          </a:fontRef>
        </p:style>
      </p:cxnSp>
      <p:cxnSp>
        <p:nvCxnSpPr>
          <p:cNvPr id="16" name="Connecteur droit avec flèche 15">
            <a:extLst>
              <a:ext uri="{FF2B5EF4-FFF2-40B4-BE49-F238E27FC236}">
                <a16:creationId xmlns="" xmlns:a16="http://schemas.microsoft.com/office/drawing/2014/main" id="{B2CDE70E-C0BD-4C15-99B5-BED40BB36CF1}"/>
              </a:ext>
            </a:extLst>
          </p:cNvPr>
          <p:cNvCxnSpPr>
            <a:cxnSpLocks/>
            <a:stCxn id="4" idx="3"/>
            <a:endCxn id="41" idx="1"/>
          </p:cNvCxnSpPr>
          <p:nvPr/>
        </p:nvCxnSpPr>
        <p:spPr>
          <a:xfrm flipV="1">
            <a:off x="8401168" y="2205149"/>
            <a:ext cx="508342" cy="51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 xmlns:a16="http://schemas.microsoft.com/office/drawing/2014/main" id="{D1C1CF64-5060-448C-AAA9-86EC76235D79}"/>
              </a:ext>
            </a:extLst>
          </p:cNvPr>
          <p:cNvCxnSpPr>
            <a:cxnSpLocks/>
            <a:stCxn id="6" idx="3"/>
            <a:endCxn id="42" idx="1"/>
          </p:cNvCxnSpPr>
          <p:nvPr/>
        </p:nvCxnSpPr>
        <p:spPr>
          <a:xfrm flipV="1">
            <a:off x="8401155" y="3297619"/>
            <a:ext cx="516840" cy="112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A4FA01BB-5609-43F1-B67D-4477AAC0B918}"/>
              </a:ext>
            </a:extLst>
          </p:cNvPr>
          <p:cNvSpPr txBox="1"/>
          <p:nvPr/>
        </p:nvSpPr>
        <p:spPr>
          <a:xfrm>
            <a:off x="5123162" y="4301905"/>
            <a:ext cx="3277993" cy="338554"/>
          </a:xfrm>
          <a:prstGeom prst="rect">
            <a:avLst/>
          </a:prstGeom>
          <a:solidFill>
            <a:schemeClr val="accent2">
              <a:lumMod val="60000"/>
              <a:lumOff val="40000"/>
            </a:schemeClr>
          </a:soli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t>Technical Implementation Body (TIB)</a:t>
            </a:r>
            <a:endParaRPr lang="en-GB" sz="1600" dirty="0"/>
          </a:p>
        </p:txBody>
      </p:sp>
      <p:cxnSp>
        <p:nvCxnSpPr>
          <p:cNvPr id="45" name="Connector: Elbow 44">
            <a:extLst>
              <a:ext uri="{FF2B5EF4-FFF2-40B4-BE49-F238E27FC236}">
                <a16:creationId xmlns="" xmlns:a16="http://schemas.microsoft.com/office/drawing/2014/main" id="{A75A4912-B185-464D-B296-9421A1C86736}"/>
              </a:ext>
            </a:extLst>
          </p:cNvPr>
          <p:cNvCxnSpPr>
            <a:cxnSpLocks/>
            <a:stCxn id="40" idx="3"/>
            <a:endCxn id="44" idx="1"/>
          </p:cNvCxnSpPr>
          <p:nvPr/>
        </p:nvCxnSpPr>
        <p:spPr>
          <a:xfrm flipV="1">
            <a:off x="4662094" y="4471182"/>
            <a:ext cx="461068" cy="351"/>
          </a:xfrm>
          <a:prstGeom prst="bentConnector3">
            <a:avLst>
              <a:gd name="adj1" fmla="val 50000"/>
            </a:avLst>
          </a:prstGeom>
          <a:ln w="38100">
            <a:tailEnd type="triangle"/>
          </a:ln>
          <a:effectLst/>
        </p:spPr>
        <p:style>
          <a:lnRef idx="3">
            <a:schemeClr val="accent1"/>
          </a:lnRef>
          <a:fillRef idx="0">
            <a:schemeClr val="accent1"/>
          </a:fillRef>
          <a:effectRef idx="2">
            <a:schemeClr val="accent1"/>
          </a:effectRef>
          <a:fontRef idx="minor">
            <a:schemeClr val="tx1"/>
          </a:fontRef>
        </p:style>
      </p:cxnSp>
      <p:sp>
        <p:nvSpPr>
          <p:cNvPr id="49" name="Rectangle 48">
            <a:extLst>
              <a:ext uri="{FF2B5EF4-FFF2-40B4-BE49-F238E27FC236}">
                <a16:creationId xmlns="" xmlns:a16="http://schemas.microsoft.com/office/drawing/2014/main" id="{629E265C-4557-4396-A9A3-5C2376B70005}"/>
              </a:ext>
            </a:extLst>
          </p:cNvPr>
          <p:cNvSpPr/>
          <p:nvPr/>
        </p:nvSpPr>
        <p:spPr>
          <a:xfrm>
            <a:off x="8917995" y="3939678"/>
            <a:ext cx="2695747" cy="1077218"/>
          </a:xfrm>
          <a:prstGeom prst="rect">
            <a:avLst/>
          </a:prstGeom>
          <a:solidFill>
            <a:schemeClr val="bg2">
              <a:lumMod val="75000"/>
            </a:schemeClr>
          </a:solidFill>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600" dirty="0"/>
              <a:t>Preparation of the functional specifications and adopt the technical specifications for the </a:t>
            </a:r>
            <a:r>
              <a:rPr lang="en-US" sz="1600" dirty="0" err="1"/>
              <a:t>eTIR</a:t>
            </a:r>
            <a:r>
              <a:rPr lang="en-US" sz="1600" dirty="0"/>
              <a:t> International System </a:t>
            </a:r>
            <a:endParaRPr lang="en-GB" sz="1600" dirty="0"/>
          </a:p>
        </p:txBody>
      </p:sp>
      <p:cxnSp>
        <p:nvCxnSpPr>
          <p:cNvPr id="67" name="Connector: Elbow 66">
            <a:extLst>
              <a:ext uri="{FF2B5EF4-FFF2-40B4-BE49-F238E27FC236}">
                <a16:creationId xmlns="" xmlns:a16="http://schemas.microsoft.com/office/drawing/2014/main" id="{1279D06F-B25A-4413-8FE4-6C0B10E7D2E6}"/>
              </a:ext>
            </a:extLst>
          </p:cNvPr>
          <p:cNvCxnSpPr>
            <a:cxnSpLocks/>
            <a:stCxn id="49" idx="3"/>
            <a:endCxn id="40" idx="0"/>
          </p:cNvCxnSpPr>
          <p:nvPr/>
        </p:nvCxnSpPr>
        <p:spPr>
          <a:xfrm flipH="1" flipV="1">
            <a:off x="2918776" y="4056034"/>
            <a:ext cx="8694966" cy="422253"/>
          </a:xfrm>
          <a:prstGeom prst="bentConnector4">
            <a:avLst>
              <a:gd name="adj1" fmla="val -2629"/>
              <a:gd name="adj2" fmla="val 155627"/>
            </a:avLst>
          </a:prstGeom>
          <a:ln w="38100">
            <a:tailEnd type="triangle"/>
          </a:ln>
          <a:effectLst/>
        </p:spPr>
        <p:style>
          <a:lnRef idx="3">
            <a:schemeClr val="accent1"/>
          </a:lnRef>
          <a:fillRef idx="0">
            <a:schemeClr val="accent1"/>
          </a:fillRef>
          <a:effectRef idx="2">
            <a:schemeClr val="accent1"/>
          </a:effectRef>
          <a:fontRef idx="minor">
            <a:schemeClr val="tx1"/>
          </a:fontRef>
        </p:style>
      </p:cxnSp>
      <p:cxnSp>
        <p:nvCxnSpPr>
          <p:cNvPr id="74" name="Connecteur droit avec flèche 15">
            <a:extLst>
              <a:ext uri="{FF2B5EF4-FFF2-40B4-BE49-F238E27FC236}">
                <a16:creationId xmlns="" xmlns:a16="http://schemas.microsoft.com/office/drawing/2014/main" id="{BDC52A7E-317A-41CD-9985-F9ADFC1BD2E7}"/>
              </a:ext>
            </a:extLst>
          </p:cNvPr>
          <p:cNvCxnSpPr>
            <a:cxnSpLocks/>
            <a:stCxn id="44" idx="3"/>
            <a:endCxn id="49" idx="1"/>
          </p:cNvCxnSpPr>
          <p:nvPr/>
        </p:nvCxnSpPr>
        <p:spPr>
          <a:xfrm>
            <a:off x="8401155" y="4471182"/>
            <a:ext cx="516840" cy="71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 xmlns:a16="http://schemas.microsoft.com/office/drawing/2014/main" id="{E5C4BB04-9759-4DF9-BD89-9606D3B688B0}"/>
              </a:ext>
            </a:extLst>
          </p:cNvPr>
          <p:cNvCxnSpPr>
            <a:cxnSpLocks/>
            <a:stCxn id="41" idx="3"/>
            <a:endCxn id="2" idx="0"/>
          </p:cNvCxnSpPr>
          <p:nvPr/>
        </p:nvCxnSpPr>
        <p:spPr>
          <a:xfrm flipH="1" flipV="1">
            <a:off x="2918777" y="1918346"/>
            <a:ext cx="8686482" cy="286803"/>
          </a:xfrm>
          <a:prstGeom prst="bentConnector4">
            <a:avLst>
              <a:gd name="adj1" fmla="val -2632"/>
              <a:gd name="adj2" fmla="val 224579"/>
            </a:avLst>
          </a:prstGeom>
          <a:ln w="38100">
            <a:tailEnd type="triangle"/>
          </a:ln>
          <a:effectLst/>
        </p:spPr>
        <p:style>
          <a:lnRef idx="3">
            <a:schemeClr val="accent1"/>
          </a:lnRef>
          <a:fillRef idx="0">
            <a:schemeClr val="accent1"/>
          </a:fillRef>
          <a:effectRef idx="2">
            <a:schemeClr val="accent1"/>
          </a:effectRef>
          <a:fontRef idx="minor">
            <a:schemeClr val="tx1"/>
          </a:fontRef>
        </p:style>
      </p:cxnSp>
      <p:sp>
        <p:nvSpPr>
          <p:cNvPr id="110" name="Rectangle 109">
            <a:extLst>
              <a:ext uri="{FF2B5EF4-FFF2-40B4-BE49-F238E27FC236}">
                <a16:creationId xmlns="" xmlns:a16="http://schemas.microsoft.com/office/drawing/2014/main" id="{E07F230B-699A-4A35-942D-6099FF50D558}"/>
              </a:ext>
            </a:extLst>
          </p:cNvPr>
          <p:cNvSpPr/>
          <p:nvPr/>
        </p:nvSpPr>
        <p:spPr>
          <a:xfrm>
            <a:off x="1175458" y="5533767"/>
            <a:ext cx="3486636" cy="830997"/>
          </a:xfrm>
          <a:prstGeom prst="rect">
            <a:avLst/>
          </a:prstGeom>
          <a:solidFill>
            <a:schemeClr val="bg2">
              <a:lumMod val="75000"/>
            </a:schemeClr>
          </a:solidFill>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600" dirty="0"/>
              <a:t>Adopt Annex 11 as well as the conceptual and functional specifications for the </a:t>
            </a:r>
            <a:r>
              <a:rPr lang="en-US" sz="1600" dirty="0" err="1"/>
              <a:t>eTIR</a:t>
            </a:r>
            <a:r>
              <a:rPr lang="en-US" sz="1600" dirty="0"/>
              <a:t> International System </a:t>
            </a:r>
            <a:endParaRPr lang="en-GB" sz="1600" dirty="0"/>
          </a:p>
        </p:txBody>
      </p:sp>
      <p:cxnSp>
        <p:nvCxnSpPr>
          <p:cNvPr id="111" name="Connector: Elbow 110">
            <a:extLst>
              <a:ext uri="{FF2B5EF4-FFF2-40B4-BE49-F238E27FC236}">
                <a16:creationId xmlns="" xmlns:a16="http://schemas.microsoft.com/office/drawing/2014/main" id="{815942B5-DCAF-48D5-9E00-BA18CB807B25}"/>
              </a:ext>
            </a:extLst>
          </p:cNvPr>
          <p:cNvCxnSpPr>
            <a:cxnSpLocks/>
            <a:stCxn id="40" idx="2"/>
            <a:endCxn id="110" idx="0"/>
          </p:cNvCxnSpPr>
          <p:nvPr/>
        </p:nvCxnSpPr>
        <p:spPr>
          <a:xfrm rot="5400000">
            <a:off x="2595408" y="5210399"/>
            <a:ext cx="646736" cy="12700"/>
          </a:xfrm>
          <a:prstGeom prst="bentConnector3">
            <a:avLst>
              <a:gd name="adj1" fmla="val 50000"/>
            </a:avLst>
          </a:prstGeom>
          <a:ln w="38100">
            <a:tailEnd type="triangle"/>
          </a:ln>
          <a:effectLst/>
        </p:spPr>
        <p:style>
          <a:lnRef idx="3">
            <a:schemeClr val="accent1"/>
          </a:lnRef>
          <a:fillRef idx="0">
            <a:schemeClr val="accent1"/>
          </a:fillRef>
          <a:effectRef idx="2">
            <a:schemeClr val="accent1"/>
          </a:effectRef>
          <a:fontRef idx="minor">
            <a:schemeClr val="tx1"/>
          </a:fontRef>
        </p:style>
      </p:cxnSp>
      <p:sp>
        <p:nvSpPr>
          <p:cNvPr id="207" name="Slide Number Placeholder 2">
            <a:extLst>
              <a:ext uri="{FF2B5EF4-FFF2-40B4-BE49-F238E27FC236}">
                <a16:creationId xmlns="" xmlns:a16="http://schemas.microsoft.com/office/drawing/2014/main" id="{DC8E28D7-51F4-42E7-8034-2222423F5782}"/>
              </a:ext>
            </a:extLst>
          </p:cNvPr>
          <p:cNvSpPr txBox="1">
            <a:spLocks/>
          </p:cNvSpPr>
          <p:nvPr/>
        </p:nvSpPr>
        <p:spPr>
          <a:xfrm>
            <a:off x="8610599" y="6356350"/>
            <a:ext cx="28886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B09506-28EA-4C19-A061-02E7C9DE017B}" type="slidenum">
              <a:rPr lang="en-US" smtClean="0"/>
              <a:pPr/>
              <a:t>4</a:t>
            </a:fld>
            <a:endParaRPr lang="en-US" dirty="0"/>
          </a:p>
        </p:txBody>
      </p:sp>
      <p:sp>
        <p:nvSpPr>
          <p:cNvPr id="215" name="TextBox 214">
            <a:extLst>
              <a:ext uri="{FF2B5EF4-FFF2-40B4-BE49-F238E27FC236}">
                <a16:creationId xmlns="" xmlns:a16="http://schemas.microsoft.com/office/drawing/2014/main" id="{FEBD10E6-C584-406A-A7C4-DA3B06FE0746}"/>
              </a:ext>
            </a:extLst>
          </p:cNvPr>
          <p:cNvSpPr txBox="1"/>
          <p:nvPr/>
        </p:nvSpPr>
        <p:spPr>
          <a:xfrm>
            <a:off x="5121706" y="5255541"/>
            <a:ext cx="3277993" cy="338554"/>
          </a:xfrm>
          <a:prstGeom prst="rect">
            <a:avLst/>
          </a:prstGeom>
          <a:solidFill>
            <a:schemeClr val="accent2">
              <a:lumMod val="60000"/>
              <a:lumOff val="40000"/>
            </a:schemeClr>
          </a:soli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600" dirty="0"/>
              <a:t>TIR Executive Board (</a:t>
            </a:r>
            <a:r>
              <a:rPr lang="en-US" sz="1600" dirty="0" err="1"/>
              <a:t>TIRExB</a:t>
            </a:r>
            <a:r>
              <a:rPr lang="en-US" sz="1600" dirty="0"/>
              <a:t>)</a:t>
            </a:r>
            <a:endParaRPr lang="en-GB" sz="1600" dirty="0"/>
          </a:p>
        </p:txBody>
      </p:sp>
      <p:cxnSp>
        <p:nvCxnSpPr>
          <p:cNvPr id="216" name="Connector: Elbow 215">
            <a:extLst>
              <a:ext uri="{FF2B5EF4-FFF2-40B4-BE49-F238E27FC236}">
                <a16:creationId xmlns="" xmlns:a16="http://schemas.microsoft.com/office/drawing/2014/main" id="{9EB1E7EE-FCFE-4044-AC23-3204F5CB9ECC}"/>
              </a:ext>
            </a:extLst>
          </p:cNvPr>
          <p:cNvCxnSpPr>
            <a:cxnSpLocks/>
            <a:stCxn id="40" idx="3"/>
            <a:endCxn id="215" idx="1"/>
          </p:cNvCxnSpPr>
          <p:nvPr/>
        </p:nvCxnSpPr>
        <p:spPr>
          <a:xfrm>
            <a:off x="4662094" y="4471533"/>
            <a:ext cx="459612" cy="953285"/>
          </a:xfrm>
          <a:prstGeom prst="bentConnector3">
            <a:avLst>
              <a:gd name="adj1" fmla="val 50000"/>
            </a:avLst>
          </a:prstGeom>
          <a:ln w="38100">
            <a:tailEnd type="triangle"/>
          </a:ln>
          <a:effectLst/>
        </p:spPr>
        <p:style>
          <a:lnRef idx="3">
            <a:schemeClr val="accent1"/>
          </a:lnRef>
          <a:fillRef idx="0">
            <a:schemeClr val="accent1"/>
          </a:fillRef>
          <a:effectRef idx="2">
            <a:schemeClr val="accent1"/>
          </a:effectRef>
          <a:fontRef idx="minor">
            <a:schemeClr val="tx1"/>
          </a:fontRef>
        </p:style>
      </p:cxnSp>
      <p:sp>
        <p:nvSpPr>
          <p:cNvPr id="220" name="Rectangle 219">
            <a:extLst>
              <a:ext uri="{FF2B5EF4-FFF2-40B4-BE49-F238E27FC236}">
                <a16:creationId xmlns="" xmlns:a16="http://schemas.microsoft.com/office/drawing/2014/main" id="{B2EB3C32-0DA4-4EBA-9E4B-BD4CB13A6A4C}"/>
              </a:ext>
            </a:extLst>
          </p:cNvPr>
          <p:cNvSpPr/>
          <p:nvPr/>
        </p:nvSpPr>
        <p:spPr>
          <a:xfrm>
            <a:off x="8917995" y="5130121"/>
            <a:ext cx="2695747" cy="584775"/>
          </a:xfrm>
          <a:prstGeom prst="rect">
            <a:avLst/>
          </a:prstGeom>
          <a:solidFill>
            <a:schemeClr val="bg2">
              <a:lumMod val="75000"/>
            </a:schemeClr>
          </a:solidFill>
          <a:effectLst/>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600" dirty="0"/>
              <a:t>Manage ITDB (Holders and Customs offices database)</a:t>
            </a:r>
            <a:endParaRPr lang="en-GB" sz="1600" dirty="0"/>
          </a:p>
        </p:txBody>
      </p:sp>
      <p:cxnSp>
        <p:nvCxnSpPr>
          <p:cNvPr id="221" name="Connecteur droit avec flèche 15">
            <a:extLst>
              <a:ext uri="{FF2B5EF4-FFF2-40B4-BE49-F238E27FC236}">
                <a16:creationId xmlns="" xmlns:a16="http://schemas.microsoft.com/office/drawing/2014/main" id="{F4AA5528-5F52-44CC-B961-C04B527DB3E7}"/>
              </a:ext>
            </a:extLst>
          </p:cNvPr>
          <p:cNvCxnSpPr>
            <a:cxnSpLocks/>
            <a:stCxn id="215" idx="3"/>
            <a:endCxn id="220" idx="1"/>
          </p:cNvCxnSpPr>
          <p:nvPr/>
        </p:nvCxnSpPr>
        <p:spPr>
          <a:xfrm flipV="1">
            <a:off x="8399699" y="5422509"/>
            <a:ext cx="518296" cy="23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3480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358F74F9-3D11-45F6-AC01-20AD7661A76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r>
              <a:rPr lang="en-US"/>
              <a:t>8</a:t>
            </a:r>
          </a:p>
        </p:txBody>
      </p:sp>
      <p:sp>
        <p:nvSpPr>
          <p:cNvPr id="38" name="Title 4">
            <a:extLst>
              <a:ext uri="{FF2B5EF4-FFF2-40B4-BE49-F238E27FC236}">
                <a16:creationId xmlns="" xmlns:a16="http://schemas.microsoft.com/office/drawing/2014/main" id="{89186858-EAB7-4025-AC5C-3A7BEF2A475C}"/>
              </a:ext>
            </a:extLst>
          </p:cNvPr>
          <p:cNvSpPr txBox="1">
            <a:spLocks/>
          </p:cNvSpPr>
          <p:nvPr/>
        </p:nvSpPr>
        <p:spPr>
          <a:xfrm>
            <a:off x="1997752" y="35631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dirty="0">
                <a:solidFill>
                  <a:srgbClr val="00448D"/>
                </a:solidFill>
              </a:rPr>
              <a:t>Key concepts in Annex 11</a:t>
            </a:r>
          </a:p>
        </p:txBody>
      </p:sp>
      <p:sp>
        <p:nvSpPr>
          <p:cNvPr id="43" name="Content Placeholder 10">
            <a:extLst>
              <a:ext uri="{FF2B5EF4-FFF2-40B4-BE49-F238E27FC236}">
                <a16:creationId xmlns="" xmlns:a16="http://schemas.microsoft.com/office/drawing/2014/main" id="{5F5725AB-9B97-4972-8E81-AE39D28A78B7}"/>
              </a:ext>
            </a:extLst>
          </p:cNvPr>
          <p:cNvSpPr>
            <a:spLocks noGrp="1"/>
          </p:cNvSpPr>
          <p:nvPr>
            <p:ph idx="1"/>
          </p:nvPr>
        </p:nvSpPr>
        <p:spPr>
          <a:xfrm>
            <a:off x="746488" y="1622812"/>
            <a:ext cx="10815083" cy="4530726"/>
          </a:xfrm>
          <a:solidFill>
            <a:schemeClr val="bg1">
              <a:lumMod val="75000"/>
              <a:alpha val="15000"/>
            </a:schemeClr>
          </a:solidFill>
        </p:spPr>
        <p:txBody>
          <a:bodyPr>
            <a:normAutofit fontScale="47500" lnSpcReduction="20000"/>
          </a:bodyPr>
          <a:lstStyle/>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Article 1 : Scope of application</a:t>
            </a: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Article 2 : Definitions</a:t>
            </a:r>
          </a:p>
          <a:p>
            <a:pPr marL="461963" indent="-346075">
              <a:buClr>
                <a:srgbClr val="3E8EDE"/>
              </a:buClr>
              <a:buFont typeface="Wingdings" panose="05000000000000000000" pitchFamily="2" charset="2"/>
              <a:buChar char="§"/>
            </a:pPr>
            <a:r>
              <a:rPr lang="en-US" b="1" dirty="0">
                <a:latin typeface="Arial" panose="020B0604020202020204" pitchFamily="34" charset="0"/>
                <a:cs typeface="Arial" panose="020B0604020202020204" pitchFamily="34" charset="0"/>
              </a:rPr>
              <a:t>Article 3 : Implementation of the </a:t>
            </a:r>
            <a:r>
              <a:rPr lang="en-US" b="1" dirty="0" err="1">
                <a:latin typeface="Arial" panose="020B0604020202020204" pitchFamily="34" charset="0"/>
                <a:cs typeface="Arial" panose="020B0604020202020204" pitchFamily="34" charset="0"/>
              </a:rPr>
              <a:t>eTIR</a:t>
            </a:r>
            <a:r>
              <a:rPr lang="en-US" b="1" dirty="0">
                <a:latin typeface="Arial" panose="020B0604020202020204" pitchFamily="34" charset="0"/>
                <a:cs typeface="Arial" panose="020B0604020202020204" pitchFamily="34" charset="0"/>
              </a:rPr>
              <a:t> procedure</a:t>
            </a:r>
          </a:p>
          <a:p>
            <a:pPr marL="919163" lvl="1"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1 . Contracting Parties bound by Annex 11 shall </a:t>
            </a:r>
            <a:r>
              <a:rPr lang="en-US" b="1" dirty="0">
                <a:latin typeface="Arial" panose="020B0604020202020204" pitchFamily="34" charset="0"/>
                <a:cs typeface="Arial" panose="020B0604020202020204" pitchFamily="34" charset="0"/>
              </a:rPr>
              <a:t>connect their customs systems to the </a:t>
            </a:r>
            <a:r>
              <a:rPr lang="en-US" b="1" dirty="0" err="1">
                <a:latin typeface="Arial" panose="020B0604020202020204" pitchFamily="34" charset="0"/>
                <a:cs typeface="Arial" panose="020B0604020202020204" pitchFamily="34" charset="0"/>
              </a:rPr>
              <a:t>eTIR</a:t>
            </a:r>
            <a:r>
              <a:rPr lang="en-US" b="1" dirty="0">
                <a:latin typeface="Arial" panose="020B0604020202020204" pitchFamily="34" charset="0"/>
                <a:cs typeface="Arial" panose="020B0604020202020204" pitchFamily="34" charset="0"/>
              </a:rPr>
              <a:t> international system in line with the </a:t>
            </a:r>
            <a:r>
              <a:rPr lang="en-US" b="1" dirty="0" err="1">
                <a:latin typeface="Arial" panose="020B0604020202020204" pitchFamily="34" charset="0"/>
                <a:cs typeface="Arial" panose="020B0604020202020204" pitchFamily="34" charset="0"/>
              </a:rPr>
              <a:t>eTIR</a:t>
            </a:r>
            <a:r>
              <a:rPr lang="en-US" b="1" dirty="0">
                <a:latin typeface="Arial" panose="020B0604020202020204" pitchFamily="34" charset="0"/>
                <a:cs typeface="Arial" panose="020B0604020202020204" pitchFamily="34" charset="0"/>
              </a:rPr>
              <a:t> specifications.</a:t>
            </a: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Article 4 : Composition, functions and rules of procedure of the Technical Implementation Body</a:t>
            </a: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Article 5 : Adoption and amendment procedures for the </a:t>
            </a:r>
            <a:r>
              <a:rPr lang="en-US" b="1" dirty="0" err="1">
                <a:latin typeface="Arial" panose="020B0604020202020204" pitchFamily="34" charset="0"/>
                <a:cs typeface="Arial" panose="020B0604020202020204" pitchFamily="34" charset="0"/>
              </a:rPr>
              <a:t>eTIR</a:t>
            </a:r>
            <a:r>
              <a:rPr lang="en-US" b="1" dirty="0">
                <a:latin typeface="Arial" panose="020B0604020202020204" pitchFamily="34" charset="0"/>
                <a:cs typeface="Arial" panose="020B0604020202020204" pitchFamily="34" charset="0"/>
              </a:rPr>
              <a:t> specifications</a:t>
            </a:r>
          </a:p>
          <a:p>
            <a:pPr marL="461963" indent="-346075">
              <a:buClr>
                <a:srgbClr val="3E8EDE"/>
              </a:buClr>
              <a:buFont typeface="Wingdings" panose="05000000000000000000" pitchFamily="2" charset="2"/>
              <a:buChar char="§"/>
            </a:pPr>
            <a:r>
              <a:rPr lang="en-US" b="1" dirty="0">
                <a:latin typeface="Arial" panose="020B0604020202020204" pitchFamily="34" charset="0"/>
                <a:cs typeface="Arial" panose="020B0604020202020204" pitchFamily="34" charset="0"/>
              </a:rPr>
              <a:t>Article 6 : Submission of advance TIR data and advance amendment data</a:t>
            </a:r>
          </a:p>
          <a:p>
            <a:pPr marL="461963" indent="-346075">
              <a:buClr>
                <a:srgbClr val="3E8EDE"/>
              </a:buClr>
              <a:buFont typeface="Wingdings" panose="05000000000000000000" pitchFamily="2" charset="2"/>
              <a:buChar char="§"/>
            </a:pPr>
            <a:r>
              <a:rPr lang="en-US" b="1" dirty="0">
                <a:latin typeface="Arial" panose="020B0604020202020204" pitchFamily="34" charset="0"/>
                <a:cs typeface="Arial" panose="020B0604020202020204" pitchFamily="34" charset="0"/>
              </a:rPr>
              <a:t>Article 7 : Authentication of the holder</a:t>
            </a:r>
          </a:p>
          <a:p>
            <a:pPr marL="461963" indent="-346075">
              <a:buClr>
                <a:srgbClr val="3E8EDE"/>
              </a:buClr>
              <a:buFont typeface="Wingdings" panose="05000000000000000000" pitchFamily="2" charset="2"/>
              <a:buChar char="§"/>
            </a:pPr>
            <a:r>
              <a:rPr lang="en-US" b="1" dirty="0">
                <a:latin typeface="Arial" panose="020B0604020202020204" pitchFamily="34" charset="0"/>
                <a:cs typeface="Arial" panose="020B0604020202020204" pitchFamily="34" charset="0"/>
              </a:rPr>
              <a:t>Article 8 : Mutual recognition of the authentication of the holder</a:t>
            </a:r>
          </a:p>
          <a:p>
            <a:pPr marL="461963" indent="-346075">
              <a:buClr>
                <a:srgbClr val="3E8EDE"/>
              </a:buClr>
              <a:buFont typeface="Wingdings" panose="05000000000000000000" pitchFamily="2" charset="2"/>
              <a:buChar char="§"/>
            </a:pPr>
            <a:r>
              <a:rPr lang="en-US" b="1" dirty="0">
                <a:latin typeface="Arial" panose="020B0604020202020204" pitchFamily="34" charset="0"/>
                <a:cs typeface="Arial" panose="020B0604020202020204" pitchFamily="34" charset="0"/>
              </a:rPr>
              <a:t>Article 9 : Additional data requirements</a:t>
            </a:r>
          </a:p>
          <a:p>
            <a:pPr marL="461963" indent="-346075">
              <a:buClr>
                <a:srgbClr val="3E8EDE"/>
              </a:buClr>
              <a:buFont typeface="Wingdings" panose="05000000000000000000" pitchFamily="2" charset="2"/>
              <a:buChar char="§"/>
            </a:pPr>
            <a:r>
              <a:rPr lang="en-US" b="1" dirty="0">
                <a:latin typeface="Arial" panose="020B0604020202020204" pitchFamily="34" charset="0"/>
                <a:cs typeface="Arial" panose="020B0604020202020204" pitchFamily="34" charset="0"/>
              </a:rPr>
              <a:t>Article 10 : Fallback procedure</a:t>
            </a: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Article 11 : Hosting of the </a:t>
            </a:r>
            <a:r>
              <a:rPr lang="en-US" dirty="0" err="1">
                <a:latin typeface="Arial" panose="020B0604020202020204" pitchFamily="34" charset="0"/>
                <a:cs typeface="Arial" panose="020B0604020202020204" pitchFamily="34" charset="0"/>
              </a:rPr>
              <a:t>eTIR</a:t>
            </a:r>
            <a:r>
              <a:rPr lang="en-US" dirty="0">
                <a:latin typeface="Arial" panose="020B0604020202020204" pitchFamily="34" charset="0"/>
                <a:cs typeface="Arial" panose="020B0604020202020204" pitchFamily="34" charset="0"/>
              </a:rPr>
              <a:t> international system</a:t>
            </a: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Article 12 : Administration of the </a:t>
            </a:r>
            <a:r>
              <a:rPr lang="en-US" dirty="0" err="1">
                <a:latin typeface="Arial" panose="020B0604020202020204" pitchFamily="34" charset="0"/>
                <a:cs typeface="Arial" panose="020B0604020202020204" pitchFamily="34" charset="0"/>
              </a:rPr>
              <a:t>eTIR</a:t>
            </a:r>
            <a:r>
              <a:rPr lang="en-US" dirty="0">
                <a:latin typeface="Arial" panose="020B0604020202020204" pitchFamily="34" charset="0"/>
                <a:cs typeface="Arial" panose="020B0604020202020204" pitchFamily="34" charset="0"/>
              </a:rPr>
              <a:t> international system</a:t>
            </a: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Article 13 : Publication of the customs offices capable of handling </a:t>
            </a:r>
            <a:r>
              <a:rPr lang="en-US" dirty="0" err="1">
                <a:latin typeface="Arial" panose="020B0604020202020204" pitchFamily="34" charset="0"/>
                <a:cs typeface="Arial" panose="020B0604020202020204" pitchFamily="34" charset="0"/>
              </a:rPr>
              <a:t>eTIR</a:t>
            </a:r>
            <a:endParaRPr lang="en-US"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Article 14 : Legal requirements for data submission under Annex 10 of the TIR Convention</a:t>
            </a:r>
          </a:p>
          <a:p>
            <a:pPr marL="461963" indent="-346075">
              <a:buClr>
                <a:srgbClr val="3E8EDE"/>
              </a:buClr>
              <a:buFont typeface="Wingdings" panose="05000000000000000000" pitchFamily="2" charset="2"/>
              <a:buChar char="§"/>
            </a:pPr>
            <a:r>
              <a:rPr lang="en-US" dirty="0">
                <a:latin typeface="Arial" panose="020B0604020202020204" pitchFamily="34" charset="0"/>
                <a:cs typeface="Arial" panose="020B0604020202020204" pitchFamily="34" charset="0"/>
              </a:rPr>
              <a:t>Explanatory Notes to Articles 3, paragraph 2; 5, paragraph 3; 6, paragraph 2 and 11, paragraph 3</a:t>
            </a:r>
            <a:endParaRPr lang="en-US" sz="24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0370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358F74F9-3D11-45F6-AC01-20AD7661A76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r>
              <a:rPr lang="en-US"/>
              <a:t>8</a:t>
            </a:r>
          </a:p>
        </p:txBody>
      </p:sp>
      <p:sp>
        <p:nvSpPr>
          <p:cNvPr id="38" name="Title 4">
            <a:extLst>
              <a:ext uri="{FF2B5EF4-FFF2-40B4-BE49-F238E27FC236}">
                <a16:creationId xmlns="" xmlns:a16="http://schemas.microsoft.com/office/drawing/2014/main" id="{89186858-EAB7-4025-AC5C-3A7BEF2A475C}"/>
              </a:ext>
            </a:extLst>
          </p:cNvPr>
          <p:cNvSpPr txBox="1">
            <a:spLocks/>
          </p:cNvSpPr>
          <p:nvPr/>
        </p:nvSpPr>
        <p:spPr>
          <a:xfrm>
            <a:off x="1997752" y="35631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dirty="0">
                <a:solidFill>
                  <a:srgbClr val="00448D"/>
                </a:solidFill>
              </a:rPr>
              <a:t>Conceptual, Functional and Technical specifications</a:t>
            </a:r>
          </a:p>
        </p:txBody>
      </p:sp>
      <p:sp>
        <p:nvSpPr>
          <p:cNvPr id="43" name="Content Placeholder 10">
            <a:extLst>
              <a:ext uri="{FF2B5EF4-FFF2-40B4-BE49-F238E27FC236}">
                <a16:creationId xmlns="" xmlns:a16="http://schemas.microsoft.com/office/drawing/2014/main" id="{5F5725AB-9B97-4972-8E81-AE39D28A78B7}"/>
              </a:ext>
            </a:extLst>
          </p:cNvPr>
          <p:cNvSpPr>
            <a:spLocks noGrp="1"/>
          </p:cNvSpPr>
          <p:nvPr>
            <p:ph idx="1"/>
          </p:nvPr>
        </p:nvSpPr>
        <p:spPr>
          <a:xfrm>
            <a:off x="746488" y="1622812"/>
            <a:ext cx="10815083" cy="4530726"/>
          </a:xfrm>
          <a:solidFill>
            <a:schemeClr val="bg1">
              <a:lumMod val="75000"/>
              <a:alpha val="15000"/>
            </a:schemeClr>
          </a:solidFill>
        </p:spPr>
        <p:txBody>
          <a:bodyPr>
            <a:normAutofit fontScale="85000" lnSpcReduction="20000"/>
          </a:bodyPr>
          <a:lstStyle/>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Introduction</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Historical background</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Analysis of the paper TIR system</a:t>
            </a:r>
          </a:p>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Concepts</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High lever presentation of the </a:t>
            </a:r>
            <a:r>
              <a:rPr lang="en-US" sz="2000" dirty="0" err="1">
                <a:latin typeface="Arial" panose="020B0604020202020204" pitchFamily="34" charset="0"/>
                <a:cs typeface="Arial" panose="020B0604020202020204" pitchFamily="34" charset="0"/>
              </a:rPr>
              <a:t>eTIR</a:t>
            </a:r>
            <a:r>
              <a:rPr lang="en-US" sz="2000" dirty="0">
                <a:latin typeface="Arial" panose="020B0604020202020204" pitchFamily="34" charset="0"/>
                <a:cs typeface="Arial" panose="020B0604020202020204" pitchFamily="34" charset="0"/>
              </a:rPr>
              <a:t> system, scope, stakeholders, …</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Description of the use cases and high-level data requirements</a:t>
            </a:r>
          </a:p>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Functional specifications</a:t>
            </a:r>
          </a:p>
          <a:p>
            <a:pPr marL="919163" lvl="1" indent="-346075">
              <a:buClr>
                <a:srgbClr val="3E8EDE"/>
              </a:buClr>
              <a:buFont typeface="Wingdings" panose="05000000000000000000" pitchFamily="2" charset="2"/>
              <a:buChar char="§"/>
            </a:pPr>
            <a:r>
              <a:rPr lang="en-US" sz="2000" dirty="0" err="1">
                <a:latin typeface="Arial" panose="020B0604020202020204" pitchFamily="34" charset="0"/>
                <a:cs typeface="Arial" panose="020B0604020202020204" pitchFamily="34" charset="0"/>
              </a:rPr>
              <a:t>eTIR</a:t>
            </a:r>
            <a:r>
              <a:rPr lang="en-US" sz="2000" dirty="0">
                <a:latin typeface="Arial" panose="020B0604020202020204" pitchFamily="34" charset="0"/>
                <a:cs typeface="Arial" panose="020B0604020202020204" pitchFamily="34" charset="0"/>
              </a:rPr>
              <a:t> processes</a:t>
            </a:r>
          </a:p>
          <a:p>
            <a:pPr marL="919163" lvl="1" indent="-346075">
              <a:buClr>
                <a:srgbClr val="3E8EDE"/>
              </a:buClr>
              <a:buFont typeface="Wingdings" panose="05000000000000000000" pitchFamily="2" charset="2"/>
              <a:buChar char="§"/>
            </a:pPr>
            <a:r>
              <a:rPr lang="en-US" sz="2000" dirty="0" err="1">
                <a:latin typeface="Arial" panose="020B0604020202020204" pitchFamily="34" charset="0"/>
                <a:cs typeface="Arial" panose="020B0604020202020204" pitchFamily="34" charset="0"/>
              </a:rPr>
              <a:t>eTIR</a:t>
            </a:r>
            <a:r>
              <a:rPr lang="en-US" sz="2000" dirty="0">
                <a:latin typeface="Arial" panose="020B0604020202020204" pitchFamily="34" charset="0"/>
                <a:cs typeface="Arial" panose="020B0604020202020204" pitchFamily="34" charset="0"/>
              </a:rPr>
              <a:t> data structure, formats and code lists</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Fallback procedures</a:t>
            </a:r>
          </a:p>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Technical specifications</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Architecture</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Technical requirements</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Development and maintenance processes</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Security</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Technical fallbacks</a:t>
            </a:r>
          </a:p>
          <a:p>
            <a:pPr marL="919163" lvl="1" indent="-346075">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919163" lvl="1" indent="-346075">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4107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358F74F9-3D11-45F6-AC01-20AD7661A76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r>
              <a:rPr lang="en-US"/>
              <a:t>8</a:t>
            </a:r>
          </a:p>
        </p:txBody>
      </p:sp>
      <p:sp>
        <p:nvSpPr>
          <p:cNvPr id="38" name="Title 4">
            <a:extLst>
              <a:ext uri="{FF2B5EF4-FFF2-40B4-BE49-F238E27FC236}">
                <a16:creationId xmlns="" xmlns:a16="http://schemas.microsoft.com/office/drawing/2014/main" id="{89186858-EAB7-4025-AC5C-3A7BEF2A475C}"/>
              </a:ext>
            </a:extLst>
          </p:cNvPr>
          <p:cNvSpPr txBox="1">
            <a:spLocks/>
          </p:cNvSpPr>
          <p:nvPr/>
        </p:nvSpPr>
        <p:spPr>
          <a:xfrm>
            <a:off x="1997752" y="35631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dirty="0">
                <a:solidFill>
                  <a:srgbClr val="00448D"/>
                </a:solidFill>
              </a:rPr>
              <a:t>Conceptual, Functional and Technical specifications</a:t>
            </a:r>
          </a:p>
        </p:txBody>
      </p:sp>
      <p:sp>
        <p:nvSpPr>
          <p:cNvPr id="43" name="Content Placeholder 10">
            <a:extLst>
              <a:ext uri="{FF2B5EF4-FFF2-40B4-BE49-F238E27FC236}">
                <a16:creationId xmlns="" xmlns:a16="http://schemas.microsoft.com/office/drawing/2014/main" id="{5F5725AB-9B97-4972-8E81-AE39D28A78B7}"/>
              </a:ext>
            </a:extLst>
          </p:cNvPr>
          <p:cNvSpPr>
            <a:spLocks noGrp="1"/>
          </p:cNvSpPr>
          <p:nvPr>
            <p:ph idx="1"/>
          </p:nvPr>
        </p:nvSpPr>
        <p:spPr>
          <a:xfrm>
            <a:off x="746488" y="1622812"/>
            <a:ext cx="10815083" cy="4530726"/>
          </a:xfrm>
          <a:solidFill>
            <a:schemeClr val="bg1">
              <a:lumMod val="75000"/>
              <a:alpha val="15000"/>
            </a:schemeClr>
          </a:solidFill>
        </p:spPr>
        <p:txBody>
          <a:bodyPr>
            <a:normAutofit fontScale="85000" lnSpcReduction="20000"/>
          </a:bodyPr>
          <a:lstStyle/>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Version 4.1</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2014</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Developed by GE.1 and approved by WP.30</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Used for pilot projects and to start the work on Annex 11</a:t>
            </a:r>
          </a:p>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Version 4.2</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2017</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Developed by GE.1</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Never used in practice</a:t>
            </a:r>
          </a:p>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Version 4.3</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To be finalized in 2021</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Developed by GE.1 and WP.30/GE.1and to be approved by WP:30 and/or AC.2</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Fully aligned with Annex 11</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Used for the interconnections of customs administrations to the </a:t>
            </a:r>
            <a:r>
              <a:rPr lang="en-US" sz="2000" dirty="0" err="1">
                <a:latin typeface="Arial" panose="020B0604020202020204" pitchFamily="34" charset="0"/>
                <a:cs typeface="Arial" panose="020B0604020202020204" pitchFamily="34" charset="0"/>
              </a:rPr>
              <a:t>eTIR</a:t>
            </a:r>
            <a:r>
              <a:rPr lang="en-US" sz="2000" dirty="0">
                <a:latin typeface="Arial" panose="020B0604020202020204" pitchFamily="34" charset="0"/>
                <a:cs typeface="Arial" panose="020B0604020202020204" pitchFamily="34" charset="0"/>
              </a:rPr>
              <a:t> international system</a:t>
            </a:r>
          </a:p>
          <a:p>
            <a:pPr marL="461963" indent="-346075">
              <a:buClr>
                <a:srgbClr val="3E8EDE"/>
              </a:buClr>
              <a:buFont typeface="Wingdings" panose="05000000000000000000" pitchFamily="2" charset="2"/>
              <a:buChar char="§"/>
            </a:pPr>
            <a:r>
              <a:rPr lang="en-US" sz="2400" i="1" dirty="0">
                <a:latin typeface="Arial" panose="020B0604020202020204" pitchFamily="34" charset="0"/>
                <a:cs typeface="Arial" panose="020B0604020202020204" pitchFamily="34" charset="0"/>
              </a:rPr>
              <a:t>Version 4.4</a:t>
            </a:r>
          </a:p>
          <a:p>
            <a:pPr marL="919163" lvl="1" indent="-346075">
              <a:buClr>
                <a:srgbClr val="3E8EDE"/>
              </a:buClr>
              <a:buFont typeface="Wingdings" panose="05000000000000000000" pitchFamily="2" charset="2"/>
              <a:buChar char="§"/>
            </a:pPr>
            <a:r>
              <a:rPr lang="en-US" sz="2000" i="1" dirty="0">
                <a:latin typeface="Arial" panose="020B0604020202020204" pitchFamily="34" charset="0"/>
                <a:cs typeface="Arial" panose="020B0604020202020204" pitchFamily="34" charset="0"/>
              </a:rPr>
              <a:t>Work starting in 2022</a:t>
            </a:r>
          </a:p>
          <a:p>
            <a:pPr marL="919163" lvl="1" indent="-346075">
              <a:buClr>
                <a:srgbClr val="3E8EDE"/>
              </a:buClr>
              <a:buFont typeface="Wingdings" panose="05000000000000000000" pitchFamily="2" charset="2"/>
              <a:buChar char="§"/>
            </a:pPr>
            <a:r>
              <a:rPr lang="en-US" sz="2000" i="1" dirty="0">
                <a:latin typeface="Arial" panose="020B0604020202020204" pitchFamily="34" charset="0"/>
                <a:cs typeface="Arial" panose="020B0604020202020204" pitchFamily="34" charset="0"/>
              </a:rPr>
              <a:t>To be developed by the TIB</a:t>
            </a:r>
          </a:p>
          <a:p>
            <a:pPr marL="919163" lvl="1" indent="-346075">
              <a:buClr>
                <a:srgbClr val="3E8EDE"/>
              </a:buClr>
              <a:buFont typeface="Wingdings" panose="05000000000000000000" pitchFamily="2" charset="2"/>
              <a:buChar char="§"/>
            </a:pPr>
            <a:r>
              <a:rPr lang="en-US" sz="2000" i="1" dirty="0">
                <a:latin typeface="Arial" panose="020B0604020202020204" pitchFamily="34" charset="0"/>
                <a:cs typeface="Arial" panose="020B0604020202020204" pitchFamily="34" charset="0"/>
              </a:rPr>
              <a:t>Will further improve the </a:t>
            </a:r>
            <a:r>
              <a:rPr lang="en-US" sz="2000" i="1" dirty="0" err="1">
                <a:latin typeface="Arial" panose="020B0604020202020204" pitchFamily="34" charset="0"/>
                <a:cs typeface="Arial" panose="020B0604020202020204" pitchFamily="34" charset="0"/>
              </a:rPr>
              <a:t>eTIR</a:t>
            </a:r>
            <a:r>
              <a:rPr lang="en-US" sz="2000" i="1" dirty="0">
                <a:latin typeface="Arial" panose="020B0604020202020204" pitchFamily="34" charset="0"/>
                <a:cs typeface="Arial" panose="020B0604020202020204" pitchFamily="34" charset="0"/>
              </a:rPr>
              <a:t> specifications and the </a:t>
            </a:r>
            <a:r>
              <a:rPr lang="en-US" sz="2000" i="1" dirty="0" err="1">
                <a:latin typeface="Arial" panose="020B0604020202020204" pitchFamily="34" charset="0"/>
                <a:cs typeface="Arial" panose="020B0604020202020204" pitchFamily="34" charset="0"/>
              </a:rPr>
              <a:t>eTIR</a:t>
            </a:r>
            <a:r>
              <a:rPr lang="en-US" sz="2000" i="1" dirty="0">
                <a:latin typeface="Arial" panose="020B0604020202020204" pitchFamily="34" charset="0"/>
                <a:cs typeface="Arial" panose="020B0604020202020204" pitchFamily="34" charset="0"/>
              </a:rPr>
              <a:t> international system</a:t>
            </a:r>
          </a:p>
          <a:p>
            <a:pPr marL="919163" lvl="1" indent="-346075">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919163" lvl="1" indent="-346075">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2374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 xmlns:a16="http://schemas.microsoft.com/office/drawing/2014/main" id="{358F74F9-3D11-45F6-AC01-20AD7661A76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r>
              <a:rPr lang="en-US"/>
              <a:t>8</a:t>
            </a:r>
          </a:p>
        </p:txBody>
      </p:sp>
      <p:sp>
        <p:nvSpPr>
          <p:cNvPr id="38" name="Title 4">
            <a:extLst>
              <a:ext uri="{FF2B5EF4-FFF2-40B4-BE49-F238E27FC236}">
                <a16:creationId xmlns="" xmlns:a16="http://schemas.microsoft.com/office/drawing/2014/main" id="{89186858-EAB7-4025-AC5C-3A7BEF2A475C}"/>
              </a:ext>
            </a:extLst>
          </p:cNvPr>
          <p:cNvSpPr txBox="1">
            <a:spLocks/>
          </p:cNvSpPr>
          <p:nvPr/>
        </p:nvSpPr>
        <p:spPr>
          <a:xfrm>
            <a:off x="1997752" y="35631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dirty="0">
                <a:solidFill>
                  <a:srgbClr val="00448D"/>
                </a:solidFill>
              </a:rPr>
              <a:t>The </a:t>
            </a:r>
            <a:r>
              <a:rPr lang="en-US" sz="3600" dirty="0" err="1">
                <a:solidFill>
                  <a:srgbClr val="00448D"/>
                </a:solidFill>
              </a:rPr>
              <a:t>eTIR</a:t>
            </a:r>
            <a:r>
              <a:rPr lang="en-US" sz="3600" dirty="0">
                <a:solidFill>
                  <a:srgbClr val="00448D"/>
                </a:solidFill>
              </a:rPr>
              <a:t> international system</a:t>
            </a:r>
          </a:p>
        </p:txBody>
      </p:sp>
      <p:sp>
        <p:nvSpPr>
          <p:cNvPr id="43" name="Content Placeholder 10">
            <a:extLst>
              <a:ext uri="{FF2B5EF4-FFF2-40B4-BE49-F238E27FC236}">
                <a16:creationId xmlns="" xmlns:a16="http://schemas.microsoft.com/office/drawing/2014/main" id="{5F5725AB-9B97-4972-8E81-AE39D28A78B7}"/>
              </a:ext>
            </a:extLst>
          </p:cNvPr>
          <p:cNvSpPr>
            <a:spLocks noGrp="1"/>
          </p:cNvSpPr>
          <p:nvPr>
            <p:ph idx="1"/>
          </p:nvPr>
        </p:nvSpPr>
        <p:spPr>
          <a:xfrm>
            <a:off x="746488" y="1622812"/>
            <a:ext cx="10815083" cy="4530726"/>
          </a:xfrm>
          <a:solidFill>
            <a:schemeClr val="bg1">
              <a:lumMod val="75000"/>
              <a:alpha val="15000"/>
            </a:schemeClr>
          </a:solidFill>
        </p:spPr>
        <p:txBody>
          <a:bodyPr>
            <a:normAutofit/>
          </a:bodyPr>
          <a:lstStyle/>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Role</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Customs management of data on guarantees</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Customs to Customs exchange of </a:t>
            </a:r>
            <a:r>
              <a:rPr lang="en-US" sz="2000" dirty="0" err="1">
                <a:latin typeface="Arial" panose="020B0604020202020204" pitchFamily="34" charset="0"/>
                <a:cs typeface="Arial" panose="020B0604020202020204" pitchFamily="34" charset="0"/>
              </a:rPr>
              <a:t>eTIR</a:t>
            </a:r>
            <a:r>
              <a:rPr lang="en-US" sz="2000" dirty="0">
                <a:latin typeface="Arial" panose="020B0604020202020204" pitchFamily="34" charset="0"/>
                <a:cs typeface="Arial" panose="020B0604020202020204" pitchFamily="34" charset="0"/>
              </a:rPr>
              <a:t> data (transport and operations)</a:t>
            </a:r>
          </a:p>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Developed and maintained by ECE</a:t>
            </a:r>
          </a:p>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Hosted at UNOG</a:t>
            </a:r>
            <a:endParaRPr lang="en-US" sz="20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r>
              <a:rPr lang="en-US" sz="2400" dirty="0">
                <a:latin typeface="Arial" panose="020B0604020202020204" pitchFamily="34" charset="0"/>
                <a:cs typeface="Arial" panose="020B0604020202020204" pitchFamily="34" charset="0"/>
              </a:rPr>
              <a:t>Interconnected with </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customs administrations (centrally)</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the guarantee chain (IRU)</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transport companies</a:t>
            </a:r>
          </a:p>
          <a:p>
            <a:pPr marL="919163" lvl="1" indent="-346075">
              <a:buClr>
                <a:srgbClr val="3E8EDE"/>
              </a:buClr>
              <a:buFont typeface="Wingdings" panose="05000000000000000000" pitchFamily="2" charset="2"/>
              <a:buChar char="§"/>
            </a:pPr>
            <a:r>
              <a:rPr lang="en-US" sz="2000" dirty="0">
                <a:latin typeface="Arial" panose="020B0604020202020204" pitchFamily="34" charset="0"/>
                <a:cs typeface="Arial" panose="020B0604020202020204" pitchFamily="34" charset="0"/>
              </a:rPr>
              <a:t>ITDB</a:t>
            </a:r>
          </a:p>
          <a:p>
            <a:pPr marL="919163" lvl="1" indent="-346075">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61963" indent="-346075">
              <a:buClr>
                <a:srgbClr val="3E8EDE"/>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4567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 xmlns:a16="http://schemas.microsoft.com/office/drawing/2014/main" id="{3392D828-3C11-4EF6-AF74-58A622EC0BAB}"/>
              </a:ext>
            </a:extLst>
          </p:cNvPr>
          <p:cNvPicPr>
            <a:picLocks noChangeAspect="1"/>
          </p:cNvPicPr>
          <p:nvPr/>
        </p:nvPicPr>
        <p:blipFill>
          <a:blip r:embed="rId3" cstate="print"/>
          <a:stretch>
            <a:fillRect/>
          </a:stretch>
        </p:blipFill>
        <p:spPr>
          <a:xfrm>
            <a:off x="2167337" y="1294156"/>
            <a:ext cx="7753376" cy="5316760"/>
          </a:xfrm>
          <a:prstGeom prst="rect">
            <a:avLst/>
          </a:prstGeom>
        </p:spPr>
      </p:pic>
      <p:pic>
        <p:nvPicPr>
          <p:cNvPr id="40" name="Image 39">
            <a:extLst>
              <a:ext uri="{FF2B5EF4-FFF2-40B4-BE49-F238E27FC236}">
                <a16:creationId xmlns="" xmlns:a16="http://schemas.microsoft.com/office/drawing/2014/main" id="{FE37E881-A114-494D-96EE-3A7904F0832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1427" y="463212"/>
            <a:ext cx="722662" cy="404985"/>
          </a:xfrm>
          <a:prstGeom prst="rect">
            <a:avLst/>
          </a:prstGeom>
        </p:spPr>
      </p:pic>
      <p:grpSp>
        <p:nvGrpSpPr>
          <p:cNvPr id="5" name="Group 4">
            <a:extLst>
              <a:ext uri="{FF2B5EF4-FFF2-40B4-BE49-F238E27FC236}">
                <a16:creationId xmlns="" xmlns:a16="http://schemas.microsoft.com/office/drawing/2014/main" id="{D47EDB1E-1F14-420A-BF82-AAF29868FDEF}"/>
              </a:ext>
            </a:extLst>
          </p:cNvPr>
          <p:cNvGrpSpPr/>
          <p:nvPr/>
        </p:nvGrpSpPr>
        <p:grpSpPr>
          <a:xfrm>
            <a:off x="661428" y="963284"/>
            <a:ext cx="10837834" cy="330872"/>
            <a:chOff x="669983" y="1412560"/>
            <a:chExt cx="10837834" cy="330872"/>
          </a:xfrm>
        </p:grpSpPr>
        <p:grpSp>
          <p:nvGrpSpPr>
            <p:cNvPr id="18" name="Group 17">
              <a:extLst>
                <a:ext uri="{FF2B5EF4-FFF2-40B4-BE49-F238E27FC236}">
                  <a16:creationId xmlns="" xmlns:a16="http://schemas.microsoft.com/office/drawing/2014/main" id="{B788101B-A04C-4A29-A0A4-4932F0B2E36F}"/>
                </a:ext>
              </a:extLst>
            </p:cNvPr>
            <p:cNvGrpSpPr/>
            <p:nvPr/>
          </p:nvGrpSpPr>
          <p:grpSpPr>
            <a:xfrm rot="10800000" flipV="1">
              <a:off x="1843728" y="1468498"/>
              <a:ext cx="9664089" cy="224269"/>
              <a:chOff x="0" y="1472506"/>
              <a:chExt cx="9601200" cy="257953"/>
            </a:xfrm>
          </p:grpSpPr>
          <p:sp>
            <p:nvSpPr>
              <p:cNvPr id="19" name="Rectangle 18">
                <a:extLst>
                  <a:ext uri="{FF2B5EF4-FFF2-40B4-BE49-F238E27FC236}">
                    <a16:creationId xmlns="" xmlns:a16="http://schemas.microsoft.com/office/drawing/2014/main" id="{41A84C10-2FB0-4C11-9CC7-9E33F666748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 xmlns:a16="http://schemas.microsoft.com/office/drawing/2014/main" id="{8AC54BA9-C414-4D2A-8092-7008EDEF1BC4}"/>
                  </a:ext>
                </a:extLst>
              </p:cNvPr>
              <p:cNvGrpSpPr/>
              <p:nvPr/>
            </p:nvGrpSpPr>
            <p:grpSpPr>
              <a:xfrm>
                <a:off x="0" y="1533803"/>
                <a:ext cx="9601200" cy="142344"/>
                <a:chOff x="-10048" y="1395274"/>
                <a:chExt cx="9611247" cy="142344"/>
              </a:xfrm>
            </p:grpSpPr>
            <p:sp>
              <p:nvSpPr>
                <p:cNvPr id="21" name="Rectangle 20">
                  <a:extLst>
                    <a:ext uri="{FF2B5EF4-FFF2-40B4-BE49-F238E27FC236}">
                      <a16:creationId xmlns="" xmlns:a16="http://schemas.microsoft.com/office/drawing/2014/main" id="{69D881F3-C6BE-4579-AE0A-50AD396DE37C}"/>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4B26969-EFF8-4006-9554-396A7931AB8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1C4E6ECD-0E90-4870-A04F-E26447E09A34}"/>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33CE667F-57CB-420E-8E12-99C889CF3D62}"/>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A6AE963-9387-409F-ABBC-BAF72FAC43F3}"/>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5595A764-42F2-4FD1-B574-47A2A3799686}"/>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CB9C1D89-4086-438E-BE6E-0FE70EAFF1E2}"/>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513E1F00-E099-4734-B40F-FFE4FBCDEF4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 xmlns:a16="http://schemas.microsoft.com/office/drawing/2014/main" id="{4D047358-E1B9-4ACC-87AE-8770F85547E7}"/>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881980E1-201C-40DD-AF00-E031DCE3778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47363662-CAB0-4AA4-A496-6995F790182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 xmlns:a16="http://schemas.microsoft.com/office/drawing/2014/main" id="{ECC7D483-52D3-4DEA-8A48-3BCD1BA20B2F}"/>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 xmlns:a16="http://schemas.microsoft.com/office/drawing/2014/main" id="{E9689E7D-CB4B-4664-9F13-7C0282A458A7}"/>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69958A36-EAFA-4532-BAEA-13C979E125B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D49636F-B622-4788-8099-573B373DAFE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6ACFC8CB-F510-415B-B9E9-3B7D30E22EF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70FA84CC-C5BF-4868-A2BC-F83A049CD75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 xmlns:a16="http://schemas.microsoft.com/office/drawing/2014/main" id="{FFC15804-7500-42C9-827D-5C2BA7A7CA1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9983" y="1412560"/>
              <a:ext cx="1077698" cy="330872"/>
            </a:xfrm>
            <a:prstGeom prst="rect">
              <a:avLst/>
            </a:prstGeom>
          </p:spPr>
        </p:pic>
      </p:gr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pPr/>
              <a:t>9</a:t>
            </a:fld>
            <a:endParaRPr lang="en-US"/>
          </a:p>
        </p:txBody>
      </p:sp>
      <p:sp>
        <p:nvSpPr>
          <p:cNvPr id="39" name="Title 4">
            <a:extLst>
              <a:ext uri="{FF2B5EF4-FFF2-40B4-BE49-F238E27FC236}">
                <a16:creationId xmlns="" xmlns:a16="http://schemas.microsoft.com/office/drawing/2014/main" id="{9DCB4A0F-A3F8-45A8-B3C1-11ABD1892EB2}"/>
              </a:ext>
            </a:extLst>
          </p:cNvPr>
          <p:cNvSpPr txBox="1">
            <a:spLocks/>
          </p:cNvSpPr>
          <p:nvPr/>
        </p:nvSpPr>
        <p:spPr>
          <a:xfrm>
            <a:off x="1997752" y="356312"/>
            <a:ext cx="9720812" cy="641457"/>
          </a:xfrm>
          <a:prstGeom prst="rect">
            <a:avLst/>
          </a:prstGeom>
        </p:spPr>
        <p:txBody>
          <a:bodyPr>
            <a:noAutofit/>
          </a:bodyPr>
          <a:lstStyle>
            <a:defPPr>
              <a:defRPr lang="en-US"/>
            </a:defPPr>
            <a:lvl1pPr algn="just">
              <a:spcBef>
                <a:spcPct val="0"/>
              </a:spcBef>
              <a:buNone/>
              <a:defRPr sz="4400" b="1" spc="50">
                <a:solidFill>
                  <a:srgbClr val="036BBE"/>
                </a:solidFill>
                <a:latin typeface="Agency FB" panose="020B0503020202020204" pitchFamily="34" charset="0"/>
                <a:ea typeface="+mj-ea"/>
                <a:cs typeface="+mj-cs"/>
              </a:defRPr>
            </a:lvl1pPr>
          </a:lstStyle>
          <a:p>
            <a:pPr algn="r"/>
            <a:r>
              <a:rPr lang="en-US" sz="3600">
                <a:solidFill>
                  <a:srgbClr val="00448D"/>
                </a:solidFill>
                <a:latin typeface="+mn-lt"/>
              </a:rPr>
              <a:t>Architecture overview</a:t>
            </a:r>
            <a:endParaRPr lang="en-US" sz="3600" dirty="0">
              <a:solidFill>
                <a:srgbClr val="00448D"/>
              </a:solidFill>
              <a:latin typeface="+mn-lt"/>
            </a:endParaRPr>
          </a:p>
        </p:txBody>
      </p:sp>
    </p:spTree>
    <p:extLst>
      <p:ext uri="{BB962C8B-B14F-4D97-AF65-F5344CB8AC3E}">
        <p14:creationId xmlns:p14="http://schemas.microsoft.com/office/powerpoint/2010/main" xmlns="" val="1073792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9433</TotalTime>
  <Words>2011</Words>
  <Application>Microsoft Office PowerPoint</Application>
  <PresentationFormat>Custom</PresentationFormat>
  <Paragraphs>336</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farman</cp:lastModifiedBy>
  <cp:revision>206</cp:revision>
  <dcterms:created xsi:type="dcterms:W3CDTF">2018-10-22T08:00:17Z</dcterms:created>
  <dcterms:modified xsi:type="dcterms:W3CDTF">2021-04-21T09:13:35Z</dcterms:modified>
</cp:coreProperties>
</file>