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1" r:id="rId6"/>
    <p:sldId id="262" r:id="rId7"/>
    <p:sldId id="263" r:id="rId8"/>
    <p:sldId id="265" r:id="rId9"/>
    <p:sldId id="264" r:id="rId10"/>
    <p:sldId id="266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zwan" initials="R" lastIdx="1" clrIdx="0">
    <p:extLst>
      <p:ext uri="{19B8F6BF-5375-455C-9EA6-DF929625EA0E}">
        <p15:presenceInfo xmlns="" xmlns:p15="http://schemas.microsoft.com/office/powerpoint/2012/main" userId="Rizw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12T19:33:23.922" idx="1">
    <p:pos x="10" y="10"/>
    <p:text/>
    <p:extLst>
      <p:ext uri="{C676402C-5697-4E1C-873F-D02D1690AC5C}">
        <p15:threadingInfo xmlns="" xmlns:p15="http://schemas.microsoft.com/office/powerpoint/2012/main" timeZoneBias="-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6C8-2320-4B7A-9B64-A292533B415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76E-43CD-43C3-9E19-15B3EE242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1508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6C8-2320-4B7A-9B64-A292533B415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76E-43CD-43C3-9E19-15B3EE242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67183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6C8-2320-4B7A-9B64-A292533B415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76E-43CD-43C3-9E19-15B3EE242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560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DEF4-2A35-4D5E-923A-F6A7592BC9E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3317-4C93-4887-9673-2CDE52D981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3862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DEF4-2A35-4D5E-923A-F6A7592BC9E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3317-4C93-4887-9673-2CDE52D981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35329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DEF4-2A35-4D5E-923A-F6A7592BC9E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3317-4C93-4887-9673-2CDE52D981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8896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DEF4-2A35-4D5E-923A-F6A7592BC9E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3317-4C93-4887-9673-2CDE52D981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7494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DEF4-2A35-4D5E-923A-F6A7592BC9E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3317-4C93-4887-9673-2CDE52D981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502199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DEF4-2A35-4D5E-923A-F6A7592BC9E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3317-4C93-4887-9673-2CDE52D981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0175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DEF4-2A35-4D5E-923A-F6A7592BC9E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3317-4C93-4887-9673-2CDE52D981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34411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DEF4-2A35-4D5E-923A-F6A7592BC9E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3317-4C93-4887-9673-2CDE52D981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414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6C8-2320-4B7A-9B64-A292533B415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76E-43CD-43C3-9E19-15B3EE242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30158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DEF4-2A35-4D5E-923A-F6A7592BC9E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3317-4C93-4887-9673-2CDE52D981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0280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DEF4-2A35-4D5E-923A-F6A7592BC9E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3317-4C93-4887-9673-2CDE52D981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69261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DEF4-2A35-4D5E-923A-F6A7592BC9E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03317-4C93-4887-9673-2CDE52D981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048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6C8-2320-4B7A-9B64-A292533B415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76E-43CD-43C3-9E19-15B3EE242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0655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6C8-2320-4B7A-9B64-A292533B415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76E-43CD-43C3-9E19-15B3EE242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012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6C8-2320-4B7A-9B64-A292533B415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76E-43CD-43C3-9E19-15B3EE242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562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6C8-2320-4B7A-9B64-A292533B415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76E-43CD-43C3-9E19-15B3EE242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84642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6C8-2320-4B7A-9B64-A292533B415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76E-43CD-43C3-9E19-15B3EE242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8045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6C8-2320-4B7A-9B64-A292533B415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76E-43CD-43C3-9E19-15B3EE242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562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C6C8-2320-4B7A-9B64-A292533B415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F76E-43CD-43C3-9E19-15B3EE242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478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AC6C8-2320-4B7A-9B64-A292533B415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7F76E-43CD-43C3-9E19-15B3EE2429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912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CDEF4-2A35-4D5E-923A-F6A7592BC9E2}" type="datetimeFigureOut">
              <a:rPr lang="en-US" smtClean="0"/>
              <a:pPr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03317-4C93-4887-9673-2CDE52D981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7339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2327" y="2998313"/>
            <a:ext cx="10206182" cy="109339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3600" b="1" dirty="0" smtClean="0">
                <a:latin typeface="Book Antiqua" pitchFamily="18" charset="0"/>
                <a:ea typeface="+mn-ea"/>
                <a:cs typeface="Arial" pitchFamily="34" charset="0"/>
              </a:rPr>
              <a:t>STATUS OF THE eTIR INTERCONNECTION PROJECT IN PAKISTAN</a:t>
            </a:r>
            <a:endParaRPr lang="en-US" sz="2000" b="1" dirty="0">
              <a:latin typeface="Book Antiqua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859" y="220314"/>
            <a:ext cx="2146330" cy="2366981"/>
          </a:xfrm>
          <a:prstGeom prst="rect">
            <a:avLst/>
          </a:prstGeom>
          <a:ln>
            <a:noFill/>
          </a:ln>
        </p:spPr>
      </p:pic>
      <p:pic>
        <p:nvPicPr>
          <p:cNvPr id="5" name="Picture 8" descr="C:\Users\User\Desktop\FBR.jpg">
            <a:extLst>
              <a:ext uri="{FF2B5EF4-FFF2-40B4-BE49-F238E27FC236}">
                <a16:creationId xmlns="" xmlns:a16="http://schemas.microsoft.com/office/drawing/2014/main" id="{CE0AB29B-A7BD-4263-940C-A84DA61FB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28107" y="295320"/>
            <a:ext cx="2948257" cy="19807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708727" y="4913745"/>
            <a:ext cx="731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Book Antiqua" panose="02040602050305030304" pitchFamily="18" charset="0"/>
              </a:rPr>
              <a:t>Rizwan Mahmood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Additional Director of Transit Trade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Focal Person for eTIR Project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45601" y="5109936"/>
            <a:ext cx="2650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ook Antiqua" panose="02040602050305030304" pitchFamily="18" charset="0"/>
              </a:rPr>
              <a:t>14 April 2021</a:t>
            </a:r>
            <a:endParaRPr lang="en-US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4724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3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Book Antiqua" pitchFamily="18" charset="0"/>
              </a:rPr>
              <a:t>Thank You </a:t>
            </a:r>
          </a:p>
        </p:txBody>
      </p:sp>
    </p:spTree>
    <p:extLst>
      <p:ext uri="{BB962C8B-B14F-4D97-AF65-F5344CB8AC3E}">
        <p14:creationId xmlns="" xmlns:p14="http://schemas.microsoft.com/office/powerpoint/2010/main" val="1942132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>
                <a:latin typeface="Book Antiqua" pitchFamily="18" charset="0"/>
                <a:cs typeface="Arial" pitchFamily="34" charset="0"/>
              </a:rPr>
              <a:t>Scheme of the Presentation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0363" y="2130209"/>
            <a:ext cx="8229600" cy="361834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</a:rPr>
              <a:t>A brief overview of the project</a:t>
            </a:r>
            <a:endParaRPr lang="en-US" sz="2400" dirty="0">
              <a:latin typeface="Book Antiqua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US" sz="2400" b="1" dirty="0">
              <a:latin typeface="Book Antiqua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Current status of the project</a:t>
            </a:r>
            <a:endParaRPr lang="en-US" sz="2400" dirty="0">
              <a:latin typeface="Times New Roman" pitchFamily="18" charset="0"/>
              <a:cs typeface="Times New Roman" pitchFamily="18" charset="0"/>
              <a:sym typeface="Tahoma"/>
            </a:endParaRPr>
          </a:p>
          <a:p>
            <a:pPr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dk1"/>
                </a:solidFill>
                <a:latin typeface="Book Antiqua" pitchFamily="18" charset="0"/>
              </a:rPr>
              <a:t>Challenges and resource allocation</a:t>
            </a:r>
            <a:endParaRPr lang="en-US" sz="2400" dirty="0">
              <a:solidFill>
                <a:schemeClr val="dk1"/>
              </a:solidFill>
              <a:latin typeface="Book Antiqua" pitchFamily="18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dk1"/>
              </a:solidFill>
              <a:latin typeface="Book Antiqua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Lessons learned so far</a:t>
            </a:r>
            <a:endParaRPr lang="en-US" sz="24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00" y="6188075"/>
            <a:ext cx="762000" cy="365125"/>
          </a:xfrm>
        </p:spPr>
        <p:txBody>
          <a:bodyPr/>
          <a:lstStyle/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1</a:t>
            </a:r>
          </a:p>
        </p:txBody>
      </p:sp>
    </p:spTree>
    <p:extLst>
      <p:ext uri="{BB962C8B-B14F-4D97-AF65-F5344CB8AC3E}">
        <p14:creationId xmlns="" xmlns:p14="http://schemas.microsoft.com/office/powerpoint/2010/main" val="4047510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 smtClean="0">
                <a:latin typeface="Book Antiqua" pitchFamily="18" charset="0"/>
                <a:cs typeface="Arial" pitchFamily="34" charset="0"/>
              </a:rPr>
              <a:t>A brief overview of the project</a:t>
            </a:r>
            <a:endParaRPr lang="en-US" sz="3200" b="1" dirty="0"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9220" y="1440873"/>
            <a:ext cx="10104580" cy="523701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</a:rPr>
              <a:t>Kick-off meeting was held with the UNECE team on 21.10.2020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Proposed project methodology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Book Antiqua" pitchFamily="18" charset="0"/>
              </a:rPr>
              <a:t> </a:t>
            </a:r>
            <a:r>
              <a:rPr lang="en-US" dirty="0" smtClean="0">
                <a:latin typeface="Book Antiqua" pitchFamily="18" charset="0"/>
              </a:rPr>
              <a:t>Technical overview of eTIR international system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Nomination of the project team was made on 04.11.2020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The UNECE hired two consultants in January 2021 to assist the project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First </a:t>
            </a:r>
            <a:r>
              <a:rPr lang="en-US" sz="2400" dirty="0">
                <a:latin typeface="Book Antiqua" pitchFamily="18" charset="0"/>
              </a:rPr>
              <a:t>draft of the project plan was prepared and shared with the </a:t>
            </a:r>
            <a:r>
              <a:rPr lang="en-US" sz="2400" dirty="0" smtClean="0">
                <a:latin typeface="Book Antiqua" pitchFamily="18" charset="0"/>
              </a:rPr>
              <a:t>UNECE team </a:t>
            </a:r>
            <a:r>
              <a:rPr lang="en-US" sz="2400" dirty="0">
                <a:latin typeface="Book Antiqua" pitchFamily="18" charset="0"/>
              </a:rPr>
              <a:t>on </a:t>
            </a:r>
            <a:r>
              <a:rPr lang="en-US" sz="2400" dirty="0" smtClean="0">
                <a:latin typeface="Book Antiqua" pitchFamily="18" charset="0"/>
              </a:rPr>
              <a:t>05.02.2021 with the </a:t>
            </a:r>
            <a:r>
              <a:rPr lang="en-US" sz="2400" b="1" dirty="0" smtClean="0">
                <a:latin typeface="Book Antiqua" pitchFamily="18" charset="0"/>
              </a:rPr>
              <a:t>tentative project completion timeline as </a:t>
            </a:r>
            <a:r>
              <a:rPr lang="en-US" sz="2400" b="1" dirty="0" smtClean="0">
                <a:solidFill>
                  <a:srgbClr val="FF0000"/>
                </a:solidFill>
                <a:latin typeface="Book Antiqua" pitchFamily="18" charset="0"/>
              </a:rPr>
              <a:t>May 2022</a:t>
            </a:r>
            <a:endParaRPr lang="en-US" sz="24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68362" y="6158633"/>
            <a:ext cx="475673" cy="394567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2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1903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964" y="180398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 smtClean="0">
                <a:latin typeface="Book Antiqua" pitchFamily="18" charset="0"/>
                <a:cs typeface="Arial" pitchFamily="34" charset="0"/>
              </a:rPr>
              <a:t>A brief overview of the project   </a:t>
            </a:r>
            <a:r>
              <a:rPr lang="en-US" sz="2800" b="1" dirty="0" smtClean="0">
                <a:latin typeface="Book Antiqua" pitchFamily="18" charset="0"/>
                <a:cs typeface="Arial" pitchFamily="34" charset="0"/>
              </a:rPr>
              <a:t>Contd…</a:t>
            </a:r>
            <a:endParaRPr lang="en-US" sz="2800" b="1" dirty="0"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3782" y="1355796"/>
            <a:ext cx="10104580" cy="519740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Book Antiqua" pitchFamily="18" charset="0"/>
              </a:rPr>
              <a:t> Gap-analysis of the national Customs system vis-à-vis eTIR specifications has been </a:t>
            </a:r>
            <a:r>
              <a:rPr lang="en-US" sz="2400" dirty="0" smtClean="0">
                <a:latin typeface="Book Antiqua" pitchFamily="18" charset="0"/>
              </a:rPr>
              <a:t>completed to identify the gaps in: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Book Antiqua" pitchFamily="18" charset="0"/>
              </a:rPr>
              <a:t>data </a:t>
            </a:r>
            <a:r>
              <a:rPr lang="en-US" dirty="0">
                <a:latin typeface="Book Antiqua" pitchFamily="18" charset="0"/>
              </a:rPr>
              <a:t>requirements and </a:t>
            </a:r>
            <a:endParaRPr lang="en-US" dirty="0" smtClean="0">
              <a:latin typeface="Book Antiqua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Book Antiqua" pitchFamily="18" charset="0"/>
              </a:rPr>
              <a:t>existing processes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The </a:t>
            </a:r>
            <a:r>
              <a:rPr lang="en-US" sz="2400" dirty="0">
                <a:latin typeface="Book Antiqua" pitchFamily="18" charset="0"/>
              </a:rPr>
              <a:t>first draft </a:t>
            </a:r>
            <a:r>
              <a:rPr lang="en-US" sz="2400" dirty="0" smtClean="0">
                <a:latin typeface="Book Antiqua" pitchFamily="18" charset="0"/>
              </a:rPr>
              <a:t>report on implementing the eTIR procedure in Pakistan was </a:t>
            </a:r>
            <a:r>
              <a:rPr lang="en-US" sz="2400" dirty="0">
                <a:latin typeface="Book Antiqua" pitchFamily="18" charset="0"/>
              </a:rPr>
              <a:t>shared with the UNECE team on 21.02.2021 for their </a:t>
            </a:r>
            <a:r>
              <a:rPr lang="en-US" sz="2400" dirty="0" smtClean="0">
                <a:latin typeface="Book Antiqua" pitchFamily="18" charset="0"/>
              </a:rPr>
              <a:t>review and the feedback was received on 01.03.2021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Book Antiqua" pitchFamily="18" charset="0"/>
              </a:rPr>
              <a:t>The amended </a:t>
            </a:r>
            <a:r>
              <a:rPr lang="en-US" sz="2400" dirty="0" smtClean="0">
                <a:latin typeface="Book Antiqua" pitchFamily="18" charset="0"/>
              </a:rPr>
              <a:t>first draft report was resubmitted to the UNECE team on 15.03.2021 for further review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lang="en-US" sz="2400" dirty="0" smtClean="0">
              <a:latin typeface="Book Antiqu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68362" y="6158633"/>
            <a:ext cx="475673" cy="394567"/>
          </a:xfrm>
        </p:spPr>
        <p:txBody>
          <a:bodyPr/>
          <a:lstStyle/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3</a:t>
            </a:r>
          </a:p>
        </p:txBody>
      </p:sp>
    </p:spTree>
    <p:extLst>
      <p:ext uri="{BB962C8B-B14F-4D97-AF65-F5344CB8AC3E}">
        <p14:creationId xmlns="" xmlns:p14="http://schemas.microsoft.com/office/powerpoint/2010/main" val="2192928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6652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>
                <a:latin typeface="Book Antiqua" pitchFamily="18" charset="0"/>
                <a:cs typeface="Arial" pitchFamily="34" charset="0"/>
              </a:rPr>
              <a:t>Current status of the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8345" y="1417637"/>
            <a:ext cx="10035309" cy="4953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600" dirty="0"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Further amendments are being made in the first draft report in the light of comments/questions of the UNECE team received on </a:t>
            </a:r>
            <a:r>
              <a:rPr lang="en-US" sz="2400" dirty="0" smtClean="0">
                <a:latin typeface="Book Antiqua" pitchFamily="18" charset="0"/>
              </a:rPr>
              <a:t>29.03.2021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The documentation needed by Pakistan Customs to adapt to the eTIR procedure has been prescribed in the first draft report for: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Book Antiqua" pitchFamily="18" charset="0"/>
              </a:rPr>
              <a:t>Modifications of the data bases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Book Antiqua" pitchFamily="18" charset="0"/>
              </a:rPr>
              <a:t>Changes of the existing processes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Book Antiqua" pitchFamily="18" charset="0"/>
              </a:rPr>
              <a:t>Design of changes in user interfaces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00" y="6188075"/>
            <a:ext cx="762000" cy="365125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4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0296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3854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>
                <a:latin typeface="Book Antiqua" pitchFamily="18" charset="0"/>
                <a:cs typeface="Arial" pitchFamily="34" charset="0"/>
              </a:rPr>
              <a:t>Current status of the </a:t>
            </a:r>
            <a:r>
              <a:rPr lang="en-US" sz="3200" b="1" dirty="0" smtClean="0">
                <a:latin typeface="Book Antiqua" pitchFamily="18" charset="0"/>
                <a:cs typeface="Arial" pitchFamily="34" charset="0"/>
              </a:rPr>
              <a:t>project  </a:t>
            </a:r>
            <a:r>
              <a:rPr lang="en-US" sz="2800" b="1" dirty="0" smtClean="0">
                <a:latin typeface="Book Antiqua" pitchFamily="18" charset="0"/>
                <a:cs typeface="Arial" pitchFamily="34" charset="0"/>
              </a:rPr>
              <a:t>Contd…</a:t>
            </a:r>
            <a:endParaRPr lang="en-US" sz="2800" b="1" dirty="0"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8730"/>
            <a:ext cx="10515600" cy="526934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Requirements of the national Customs system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In order to meet the documentation requirements for the national Customs system, following two </a:t>
            </a:r>
            <a:r>
              <a:rPr lang="en-US" sz="2400" dirty="0">
                <a:latin typeface="Book Antiqua" pitchFamily="18" charset="0"/>
              </a:rPr>
              <a:t>Change Request Forms (CRFs) have been </a:t>
            </a:r>
            <a:r>
              <a:rPr lang="en-US" sz="2400" dirty="0" smtClean="0">
                <a:latin typeface="Book Antiqua" pitchFamily="18" charset="0"/>
              </a:rPr>
              <a:t>prepared and forwarded </a:t>
            </a:r>
            <a:r>
              <a:rPr lang="en-US" sz="2400" dirty="0">
                <a:latin typeface="Book Antiqua" pitchFamily="18" charset="0"/>
              </a:rPr>
              <a:t>to the </a:t>
            </a:r>
            <a:r>
              <a:rPr lang="en-US" sz="2400" dirty="0" smtClean="0">
                <a:latin typeface="Book Antiqua" pitchFamily="18" charset="0"/>
              </a:rPr>
              <a:t>team of Reforms </a:t>
            </a:r>
            <a:r>
              <a:rPr lang="en-US" sz="2400" dirty="0">
                <a:latin typeface="Book Antiqua" pitchFamily="18" charset="0"/>
              </a:rPr>
              <a:t>&amp; </a:t>
            </a:r>
            <a:r>
              <a:rPr lang="en-US" sz="2400" dirty="0" smtClean="0">
                <a:latin typeface="Book Antiqua" pitchFamily="18" charset="0"/>
              </a:rPr>
              <a:t>Automation: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Book Antiqua" pitchFamily="18" charset="0"/>
              </a:rPr>
              <a:t> 1</a:t>
            </a:r>
            <a:r>
              <a:rPr lang="en-US" baseline="30000" dirty="0" smtClean="0">
                <a:latin typeface="Book Antiqua" pitchFamily="18" charset="0"/>
              </a:rPr>
              <a:t>st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CRF  submitted on 24.02.2021 </a:t>
            </a:r>
            <a:r>
              <a:rPr lang="en-US" dirty="0" smtClean="0">
                <a:latin typeface="Book Antiqua" pitchFamily="18" charset="0"/>
              </a:rPr>
              <a:t>to establish </a:t>
            </a:r>
            <a:r>
              <a:rPr lang="en-US" dirty="0">
                <a:latin typeface="Book Antiqua" pitchFamily="18" charset="0"/>
              </a:rPr>
              <a:t>successful connection between the national </a:t>
            </a:r>
            <a:r>
              <a:rPr lang="en-US" dirty="0" smtClean="0">
                <a:latin typeface="Book Antiqua" pitchFamily="18" charset="0"/>
              </a:rPr>
              <a:t>Customs </a:t>
            </a:r>
            <a:r>
              <a:rPr lang="en-US" dirty="0">
                <a:latin typeface="Book Antiqua" pitchFamily="18" charset="0"/>
              </a:rPr>
              <a:t>system test environment and the eTIR international system (UAT environment) and successful </a:t>
            </a:r>
            <a:r>
              <a:rPr lang="en-US" dirty="0" smtClean="0">
                <a:latin typeface="Book Antiqua" pitchFamily="18" charset="0"/>
              </a:rPr>
              <a:t>implementation </a:t>
            </a:r>
            <a:r>
              <a:rPr lang="en-US" dirty="0">
                <a:latin typeface="Book Antiqua" pitchFamily="18" charset="0"/>
              </a:rPr>
              <a:t>of the eTIR message pair I5/I6 (validated by UNECE)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Book Antiqua" pitchFamily="18" charset="0"/>
              </a:rPr>
              <a:t> 2</a:t>
            </a:r>
            <a:r>
              <a:rPr lang="en-US" baseline="30000" dirty="0" smtClean="0">
                <a:latin typeface="Book Antiqua" pitchFamily="18" charset="0"/>
              </a:rPr>
              <a:t>nd</a:t>
            </a:r>
            <a:r>
              <a:rPr lang="en-US" dirty="0" smtClean="0">
                <a:latin typeface="Book Antiqua" pitchFamily="18" charset="0"/>
              </a:rPr>
              <a:t> CRF </a:t>
            </a:r>
            <a:r>
              <a:rPr lang="en-US" dirty="0">
                <a:latin typeface="Book Antiqua" pitchFamily="18" charset="0"/>
              </a:rPr>
              <a:t>dated 12.03.2021 </a:t>
            </a:r>
            <a:r>
              <a:rPr lang="en-US" dirty="0" smtClean="0">
                <a:latin typeface="Book Antiqua" pitchFamily="18" charset="0"/>
              </a:rPr>
              <a:t>for </a:t>
            </a:r>
            <a:r>
              <a:rPr lang="en-US" dirty="0">
                <a:latin typeface="Book Antiqua" pitchFamily="18" charset="0"/>
              </a:rPr>
              <a:t>full implementation of the eTIR procedure in Pakistan.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00" y="6188075"/>
            <a:ext cx="762000" cy="365125"/>
          </a:xfrm>
        </p:spPr>
        <p:txBody>
          <a:bodyPr/>
          <a:lstStyle/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5</a:t>
            </a:r>
          </a:p>
        </p:txBody>
      </p:sp>
    </p:spTree>
    <p:extLst>
      <p:ext uri="{BB962C8B-B14F-4D97-AF65-F5344CB8AC3E}">
        <p14:creationId xmlns="" xmlns:p14="http://schemas.microsoft.com/office/powerpoint/2010/main" val="284801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545" y="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>
                <a:latin typeface="Book Antiqua" pitchFamily="18" charset="0"/>
                <a:cs typeface="Arial" pitchFamily="34" charset="0"/>
              </a:rPr>
              <a:t>Current status of the </a:t>
            </a:r>
            <a:r>
              <a:rPr lang="en-US" sz="3200" b="1" dirty="0" smtClean="0">
                <a:latin typeface="Book Antiqua" pitchFamily="18" charset="0"/>
                <a:cs typeface="Arial" pitchFamily="34" charset="0"/>
              </a:rPr>
              <a:t>project  </a:t>
            </a:r>
            <a:r>
              <a:rPr lang="en-US" sz="2800" b="1" dirty="0" smtClean="0">
                <a:latin typeface="Book Antiqua" pitchFamily="18" charset="0"/>
                <a:cs typeface="Arial" pitchFamily="34" charset="0"/>
              </a:rPr>
              <a:t>Contd…</a:t>
            </a:r>
            <a:endParaRPr lang="en-US" sz="2800" b="1" dirty="0"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6764"/>
            <a:ext cx="10515600" cy="526934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Preparation of </a:t>
            </a:r>
            <a:r>
              <a:rPr lang="en-US" sz="2400" b="1" dirty="0" smtClean="0">
                <a:latin typeface="Book Antiqua" pitchFamily="18" charset="0"/>
              </a:rPr>
              <a:t>System Requirement Specification (SRS) </a:t>
            </a:r>
            <a:r>
              <a:rPr lang="en-US" sz="2400" dirty="0" smtClean="0">
                <a:latin typeface="Book Antiqua" pitchFamily="18" charset="0"/>
              </a:rPr>
              <a:t>document – It is a very comprehensive document which prescribes each and every step required for developing the required changes in the software of Pakistan Customs computerized system</a:t>
            </a:r>
            <a:r>
              <a:rPr lang="en-US" sz="2400" dirty="0">
                <a:latin typeface="Book Antiqua" pitchFamily="18" charset="0"/>
              </a:rPr>
              <a:t>. </a:t>
            </a:r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Requirements of the national Customs </a:t>
            </a:r>
            <a:r>
              <a:rPr lang="en-US" sz="2400" b="1" dirty="0" smtClean="0">
                <a:solidFill>
                  <a:srgbClr val="FF0000"/>
                </a:solidFill>
                <a:latin typeface="Book Antiqua" pitchFamily="18" charset="0"/>
              </a:rPr>
              <a:t>system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SRS is expected to be completed by the first week of May 2021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After completion of SRS, a session will be held with the team of developers to build their understanding and to estimate the development time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The tentative timeline for the UAT with the eTIR international system- end of May 2021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lang="en-US" sz="2400" dirty="0" smtClean="0">
              <a:latin typeface="Book Antiqu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00" y="6188075"/>
            <a:ext cx="762000" cy="365125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6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3011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 smtClean="0">
                <a:latin typeface="Book Antiqua" pitchFamily="18" charset="0"/>
                <a:cs typeface="Arial" pitchFamily="34" charset="0"/>
              </a:rPr>
              <a:t>Challenges and resource allocation </a:t>
            </a:r>
            <a:endParaRPr lang="en-US" sz="3200" b="1" dirty="0"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7673" y="1600200"/>
            <a:ext cx="9735127" cy="4209473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dk1"/>
                </a:solidFill>
                <a:latin typeface="Book Antiqua" pitchFamily="18" charset="0"/>
              </a:rPr>
              <a:t>Limited resources available with the Directorate of Reforms &amp; Automation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dk1"/>
                </a:solidFill>
                <a:latin typeface="Book Antiqua" pitchFamily="18" charset="0"/>
              </a:rPr>
              <a:t>Other ongoing projects like the development of Pakistan Single Window</a:t>
            </a:r>
          </a:p>
          <a:p>
            <a:pPr>
              <a:lnSpc>
                <a:spcPct val="160000"/>
              </a:lnSpc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dk1"/>
                </a:solidFill>
                <a:latin typeface="Book Antiqua" pitchFamily="18" charset="0"/>
              </a:rPr>
              <a:t>Resource allocation for the project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dk1"/>
                </a:solidFill>
                <a:latin typeface="Book Antiqua" pitchFamily="18" charset="0"/>
              </a:rPr>
              <a:t>Once SRS is completed, a team of developers will be allocated to work on system development regarding the implementation of the eTIR procedure</a:t>
            </a:r>
            <a:endParaRPr lang="en-US" sz="2400" dirty="0">
              <a:solidFill>
                <a:schemeClr val="dk1"/>
              </a:solidFill>
              <a:latin typeface="Book Antiqua" pitchFamily="18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00" y="6188075"/>
            <a:ext cx="762000" cy="365125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7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2436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>
                <a:latin typeface="Book Antiqua" pitchFamily="18" charset="0"/>
                <a:cs typeface="Arial" pitchFamily="34" charset="0"/>
              </a:rPr>
              <a:t>Lessons learned so far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9963" y="1600200"/>
            <a:ext cx="9929091" cy="4953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The timelines of the project plan may need to be kept flexible as they depend on a number of factors </a:t>
            </a:r>
            <a:r>
              <a:rPr lang="en-US" sz="2400" dirty="0">
                <a:latin typeface="Book Antiqua" pitchFamily="18" charset="0"/>
              </a:rPr>
              <a:t>such </a:t>
            </a:r>
            <a:r>
              <a:rPr lang="en-US" sz="2400" dirty="0" smtClean="0">
                <a:latin typeface="Book Antiqua" pitchFamily="18" charset="0"/>
              </a:rPr>
              <a:t>as the availability and allocation of technical resource and their engagement with other assignments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Excellent support and guidance by the highly professional UNECE team even during their extremely busy schedules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Book Antiqua" pitchFamily="18" charset="0"/>
              </a:rPr>
              <a:t>The eTIR specifications are not final yet- We need to keep ourselves updated for the version 4.3</a:t>
            </a:r>
            <a:endParaRPr lang="en-US" sz="2400" dirty="0">
              <a:solidFill>
                <a:schemeClr val="dk1"/>
              </a:solidFill>
              <a:latin typeface="Book Antiqua" pitchFamily="18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00" y="6188075"/>
            <a:ext cx="762000" cy="365125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 Antiqua" pitchFamily="18" charset="0"/>
              </a:rPr>
              <a:t>8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1712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604</Words>
  <Application>Microsoft Office PowerPoint</Application>
  <PresentationFormat>Custom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1_Office Theme</vt:lpstr>
      <vt:lpstr>STATUS OF THE eTIR INTERCONNECTION PROJECT IN PAKISTAN</vt:lpstr>
      <vt:lpstr>Scheme of the Presentation </vt:lpstr>
      <vt:lpstr>A brief overview of the project</vt:lpstr>
      <vt:lpstr>A brief overview of the project   Contd…</vt:lpstr>
      <vt:lpstr>Current status of the project</vt:lpstr>
      <vt:lpstr>Current status of the project  Contd…</vt:lpstr>
      <vt:lpstr>Current status of the project  Contd…</vt:lpstr>
      <vt:lpstr>Challenges and resource allocation </vt:lpstr>
      <vt:lpstr>Lessons learned so far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THE eTIR PROCEDURE IN PAKISTAN</dc:title>
  <dc:creator>Rizwan</dc:creator>
  <cp:lastModifiedBy>farman</cp:lastModifiedBy>
  <cp:revision>27</cp:revision>
  <dcterms:created xsi:type="dcterms:W3CDTF">2021-04-12T14:28:03Z</dcterms:created>
  <dcterms:modified xsi:type="dcterms:W3CDTF">2021-04-21T09:14:12Z</dcterms:modified>
</cp:coreProperties>
</file>