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311" r:id="rId6"/>
    <p:sldId id="351" r:id="rId7"/>
    <p:sldId id="304" r:id="rId8"/>
    <p:sldId id="345" r:id="rId9"/>
    <p:sldId id="352" r:id="rId10"/>
    <p:sldId id="327" r:id="rId11"/>
    <p:sldId id="329" r:id="rId12"/>
    <p:sldId id="330" r:id="rId13"/>
    <p:sldId id="331" r:id="rId14"/>
    <p:sldId id="334" r:id="rId15"/>
    <p:sldId id="353" r:id="rId16"/>
    <p:sldId id="338" r:id="rId17"/>
    <p:sldId id="315" r:id="rId18"/>
    <p:sldId id="35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Galtier" initials="SG" lastIdx="1" clrIdx="0">
    <p:extLst>
      <p:ext uri="{19B8F6BF-5375-455C-9EA6-DF929625EA0E}">
        <p15:presenceInfo xmlns="" xmlns:p15="http://schemas.microsoft.com/office/powerpoint/2012/main" userId="Sebastien Galt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6BBE"/>
    <a:srgbClr val="00448D"/>
    <a:srgbClr val="318DDE"/>
    <a:srgbClr val="0000FF"/>
    <a:srgbClr val="B2DCD8"/>
    <a:srgbClr val="75B9D0"/>
    <a:srgbClr val="EFEFEF"/>
    <a:srgbClr val="D9D9D9"/>
    <a:srgbClr val="5191CE"/>
    <a:srgbClr val="5497D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7E99B-02BC-46E9-A326-874436761455}" v="120" dt="2021-04-13T15:47:28.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585" autoAdjust="0"/>
  </p:normalViewPr>
  <p:slideViewPr>
    <p:cSldViewPr snapToGrid="0" showGuides="1">
      <p:cViewPr varScale="1">
        <p:scale>
          <a:sx n="80" d="100"/>
          <a:sy n="80" d="100"/>
        </p:scale>
        <p:origin x="-84" y="-2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A40E0-7154-46AF-A4D3-657B4A5B2E06}" type="doc">
      <dgm:prSet loTypeId="urn:microsoft.com/office/officeart/2005/8/layout/chevron1" loCatId="process" qsTypeId="urn:microsoft.com/office/officeart/2005/8/quickstyle/simple1" qsCatId="simple" csTypeId="urn:microsoft.com/office/officeart/2005/8/colors/accent1_2" csCatId="accent1" phldr="1"/>
      <dgm:spPr/>
    </dgm:pt>
    <dgm:pt modelId="{AFF25CD5-FA50-4A46-8C8B-31FE208E8FB3}">
      <dgm:prSet phldrT="[Texte]"/>
      <dgm:spPr/>
      <dgm:t>
        <a:bodyPr/>
        <a:lstStyle/>
        <a:p>
          <a:r>
            <a:rPr lang="fr-FR" b="1"/>
            <a:t>Project Initiation stage</a:t>
          </a:r>
          <a:endParaRPr lang="en-GB" b="1"/>
        </a:p>
      </dgm:t>
    </dgm:pt>
    <dgm:pt modelId="{3846D126-9909-4BF0-8CD1-8DCD0B9371A5}" type="parTrans" cxnId="{BB6BB794-F8BE-4E05-80C8-EA5A072B7DC2}">
      <dgm:prSet/>
      <dgm:spPr/>
      <dgm:t>
        <a:bodyPr/>
        <a:lstStyle/>
        <a:p>
          <a:endParaRPr lang="en-GB"/>
        </a:p>
      </dgm:t>
    </dgm:pt>
    <dgm:pt modelId="{50D18139-ED74-49EB-BBD7-AD4206918E78}" type="sibTrans" cxnId="{BB6BB794-F8BE-4E05-80C8-EA5A072B7DC2}">
      <dgm:prSet/>
      <dgm:spPr/>
      <dgm:t>
        <a:bodyPr/>
        <a:lstStyle/>
        <a:p>
          <a:endParaRPr lang="en-GB"/>
        </a:p>
      </dgm:t>
    </dgm:pt>
    <dgm:pt modelId="{0D81BE5A-5E3F-4684-92ED-2D78674D3CD2}">
      <dgm:prSet phldrT="[Texte]"/>
      <dgm:spPr/>
      <dgm:t>
        <a:bodyPr/>
        <a:lstStyle/>
        <a:p>
          <a:r>
            <a:rPr lang="fr-FR" b="1"/>
            <a:t>Design stage</a:t>
          </a:r>
          <a:endParaRPr lang="en-GB" b="1"/>
        </a:p>
      </dgm:t>
    </dgm:pt>
    <dgm:pt modelId="{CCB8C216-409E-4C74-A2AB-FB87F5DC552B}" type="parTrans" cxnId="{C4D22EB1-85F9-4512-A836-D8FF8C3CC5BB}">
      <dgm:prSet/>
      <dgm:spPr/>
      <dgm:t>
        <a:bodyPr/>
        <a:lstStyle/>
        <a:p>
          <a:endParaRPr lang="en-GB"/>
        </a:p>
      </dgm:t>
    </dgm:pt>
    <dgm:pt modelId="{BED3A649-FA9C-4F1B-A4B2-5DBB687DA55C}" type="sibTrans" cxnId="{C4D22EB1-85F9-4512-A836-D8FF8C3CC5BB}">
      <dgm:prSet/>
      <dgm:spPr/>
      <dgm:t>
        <a:bodyPr/>
        <a:lstStyle/>
        <a:p>
          <a:endParaRPr lang="en-GB"/>
        </a:p>
      </dgm:t>
    </dgm:pt>
    <dgm:pt modelId="{60D7FDF0-2508-4DEA-928E-BB02F9AC5C71}">
      <dgm:prSet phldrT="[Texte]"/>
      <dgm:spPr/>
      <dgm:t>
        <a:bodyPr/>
        <a:lstStyle/>
        <a:p>
          <a:r>
            <a:rPr lang="fr-FR" b="1"/>
            <a:t>Implementation stage</a:t>
          </a:r>
        </a:p>
      </dgm:t>
    </dgm:pt>
    <dgm:pt modelId="{4777AD3E-A455-4004-82FB-934412AD3C4D}" type="parTrans" cxnId="{2C57089F-8BD6-45D7-9326-B55C30F07DFE}">
      <dgm:prSet/>
      <dgm:spPr/>
      <dgm:t>
        <a:bodyPr/>
        <a:lstStyle/>
        <a:p>
          <a:endParaRPr lang="en-GB"/>
        </a:p>
      </dgm:t>
    </dgm:pt>
    <dgm:pt modelId="{3B2AAEAB-27E5-4ECD-B056-AA4B907D87D9}" type="sibTrans" cxnId="{2C57089F-8BD6-45D7-9326-B55C30F07DFE}">
      <dgm:prSet/>
      <dgm:spPr/>
      <dgm:t>
        <a:bodyPr/>
        <a:lstStyle/>
        <a:p>
          <a:endParaRPr lang="en-GB"/>
        </a:p>
      </dgm:t>
    </dgm:pt>
    <dgm:pt modelId="{B33D6B89-1ABB-42FD-BA5B-DCF1A01EA9E0}">
      <dgm:prSet phldrT="[Texte]"/>
      <dgm:spPr/>
      <dgm:t>
        <a:bodyPr/>
        <a:lstStyle/>
        <a:p>
          <a:r>
            <a:rPr lang="fr-FR" b="1"/>
            <a:t>Conformance Tests stage</a:t>
          </a:r>
        </a:p>
      </dgm:t>
    </dgm:pt>
    <dgm:pt modelId="{812416EC-5DBE-47D8-8D37-76965466B5E6}" type="parTrans" cxnId="{64CFF7EC-F076-4817-B4D8-05FF075290E8}">
      <dgm:prSet/>
      <dgm:spPr/>
      <dgm:t>
        <a:bodyPr/>
        <a:lstStyle/>
        <a:p>
          <a:endParaRPr lang="en-GB"/>
        </a:p>
      </dgm:t>
    </dgm:pt>
    <dgm:pt modelId="{8D6A577E-487C-4540-859B-A81241DDA507}" type="sibTrans" cxnId="{64CFF7EC-F076-4817-B4D8-05FF075290E8}">
      <dgm:prSet/>
      <dgm:spPr/>
      <dgm:t>
        <a:bodyPr/>
        <a:lstStyle/>
        <a:p>
          <a:endParaRPr lang="en-GB"/>
        </a:p>
      </dgm:t>
    </dgm:pt>
    <dgm:pt modelId="{925F7B14-3D13-4D72-AF5F-100993C18857}">
      <dgm:prSet phldrT="[Texte]"/>
      <dgm:spPr/>
      <dgm:t>
        <a:bodyPr/>
        <a:lstStyle/>
        <a:p>
          <a:r>
            <a:rPr lang="fr-FR" b="1"/>
            <a:t>Project Closure stage</a:t>
          </a:r>
        </a:p>
      </dgm:t>
    </dgm:pt>
    <dgm:pt modelId="{C9357359-43A4-446F-8F87-6D7A49E522EA}" type="parTrans" cxnId="{65D7A04B-9CFB-4C46-B0C8-602F8738BF13}">
      <dgm:prSet/>
      <dgm:spPr/>
      <dgm:t>
        <a:bodyPr/>
        <a:lstStyle/>
        <a:p>
          <a:endParaRPr lang="en-GB"/>
        </a:p>
      </dgm:t>
    </dgm:pt>
    <dgm:pt modelId="{98CB92D8-3363-461E-A134-15610B60A398}" type="sibTrans" cxnId="{65D7A04B-9CFB-4C46-B0C8-602F8738BF13}">
      <dgm:prSet/>
      <dgm:spPr/>
      <dgm:t>
        <a:bodyPr/>
        <a:lstStyle/>
        <a:p>
          <a:endParaRPr lang="en-GB"/>
        </a:p>
      </dgm:t>
    </dgm:pt>
    <dgm:pt modelId="{F2AE914C-6B5D-4221-A36F-BAE9E5C16C75}" type="pres">
      <dgm:prSet presAssocID="{5BFA40E0-7154-46AF-A4D3-657B4A5B2E06}" presName="Name0" presStyleCnt="0">
        <dgm:presLayoutVars>
          <dgm:dir/>
          <dgm:animLvl val="lvl"/>
          <dgm:resizeHandles val="exact"/>
        </dgm:presLayoutVars>
      </dgm:prSet>
      <dgm:spPr/>
    </dgm:pt>
    <dgm:pt modelId="{61479FF4-9514-49A9-B1E3-F7BA090BB286}" type="pres">
      <dgm:prSet presAssocID="{AFF25CD5-FA50-4A46-8C8B-31FE208E8FB3}" presName="parTxOnly" presStyleLbl="node1" presStyleIdx="0" presStyleCnt="5">
        <dgm:presLayoutVars>
          <dgm:chMax val="0"/>
          <dgm:chPref val="0"/>
          <dgm:bulletEnabled val="1"/>
        </dgm:presLayoutVars>
      </dgm:prSet>
      <dgm:spPr/>
      <dgm:t>
        <a:bodyPr/>
        <a:lstStyle/>
        <a:p>
          <a:endParaRPr lang="en-US"/>
        </a:p>
      </dgm:t>
    </dgm:pt>
    <dgm:pt modelId="{88B6253A-87CD-4DA9-BC41-6E40CEB7C321}" type="pres">
      <dgm:prSet presAssocID="{50D18139-ED74-49EB-BBD7-AD4206918E78}" presName="parTxOnlySpace" presStyleCnt="0"/>
      <dgm:spPr/>
    </dgm:pt>
    <dgm:pt modelId="{C37255C0-2645-4167-9590-9E29005DBF5D}" type="pres">
      <dgm:prSet presAssocID="{0D81BE5A-5E3F-4684-92ED-2D78674D3CD2}" presName="parTxOnly" presStyleLbl="node1" presStyleIdx="1" presStyleCnt="5">
        <dgm:presLayoutVars>
          <dgm:chMax val="0"/>
          <dgm:chPref val="0"/>
          <dgm:bulletEnabled val="1"/>
        </dgm:presLayoutVars>
      </dgm:prSet>
      <dgm:spPr/>
      <dgm:t>
        <a:bodyPr/>
        <a:lstStyle/>
        <a:p>
          <a:endParaRPr lang="en-US"/>
        </a:p>
      </dgm:t>
    </dgm:pt>
    <dgm:pt modelId="{CB16A943-EE80-4F29-BFEC-AA97698C7647}" type="pres">
      <dgm:prSet presAssocID="{BED3A649-FA9C-4F1B-A4B2-5DBB687DA55C}" presName="parTxOnlySpace" presStyleCnt="0"/>
      <dgm:spPr/>
    </dgm:pt>
    <dgm:pt modelId="{D6174C61-2805-4797-8AF9-23CD5A0512BE}" type="pres">
      <dgm:prSet presAssocID="{60D7FDF0-2508-4DEA-928E-BB02F9AC5C71}" presName="parTxOnly" presStyleLbl="node1" presStyleIdx="2" presStyleCnt="5">
        <dgm:presLayoutVars>
          <dgm:chMax val="0"/>
          <dgm:chPref val="0"/>
          <dgm:bulletEnabled val="1"/>
        </dgm:presLayoutVars>
      </dgm:prSet>
      <dgm:spPr/>
      <dgm:t>
        <a:bodyPr/>
        <a:lstStyle/>
        <a:p>
          <a:endParaRPr lang="en-US"/>
        </a:p>
      </dgm:t>
    </dgm:pt>
    <dgm:pt modelId="{B57132FF-C15F-4C89-8D6B-A20D25C5E7F0}" type="pres">
      <dgm:prSet presAssocID="{3B2AAEAB-27E5-4ECD-B056-AA4B907D87D9}" presName="parTxOnlySpace" presStyleCnt="0"/>
      <dgm:spPr/>
    </dgm:pt>
    <dgm:pt modelId="{17205CFC-A149-4512-9F41-F7469F0C76DE}" type="pres">
      <dgm:prSet presAssocID="{B33D6B89-1ABB-42FD-BA5B-DCF1A01EA9E0}" presName="parTxOnly" presStyleLbl="node1" presStyleIdx="3" presStyleCnt="5">
        <dgm:presLayoutVars>
          <dgm:chMax val="0"/>
          <dgm:chPref val="0"/>
          <dgm:bulletEnabled val="1"/>
        </dgm:presLayoutVars>
      </dgm:prSet>
      <dgm:spPr/>
      <dgm:t>
        <a:bodyPr/>
        <a:lstStyle/>
        <a:p>
          <a:endParaRPr lang="en-US"/>
        </a:p>
      </dgm:t>
    </dgm:pt>
    <dgm:pt modelId="{47043C43-B87B-408A-AB18-AD7202B2CAE3}" type="pres">
      <dgm:prSet presAssocID="{8D6A577E-487C-4540-859B-A81241DDA507}" presName="parTxOnlySpace" presStyleCnt="0"/>
      <dgm:spPr/>
    </dgm:pt>
    <dgm:pt modelId="{513F79DE-1540-42CA-9D62-0A415C6C8D76}" type="pres">
      <dgm:prSet presAssocID="{925F7B14-3D13-4D72-AF5F-100993C18857}" presName="parTxOnly" presStyleLbl="node1" presStyleIdx="4" presStyleCnt="5">
        <dgm:presLayoutVars>
          <dgm:chMax val="0"/>
          <dgm:chPref val="0"/>
          <dgm:bulletEnabled val="1"/>
        </dgm:presLayoutVars>
      </dgm:prSet>
      <dgm:spPr/>
      <dgm:t>
        <a:bodyPr/>
        <a:lstStyle/>
        <a:p>
          <a:endParaRPr lang="en-US"/>
        </a:p>
      </dgm:t>
    </dgm:pt>
  </dgm:ptLst>
  <dgm:cxnLst>
    <dgm:cxn modelId="{D1C7435E-D625-4690-9190-2681E551E416}" type="presOf" srcId="{925F7B14-3D13-4D72-AF5F-100993C18857}" destId="{513F79DE-1540-42CA-9D62-0A415C6C8D76}" srcOrd="0" destOrd="0" presId="urn:microsoft.com/office/officeart/2005/8/layout/chevron1"/>
    <dgm:cxn modelId="{B2770D9E-FE08-4C2E-AEC1-957884B9BB1E}" type="presOf" srcId="{B33D6B89-1ABB-42FD-BA5B-DCF1A01EA9E0}" destId="{17205CFC-A149-4512-9F41-F7469F0C76DE}" srcOrd="0" destOrd="0" presId="urn:microsoft.com/office/officeart/2005/8/layout/chevron1"/>
    <dgm:cxn modelId="{865E2B4F-DC01-4B46-A02F-A06BBEF38242}" type="presOf" srcId="{0D81BE5A-5E3F-4684-92ED-2D78674D3CD2}" destId="{C37255C0-2645-4167-9590-9E29005DBF5D}" srcOrd="0" destOrd="0" presId="urn:microsoft.com/office/officeart/2005/8/layout/chevron1"/>
    <dgm:cxn modelId="{A4E43091-0E24-43A7-BA6D-D1C485B224F3}" type="presOf" srcId="{60D7FDF0-2508-4DEA-928E-BB02F9AC5C71}" destId="{D6174C61-2805-4797-8AF9-23CD5A0512BE}" srcOrd="0" destOrd="0" presId="urn:microsoft.com/office/officeart/2005/8/layout/chevron1"/>
    <dgm:cxn modelId="{9490A45E-EBA2-4B5E-9F28-85E40E65B6FA}" type="presOf" srcId="{AFF25CD5-FA50-4A46-8C8B-31FE208E8FB3}" destId="{61479FF4-9514-49A9-B1E3-F7BA090BB286}" srcOrd="0" destOrd="0" presId="urn:microsoft.com/office/officeart/2005/8/layout/chevron1"/>
    <dgm:cxn modelId="{E76B59CD-260A-4F11-A391-A4D48D8D850B}" type="presOf" srcId="{5BFA40E0-7154-46AF-A4D3-657B4A5B2E06}" destId="{F2AE914C-6B5D-4221-A36F-BAE9E5C16C75}" srcOrd="0" destOrd="0" presId="urn:microsoft.com/office/officeart/2005/8/layout/chevron1"/>
    <dgm:cxn modelId="{2C57089F-8BD6-45D7-9326-B55C30F07DFE}" srcId="{5BFA40E0-7154-46AF-A4D3-657B4A5B2E06}" destId="{60D7FDF0-2508-4DEA-928E-BB02F9AC5C71}" srcOrd="2" destOrd="0" parTransId="{4777AD3E-A455-4004-82FB-934412AD3C4D}" sibTransId="{3B2AAEAB-27E5-4ECD-B056-AA4B907D87D9}"/>
    <dgm:cxn modelId="{BB6BB794-F8BE-4E05-80C8-EA5A072B7DC2}" srcId="{5BFA40E0-7154-46AF-A4D3-657B4A5B2E06}" destId="{AFF25CD5-FA50-4A46-8C8B-31FE208E8FB3}" srcOrd="0" destOrd="0" parTransId="{3846D126-9909-4BF0-8CD1-8DCD0B9371A5}" sibTransId="{50D18139-ED74-49EB-BBD7-AD4206918E78}"/>
    <dgm:cxn modelId="{65D7A04B-9CFB-4C46-B0C8-602F8738BF13}" srcId="{5BFA40E0-7154-46AF-A4D3-657B4A5B2E06}" destId="{925F7B14-3D13-4D72-AF5F-100993C18857}" srcOrd="4" destOrd="0" parTransId="{C9357359-43A4-446F-8F87-6D7A49E522EA}" sibTransId="{98CB92D8-3363-461E-A134-15610B60A398}"/>
    <dgm:cxn modelId="{64CFF7EC-F076-4817-B4D8-05FF075290E8}" srcId="{5BFA40E0-7154-46AF-A4D3-657B4A5B2E06}" destId="{B33D6B89-1ABB-42FD-BA5B-DCF1A01EA9E0}" srcOrd="3" destOrd="0" parTransId="{812416EC-5DBE-47D8-8D37-76965466B5E6}" sibTransId="{8D6A577E-487C-4540-859B-A81241DDA507}"/>
    <dgm:cxn modelId="{C4D22EB1-85F9-4512-A836-D8FF8C3CC5BB}" srcId="{5BFA40E0-7154-46AF-A4D3-657B4A5B2E06}" destId="{0D81BE5A-5E3F-4684-92ED-2D78674D3CD2}" srcOrd="1" destOrd="0" parTransId="{CCB8C216-409E-4C74-A2AB-FB87F5DC552B}" sibTransId="{BED3A649-FA9C-4F1B-A4B2-5DBB687DA55C}"/>
    <dgm:cxn modelId="{1A440902-C203-401E-878A-F3488C93DDDD}" type="presParOf" srcId="{F2AE914C-6B5D-4221-A36F-BAE9E5C16C75}" destId="{61479FF4-9514-49A9-B1E3-F7BA090BB286}" srcOrd="0" destOrd="0" presId="urn:microsoft.com/office/officeart/2005/8/layout/chevron1"/>
    <dgm:cxn modelId="{835C6A87-B8C9-402A-B62C-D77F509B108F}" type="presParOf" srcId="{F2AE914C-6B5D-4221-A36F-BAE9E5C16C75}" destId="{88B6253A-87CD-4DA9-BC41-6E40CEB7C321}" srcOrd="1" destOrd="0" presId="urn:microsoft.com/office/officeart/2005/8/layout/chevron1"/>
    <dgm:cxn modelId="{F6F5B7C7-203C-46C0-9848-9F8FE1A0076C}" type="presParOf" srcId="{F2AE914C-6B5D-4221-A36F-BAE9E5C16C75}" destId="{C37255C0-2645-4167-9590-9E29005DBF5D}" srcOrd="2" destOrd="0" presId="urn:microsoft.com/office/officeart/2005/8/layout/chevron1"/>
    <dgm:cxn modelId="{F5138627-3676-4EF6-973F-AEF4E325ED40}" type="presParOf" srcId="{F2AE914C-6B5D-4221-A36F-BAE9E5C16C75}" destId="{CB16A943-EE80-4F29-BFEC-AA97698C7647}" srcOrd="3" destOrd="0" presId="urn:microsoft.com/office/officeart/2005/8/layout/chevron1"/>
    <dgm:cxn modelId="{A5F7589F-7AA5-47F2-94F0-C3B353DE9B54}" type="presParOf" srcId="{F2AE914C-6B5D-4221-A36F-BAE9E5C16C75}" destId="{D6174C61-2805-4797-8AF9-23CD5A0512BE}" srcOrd="4" destOrd="0" presId="urn:microsoft.com/office/officeart/2005/8/layout/chevron1"/>
    <dgm:cxn modelId="{D709D450-6310-4767-90E4-D1ABE536BB7A}" type="presParOf" srcId="{F2AE914C-6B5D-4221-A36F-BAE9E5C16C75}" destId="{B57132FF-C15F-4C89-8D6B-A20D25C5E7F0}" srcOrd="5" destOrd="0" presId="urn:microsoft.com/office/officeart/2005/8/layout/chevron1"/>
    <dgm:cxn modelId="{5E4EB5D4-88C9-4805-A0C8-237DB13CD31A}" type="presParOf" srcId="{F2AE914C-6B5D-4221-A36F-BAE9E5C16C75}" destId="{17205CFC-A149-4512-9F41-F7469F0C76DE}" srcOrd="6" destOrd="0" presId="urn:microsoft.com/office/officeart/2005/8/layout/chevron1"/>
    <dgm:cxn modelId="{3AF11549-8F26-4216-83B7-E4A1CE08ABD2}" type="presParOf" srcId="{F2AE914C-6B5D-4221-A36F-BAE9E5C16C75}" destId="{47043C43-B87B-408A-AB18-AD7202B2CAE3}" srcOrd="7" destOrd="0" presId="urn:microsoft.com/office/officeart/2005/8/layout/chevron1"/>
    <dgm:cxn modelId="{E2ABAACE-8090-4851-BE30-D09C7E4CC258}" type="presParOf" srcId="{F2AE914C-6B5D-4221-A36F-BAE9E5C16C75}" destId="{513F79DE-1540-42CA-9D62-0A415C6C8D76}" srcOrd="8"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1B673C-DAA4-4840-B7DF-4ACCC396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4F6407E6-820C-4298-B3F3-C26F0F980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D079C-EEBF-465D-9F20-3E4CA3DAA052}" type="datetimeFigureOut">
              <a:rPr lang="en-GB" smtClean="0"/>
              <a:pPr/>
              <a:t>21/04/2021</a:t>
            </a:fld>
            <a:endParaRPr lang="en-GB"/>
          </a:p>
        </p:txBody>
      </p:sp>
      <p:sp>
        <p:nvSpPr>
          <p:cNvPr id="4" name="Footer Placeholder 3">
            <a:extLst>
              <a:ext uri="{FF2B5EF4-FFF2-40B4-BE49-F238E27FC236}">
                <a16:creationId xmlns="" xmlns:a16="http://schemas.microsoft.com/office/drawing/2014/main" id="{53440D30-DF8C-4EC3-855F-8D0003CE7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EC7241D0-2D32-45DD-86D1-8EDCE20293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0A38E-32E9-4E9E-B9A5-C58EF290DD1F}" type="slidenum">
              <a:rPr lang="en-GB" smtClean="0"/>
              <a:pPr/>
              <a:t>‹#›</a:t>
            </a:fld>
            <a:endParaRPr lang="en-GB"/>
          </a:p>
        </p:txBody>
      </p:sp>
    </p:spTree>
    <p:extLst>
      <p:ext uri="{BB962C8B-B14F-4D97-AF65-F5344CB8AC3E}">
        <p14:creationId xmlns="" xmlns:p14="http://schemas.microsoft.com/office/powerpoint/2010/main" val="396178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2581B-145F-4C83-88AC-310EF321A509}" type="datetimeFigureOut">
              <a:rPr lang="en-GB" smtClean="0"/>
              <a:pPr/>
              <a:t>21/04/2021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27177-D93A-4A19-BD6E-AA283A5D0F91}" type="slidenum">
              <a:rPr lang="en-GB" smtClean="0"/>
              <a:pPr/>
              <a:t>‹#›</a:t>
            </a:fld>
            <a:endParaRPr lang="en-GB"/>
          </a:p>
        </p:txBody>
      </p:sp>
    </p:spTree>
    <p:extLst>
      <p:ext uri="{BB962C8B-B14F-4D97-AF65-F5344CB8AC3E}">
        <p14:creationId xmlns="" xmlns:p14="http://schemas.microsoft.com/office/powerpoint/2010/main" val="106956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Good morning distinguished delegates</a:t>
            </a:r>
          </a:p>
          <a:p>
            <a:r>
              <a:rPr lang="fr-FR"/>
              <a:t>I am Sébastien Galtier, IT expert and I coordinate all IT efforts in the TIR secretariat inluding the development of the eTIR international system and the International TIR Data Bank</a:t>
            </a:r>
          </a:p>
          <a:p>
            <a:r>
              <a:rPr lang="fr-FR"/>
              <a:t>I am going to present you the eTIR interconnection project </a:t>
            </a:r>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a:t>
            </a:fld>
            <a:endParaRPr lang="en-GB"/>
          </a:p>
        </p:txBody>
      </p:sp>
    </p:spTree>
    <p:extLst>
      <p:ext uri="{BB962C8B-B14F-4D97-AF65-F5344CB8AC3E}">
        <p14:creationId xmlns="" xmlns:p14="http://schemas.microsoft.com/office/powerpoint/2010/main" val="259556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11</a:t>
            </a:fld>
            <a:endParaRPr lang="en-GB"/>
          </a:p>
        </p:txBody>
      </p:sp>
    </p:spTree>
    <p:extLst>
      <p:ext uri="{BB962C8B-B14F-4D97-AF65-F5344CB8AC3E}">
        <p14:creationId xmlns="" xmlns:p14="http://schemas.microsoft.com/office/powerpoint/2010/main" val="212753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12</a:t>
            </a:fld>
            <a:endParaRPr lang="en-GB"/>
          </a:p>
        </p:txBody>
      </p:sp>
    </p:spTree>
    <p:extLst>
      <p:ext uri="{BB962C8B-B14F-4D97-AF65-F5344CB8AC3E}">
        <p14:creationId xmlns="" xmlns:p14="http://schemas.microsoft.com/office/powerpoint/2010/main" val="327607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13</a:t>
            </a:fld>
            <a:endParaRPr lang="en-GB"/>
          </a:p>
        </p:txBody>
      </p:sp>
    </p:spTree>
    <p:extLst>
      <p:ext uri="{BB962C8B-B14F-4D97-AF65-F5344CB8AC3E}">
        <p14:creationId xmlns="" xmlns:p14="http://schemas.microsoft.com/office/powerpoint/2010/main" val="397568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After the adoption of Annex 11 of the TIR Convention during the February session of the AC.2, the Executive Secretary of ECE invited all the contracting parties of the TIR Convention to start interconnecting their national customs systems with the eTIR international system. </a:t>
            </a:r>
          </a:p>
          <a:p>
            <a:r>
              <a:rPr lang="fr-FR"/>
              <a:t>So far, 17 countries expressed their interest, either by asking for more information or in starting their own interconnection projects with us.</a:t>
            </a:r>
          </a:p>
          <a:p>
            <a:pPr algn="just" rtl="0"/>
            <a:r>
              <a:rPr lang="fr-FR"/>
              <a:t>Also, a proof of concept has been started in June this year with the European Commission to study the interconnection between the eTIR international system and the New Computerized Transit System (NCTS). Since June, a thorough analysis has been performed at the Process and Data model levels and a report will be presented to the member States of the European Union early next year.</a:t>
            </a:r>
          </a:p>
          <a:p>
            <a:pPr rtl="0"/>
            <a:r>
              <a:rPr lang="fr-FR"/>
              <a:t>All these countries combined represent two thirds of the operational contracting parties to the TIR Convention which is very promising for an early adoption of the eTIR procedure.</a:t>
            </a:r>
          </a:p>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14</a:t>
            </a:fld>
            <a:endParaRPr lang="en-GB"/>
          </a:p>
        </p:txBody>
      </p:sp>
    </p:spTree>
    <p:extLst>
      <p:ext uri="{BB962C8B-B14F-4D97-AF65-F5344CB8AC3E}">
        <p14:creationId xmlns="" xmlns:p14="http://schemas.microsoft.com/office/powerpoint/2010/main" val="83138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15</a:t>
            </a:fld>
            <a:endParaRPr lang="en-GB"/>
          </a:p>
        </p:txBody>
      </p:sp>
    </p:spTree>
    <p:extLst>
      <p:ext uri="{BB962C8B-B14F-4D97-AF65-F5344CB8AC3E}">
        <p14:creationId xmlns="" xmlns:p14="http://schemas.microsoft.com/office/powerpoint/2010/main" val="426725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This conludes my presentation on the eTIR interconnection projects</a:t>
            </a:r>
          </a:p>
          <a:p>
            <a:r>
              <a:rPr lang="fr-FR"/>
              <a:t>I remain available should you have any question</a:t>
            </a:r>
          </a:p>
          <a:p>
            <a:r>
              <a:rPr lang="fr-FR"/>
              <a:t>Thankyou very much</a:t>
            </a:r>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16</a:t>
            </a:fld>
            <a:endParaRPr lang="en-GB"/>
          </a:p>
        </p:txBody>
      </p:sp>
    </p:spTree>
    <p:extLst>
      <p:ext uri="{BB962C8B-B14F-4D97-AF65-F5344CB8AC3E}">
        <p14:creationId xmlns="" xmlns:p14="http://schemas.microsoft.com/office/powerpoint/2010/main" val="209191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Objective</a:t>
            </a:r>
          </a:p>
          <a:p>
            <a:r>
              <a:rPr lang="fr-FR"/>
              <a:t>Each contracting party bound by Annex 11 has to connect its nationals customs systems with the eTIR international system</a:t>
            </a:r>
          </a:p>
          <a:p>
            <a:r>
              <a:rPr lang="en-GB"/>
              <a:t>UNECE shall assist them in doing so</a:t>
            </a:r>
          </a:p>
          <a:p>
            <a:r>
              <a:rPr lang="en-GB"/>
              <a:t>As you will see later with the stages of a typical interconnect project, this assistance from ECE is performed throughout the entire project</a:t>
            </a:r>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3</a:t>
            </a:fld>
            <a:endParaRPr lang="en-GB"/>
          </a:p>
        </p:txBody>
      </p:sp>
    </p:spTree>
    <p:extLst>
      <p:ext uri="{BB962C8B-B14F-4D97-AF65-F5344CB8AC3E}">
        <p14:creationId xmlns="" xmlns:p14="http://schemas.microsoft.com/office/powerpoint/2010/main" val="265577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This diagram presents the various actors that intervene in the eTIR procedure. It is divided in four quadrants: on the left side the private sector and on the right side the public sector. On the upper row the national level and on the bottom row the international level. In the upper left corner we find the TIR Carnet holder and its national association. In the upper right corner the customs authorities of the contracting parties to the TIR convention. In the lower left corner the international organization authorized by the AC.2 to operate the TIR system (here, the IRU). In the lower right corner the Economic Commission for Europe with its two information systems: the eTIR international system which is the central piece of data exchange of the eTIR procedure and the International TIR Data Bank which is manages the list of authorized TIR Carnet holders and the list of approved customs offices available for TIR operations.</a:t>
            </a:r>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4</a:t>
            </a:fld>
            <a:endParaRPr lang="en-GB"/>
          </a:p>
        </p:txBody>
      </p:sp>
    </p:spTree>
    <p:extLst>
      <p:ext uri="{BB962C8B-B14F-4D97-AF65-F5344CB8AC3E}">
        <p14:creationId xmlns="" xmlns:p14="http://schemas.microsoft.com/office/powerpoint/2010/main" val="79714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Now you can see the same architecture of the eTIR procedure but this time with all messages exchanged. We have also highlighted in black the messages that are exchanged between customs authorities and other actors like the holder and the eTIR international system</a:t>
            </a:r>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5</a:t>
            </a:fld>
            <a:endParaRPr lang="en-GB"/>
          </a:p>
        </p:txBody>
      </p:sp>
    </p:spTree>
    <p:extLst>
      <p:ext uri="{BB962C8B-B14F-4D97-AF65-F5344CB8AC3E}">
        <p14:creationId xmlns="" xmlns:p14="http://schemas.microsoft.com/office/powerpoint/2010/main" val="84215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6</a:t>
            </a:fld>
            <a:endParaRPr lang="en-GB"/>
          </a:p>
        </p:txBody>
      </p:sp>
    </p:spTree>
    <p:extLst>
      <p:ext uri="{BB962C8B-B14F-4D97-AF65-F5344CB8AC3E}">
        <p14:creationId xmlns="" xmlns:p14="http://schemas.microsoft.com/office/powerpoint/2010/main" val="31791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7</a:t>
            </a:fld>
            <a:endParaRPr lang="en-GB"/>
          </a:p>
        </p:txBody>
      </p:sp>
    </p:spTree>
    <p:extLst>
      <p:ext uri="{BB962C8B-B14F-4D97-AF65-F5344CB8AC3E}">
        <p14:creationId xmlns="" xmlns:p14="http://schemas.microsoft.com/office/powerpoint/2010/main" val="402962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8</a:t>
            </a:fld>
            <a:endParaRPr lang="en-GB"/>
          </a:p>
        </p:txBody>
      </p:sp>
    </p:spTree>
    <p:extLst>
      <p:ext uri="{BB962C8B-B14F-4D97-AF65-F5344CB8AC3E}">
        <p14:creationId xmlns="" xmlns:p14="http://schemas.microsoft.com/office/powerpoint/2010/main" val="309466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9</a:t>
            </a:fld>
            <a:endParaRPr lang="en-GB"/>
          </a:p>
        </p:txBody>
      </p:sp>
    </p:spTree>
    <p:extLst>
      <p:ext uri="{BB962C8B-B14F-4D97-AF65-F5344CB8AC3E}">
        <p14:creationId xmlns="" xmlns:p14="http://schemas.microsoft.com/office/powerpoint/2010/main" val="262485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10</a:t>
            </a:fld>
            <a:endParaRPr lang="en-GB"/>
          </a:p>
        </p:txBody>
      </p:sp>
    </p:spTree>
    <p:extLst>
      <p:ext uri="{BB962C8B-B14F-4D97-AF65-F5344CB8AC3E}">
        <p14:creationId xmlns="" xmlns:p14="http://schemas.microsoft.com/office/powerpoint/2010/main" val="242915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8" name="Footer Placeholder 7">
            <a:extLst>
              <a:ext uri="{FF2B5EF4-FFF2-40B4-BE49-F238E27FC236}">
                <a16:creationId xmlns=""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4" name="Footer Placeholder 3">
            <a:extLst>
              <a:ext uri="{FF2B5EF4-FFF2-40B4-BE49-F238E27FC236}">
                <a16:creationId xmlns=""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3" name="Footer Placeholder 2">
            <a:extLst>
              <a:ext uri="{FF2B5EF4-FFF2-40B4-BE49-F238E27FC236}">
                <a16:creationId xmlns=""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pPr/>
              <a:t>‹#›</a:t>
            </a:fld>
            <a:endParaRPr lang="en-US"/>
          </a:p>
        </p:txBody>
      </p:sp>
    </p:spTree>
    <p:extLst>
      <p:ext uri="{BB962C8B-B14F-4D97-AF65-F5344CB8AC3E}">
        <p14:creationId xmlns=""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iki.unece.org/display/ED/eTIR+documentation+-+Homepage" TargetMode="External"/><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etir@un.or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314D0DA7-1323-4102-B76F-BF544E986256}"/>
              </a:ext>
            </a:extLst>
          </p:cNvPr>
          <p:cNvGrpSpPr/>
          <p:nvPr/>
        </p:nvGrpSpPr>
        <p:grpSpPr>
          <a:xfrm>
            <a:off x="8230192" y="0"/>
            <a:ext cx="3961808" cy="6857999"/>
            <a:chOff x="8230192" y="0"/>
            <a:chExt cx="3961808" cy="6857999"/>
          </a:xfrm>
        </p:grpSpPr>
        <p:pic>
          <p:nvPicPr>
            <p:cNvPr id="3" name="Picture 2">
              <a:extLst>
                <a:ext uri="{FF2B5EF4-FFF2-40B4-BE49-F238E27FC236}">
                  <a16:creationId xmlns="" xmlns:a16="http://schemas.microsoft.com/office/drawing/2014/main" id="{C8205445-4132-4981-93BD-A23743BA1994}"/>
                </a:ext>
              </a:extLst>
            </p:cNvPr>
            <p:cNvPicPr>
              <a:picLocks noChangeAspect="1"/>
            </p:cNvPicPr>
            <p:nvPr/>
          </p:nvPicPr>
          <p:blipFill>
            <a:blip r:embed="rId3" cstate="print"/>
            <a:stretch>
              <a:fillRect/>
            </a:stretch>
          </p:blipFill>
          <p:spPr>
            <a:xfrm>
              <a:off x="8233154" y="0"/>
              <a:ext cx="3958846" cy="6857999"/>
            </a:xfrm>
            <a:prstGeom prst="rect">
              <a:avLst/>
            </a:prstGeom>
          </p:spPr>
        </p:pic>
        <p:sp>
          <p:nvSpPr>
            <p:cNvPr id="51" name="Rectangle 50">
              <a:extLst>
                <a:ext uri="{FF2B5EF4-FFF2-40B4-BE49-F238E27FC236}">
                  <a16:creationId xmlns="" xmlns:a16="http://schemas.microsoft.com/office/drawing/2014/main" id="{E3BAEBA5-2ACA-4E6A-B32A-2C00413BB3B6}"/>
                </a:ext>
              </a:extLst>
            </p:cNvPr>
            <p:cNvSpPr/>
            <p:nvPr/>
          </p:nvSpPr>
          <p:spPr>
            <a:xfrm flipV="1">
              <a:off x="8230192" y="4773721"/>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 xmlns:a16="http://schemas.microsoft.com/office/drawing/2014/main" id="{F25CB2C5-7C81-4042-909C-3DC16E1313EB}"/>
                </a:ext>
              </a:extLst>
            </p:cNvPr>
            <p:cNvGrpSpPr/>
            <p:nvPr/>
          </p:nvGrpSpPr>
          <p:grpSpPr>
            <a:xfrm flipV="1">
              <a:off x="8233154" y="5469968"/>
              <a:ext cx="3958846" cy="99648"/>
              <a:chOff x="0" y="1472506"/>
              <a:chExt cx="9601200" cy="257953"/>
            </a:xfrm>
          </p:grpSpPr>
          <p:sp>
            <p:nvSpPr>
              <p:cNvPr id="76" name="Rectangle 75">
                <a:extLst>
                  <a:ext uri="{FF2B5EF4-FFF2-40B4-BE49-F238E27FC236}">
                    <a16:creationId xmlns="" xmlns:a16="http://schemas.microsoft.com/office/drawing/2014/main" id="{C31DF707-0DD6-4FB2-B0EE-F2053F51981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 xmlns:a16="http://schemas.microsoft.com/office/drawing/2014/main" id="{27CD995E-56CA-4BB1-A2C4-7EE46213B51E}"/>
                  </a:ext>
                </a:extLst>
              </p:cNvPr>
              <p:cNvGrpSpPr/>
              <p:nvPr/>
            </p:nvGrpSpPr>
            <p:grpSpPr>
              <a:xfrm>
                <a:off x="0" y="1533803"/>
                <a:ext cx="9601200" cy="142344"/>
                <a:chOff x="-10048" y="1395274"/>
                <a:chExt cx="9611247" cy="142344"/>
              </a:xfrm>
            </p:grpSpPr>
            <p:sp>
              <p:nvSpPr>
                <p:cNvPr id="98" name="Rectangle 97">
                  <a:extLst>
                    <a:ext uri="{FF2B5EF4-FFF2-40B4-BE49-F238E27FC236}">
                      <a16:creationId xmlns="" xmlns:a16="http://schemas.microsoft.com/office/drawing/2014/main" id="{EB618763-ABF7-4804-9A87-D5B83ABDC11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66F6AD71-5296-4DC7-9701-856F79CEE6B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 xmlns:a16="http://schemas.microsoft.com/office/drawing/2014/main" id="{6DA49D7E-3DC9-470E-9128-A43EF67439A8}"/>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A3CCF080-1ACC-438A-BE4C-49BB4EB9B9D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9D0ABB3B-CA2B-430A-B4C4-37D42D2C502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C4552C65-F3F5-4022-8A3E-55233D0F407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C13D9A45-0F6B-43A5-B090-21A12E34E50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4A974D65-C484-4123-AE9A-FDE8E3F8B8D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5A93CAE9-522A-4D1F-A3A5-9D4FD7000A7D}"/>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07D81B48-9106-4C47-B077-FE74A000768B}"/>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ED25D9E5-DDBB-4744-8FC4-AB494CD7427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F6265A92-C135-436E-9748-18A3766D999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C7E7BAF5-ED4C-41F0-BDB2-5C5A0A4D3620}"/>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6EE77E65-AD04-45FB-A928-B38BB326FDF9}"/>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1C1D1889-3781-4DFD-B013-1EF569D95985}"/>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86294227-D382-4AB1-9907-ACF1B2BC360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7A05DD4A-E08F-40D3-AB42-20D4AC7AAD9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 xmlns:a16="http://schemas.microsoft.com/office/drawing/2014/main" id="{4D0A6596-9A18-473D-838C-1C30910CE70F}"/>
                </a:ext>
              </a:extLst>
            </p:cNvPr>
            <p:cNvGrpSpPr/>
            <p:nvPr/>
          </p:nvGrpSpPr>
          <p:grpSpPr>
            <a:xfrm flipV="1">
              <a:off x="8233154" y="4698064"/>
              <a:ext cx="3958846" cy="99648"/>
              <a:chOff x="0" y="1472506"/>
              <a:chExt cx="9601200" cy="257953"/>
            </a:xfrm>
          </p:grpSpPr>
          <p:sp>
            <p:nvSpPr>
              <p:cNvPr id="55" name="Rectangle 54">
                <a:extLst>
                  <a:ext uri="{FF2B5EF4-FFF2-40B4-BE49-F238E27FC236}">
                    <a16:creationId xmlns="" xmlns:a16="http://schemas.microsoft.com/office/drawing/2014/main" id="{CAEBB54A-22EF-40C6-BC22-C7EB9D9ADEF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55">
                <a:extLst>
                  <a:ext uri="{FF2B5EF4-FFF2-40B4-BE49-F238E27FC236}">
                    <a16:creationId xmlns="" xmlns:a16="http://schemas.microsoft.com/office/drawing/2014/main" id="{C8F79B8B-D02B-4C82-9F28-A95F5290D57A}"/>
                  </a:ext>
                </a:extLst>
              </p:cNvPr>
              <p:cNvGrpSpPr/>
              <p:nvPr/>
            </p:nvGrpSpPr>
            <p:grpSpPr>
              <a:xfrm>
                <a:off x="0" y="1533803"/>
                <a:ext cx="9601200" cy="142344"/>
                <a:chOff x="-10048" y="1395274"/>
                <a:chExt cx="9611247" cy="142344"/>
              </a:xfrm>
            </p:grpSpPr>
            <p:sp>
              <p:nvSpPr>
                <p:cNvPr id="57" name="Rectangle 56">
                  <a:extLst>
                    <a:ext uri="{FF2B5EF4-FFF2-40B4-BE49-F238E27FC236}">
                      <a16:creationId xmlns="" xmlns:a16="http://schemas.microsoft.com/office/drawing/2014/main" id="{55B94454-2E08-40E5-AC00-9C3409A8B273}"/>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DCDD5B26-617D-4EC7-9D87-D3968A20B412}"/>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 xmlns:a16="http://schemas.microsoft.com/office/drawing/2014/main" id="{A3BDE45A-262E-4A55-9BCE-68E6C1D0381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4F9FB2D4-8171-4F7A-A6BA-A53208E978CA}"/>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C377E206-6750-4E3D-9DD9-1DBBF0224F6D}"/>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 xmlns:a16="http://schemas.microsoft.com/office/drawing/2014/main" id="{076F2E34-FEA0-433F-A0E6-84A959BBA8A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 xmlns:a16="http://schemas.microsoft.com/office/drawing/2014/main" id="{DFCE2F3E-0F98-4267-8F1D-7F5B180CA6C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 xmlns:a16="http://schemas.microsoft.com/office/drawing/2014/main" id="{C8E57364-C6F5-4B5B-AB5E-D7144080085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D6DE9F43-8D51-4B58-AC7D-6F63D3D269A9}"/>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ADDB6582-BA8A-4711-8708-F6085020E7E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 xmlns:a16="http://schemas.microsoft.com/office/drawing/2014/main" id="{17536E29-9EA3-4058-96CE-AAB0E5BE6DF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 xmlns:a16="http://schemas.microsoft.com/office/drawing/2014/main" id="{B92D845A-D9F8-467E-9709-37AE4C10822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 xmlns:a16="http://schemas.microsoft.com/office/drawing/2014/main" id="{55FD70F6-4388-4398-B5B2-1534E5D8A43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84995BD6-975E-4396-9FE9-67C559CFA79F}"/>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6ED5485B-8880-4FB8-8FCE-18A9290F7FE2}"/>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CFF7F151-62C6-4A37-8F77-D79981E6A49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7815E9C9-B52F-43C3-AA4B-B4F63BE25BEC}"/>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53">
              <a:extLst>
                <a:ext uri="{FF2B5EF4-FFF2-40B4-BE49-F238E27FC236}">
                  <a16:creationId xmlns="" xmlns:a16="http://schemas.microsoft.com/office/drawing/2014/main" id="{2BB8EEFA-8E6B-4FEE-825D-86F3E0A0F4EB}"/>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9253278" y="4843140"/>
              <a:ext cx="1960859" cy="602018"/>
            </a:xfrm>
            <a:prstGeom prst="rect">
              <a:avLst/>
            </a:prstGeom>
          </p:spPr>
        </p:pic>
      </p:grpSp>
      <p:sp>
        <p:nvSpPr>
          <p:cNvPr id="2" name="ZoneTexte 1">
            <a:extLst>
              <a:ext uri="{FF2B5EF4-FFF2-40B4-BE49-F238E27FC236}">
                <a16:creationId xmlns="" xmlns:a16="http://schemas.microsoft.com/office/drawing/2014/main" id="{AED4D3AD-5D21-4B0D-9D06-A872F96A894E}"/>
              </a:ext>
            </a:extLst>
          </p:cNvPr>
          <p:cNvSpPr txBox="1"/>
          <p:nvPr/>
        </p:nvSpPr>
        <p:spPr>
          <a:xfrm>
            <a:off x="267481" y="4051733"/>
            <a:ext cx="5828519" cy="646331"/>
          </a:xfrm>
          <a:prstGeom prst="rect">
            <a:avLst/>
          </a:prstGeom>
          <a:noFill/>
        </p:spPr>
        <p:txBody>
          <a:bodyPr wrap="none" rtlCol="0">
            <a:spAutoFit/>
          </a:bodyPr>
          <a:lstStyle/>
          <a:p>
            <a:r>
              <a:rPr lang="fr-FR" sz="3600" b="1"/>
              <a:t>eTIR interconnection projects</a:t>
            </a:r>
            <a:endParaRPr lang="en-GB" sz="3600" b="1"/>
          </a:p>
        </p:txBody>
      </p:sp>
      <p:sp>
        <p:nvSpPr>
          <p:cNvPr id="49" name="ZoneTexte 48">
            <a:extLst>
              <a:ext uri="{FF2B5EF4-FFF2-40B4-BE49-F238E27FC236}">
                <a16:creationId xmlns="" xmlns:a16="http://schemas.microsoft.com/office/drawing/2014/main" id="{3147FA43-915B-4807-8594-1357FB5CC37F}"/>
              </a:ext>
            </a:extLst>
          </p:cNvPr>
          <p:cNvSpPr txBox="1"/>
          <p:nvPr/>
        </p:nvSpPr>
        <p:spPr>
          <a:xfrm>
            <a:off x="267714" y="5112420"/>
            <a:ext cx="5377691" cy="1384995"/>
          </a:xfrm>
          <a:prstGeom prst="rect">
            <a:avLst/>
          </a:prstGeom>
          <a:noFill/>
        </p:spPr>
        <p:txBody>
          <a:bodyPr wrap="none" rtlCol="0">
            <a:spAutoFit/>
          </a:bodyPr>
          <a:lstStyle/>
          <a:p>
            <a:r>
              <a:rPr lang="fr-FR" sz="2800" i="1">
                <a:solidFill>
                  <a:schemeClr val="bg1">
                    <a:lumMod val="50000"/>
                  </a:schemeClr>
                </a:solidFill>
              </a:rPr>
              <a:t>Sébastien GALTIER</a:t>
            </a:r>
          </a:p>
          <a:p>
            <a:r>
              <a:rPr lang="fr-FR" sz="2800" i="1">
                <a:solidFill>
                  <a:schemeClr val="bg1">
                    <a:lumMod val="50000"/>
                  </a:schemeClr>
                </a:solidFill>
              </a:rPr>
              <a:t>eTIR Information Technology expert</a:t>
            </a:r>
          </a:p>
          <a:p>
            <a:r>
              <a:rPr lang="fr-FR" sz="2800" i="1">
                <a:solidFill>
                  <a:schemeClr val="bg1">
                    <a:lumMod val="50000"/>
                  </a:schemeClr>
                </a:solidFill>
              </a:rPr>
              <a:t>April 14th, 2021</a:t>
            </a:r>
            <a:endParaRPr lang="en-GB" sz="2800" i="1">
              <a:solidFill>
                <a:schemeClr val="bg1">
                  <a:lumMod val="50000"/>
                </a:schemeClr>
              </a:solidFill>
            </a:endParaRPr>
          </a:p>
        </p:txBody>
      </p:sp>
      <p:grpSp>
        <p:nvGrpSpPr>
          <p:cNvPr id="5" name="Groupe 4">
            <a:extLst>
              <a:ext uri="{FF2B5EF4-FFF2-40B4-BE49-F238E27FC236}">
                <a16:creationId xmlns="" xmlns:a16="http://schemas.microsoft.com/office/drawing/2014/main" id="{D12F558D-1E81-4786-85F4-DE9075462A30}"/>
              </a:ext>
            </a:extLst>
          </p:cNvPr>
          <p:cNvGrpSpPr/>
          <p:nvPr/>
        </p:nvGrpSpPr>
        <p:grpSpPr>
          <a:xfrm>
            <a:off x="267234" y="446152"/>
            <a:ext cx="4254389" cy="1102543"/>
            <a:chOff x="238745" y="2564578"/>
            <a:chExt cx="4254389" cy="1102543"/>
          </a:xfrm>
        </p:grpSpPr>
        <p:pic>
          <p:nvPicPr>
            <p:cNvPr id="78" name="Image 77">
              <a:extLst>
                <a:ext uri="{FF2B5EF4-FFF2-40B4-BE49-F238E27FC236}">
                  <a16:creationId xmlns="" xmlns:a16="http://schemas.microsoft.com/office/drawing/2014/main" id="{19AE1547-40CA-483C-B228-3412D7D6AD1C}"/>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238745" y="2607536"/>
              <a:ext cx="1828897" cy="1024928"/>
            </a:xfrm>
            <a:prstGeom prst="rect">
              <a:avLst/>
            </a:prstGeom>
          </p:spPr>
        </p:pic>
        <p:sp>
          <p:nvSpPr>
            <p:cNvPr id="79" name="Title 4">
              <a:extLst>
                <a:ext uri="{FF2B5EF4-FFF2-40B4-BE49-F238E27FC236}">
                  <a16:creationId xmlns="" xmlns:a16="http://schemas.microsoft.com/office/drawing/2014/main" id="{7F400FC0-F67D-4634-81DE-7D4D8B2E07BA}"/>
                </a:ext>
              </a:extLst>
            </p:cNvPr>
            <p:cNvSpPr txBox="1">
              <a:spLocks/>
            </p:cNvSpPr>
            <p:nvPr/>
          </p:nvSpPr>
          <p:spPr>
            <a:xfrm>
              <a:off x="2004532" y="2564578"/>
              <a:ext cx="2488602" cy="11025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spc="50">
                  <a:solidFill>
                    <a:srgbClr val="00448D"/>
                  </a:solidFill>
                  <a:latin typeface="+mn-lt"/>
                  <a:cs typeface="Arial" panose="020B0604020202020204" pitchFamily="34" charset="0"/>
                </a:rPr>
                <a:t>international</a:t>
              </a:r>
              <a:r>
                <a:rPr lang="en-US" sz="3200" b="1" spc="50">
                  <a:solidFill>
                    <a:srgbClr val="036BBE"/>
                  </a:solidFill>
                  <a:latin typeface="+mn-lt"/>
                  <a:cs typeface="Arial" panose="020B0604020202020204" pitchFamily="34" charset="0"/>
                </a:rPr>
                <a:t> </a:t>
              </a:r>
            </a:p>
            <a:p>
              <a:pPr algn="just"/>
              <a:r>
                <a:rPr lang="en-US" sz="3200" b="1" spc="50">
                  <a:solidFill>
                    <a:srgbClr val="00448D"/>
                  </a:solidFill>
                  <a:latin typeface="+mn-lt"/>
                  <a:cs typeface="Arial" panose="020B0604020202020204" pitchFamily="34" charset="0"/>
                </a:rPr>
                <a:t>system</a:t>
              </a:r>
              <a:endParaRPr lang="en-US" sz="3200" b="1" spc="50" dirty="0">
                <a:solidFill>
                  <a:srgbClr val="00448D"/>
                </a:solidFill>
                <a:latin typeface="+mn-lt"/>
                <a:cs typeface="Arial" panose="020B0604020202020204" pitchFamily="34" charset="0"/>
              </a:endParaRPr>
            </a:p>
          </p:txBody>
        </p:sp>
      </p:grpSp>
      <p:sp>
        <p:nvSpPr>
          <p:cNvPr id="69" name="ZoneTexte 68">
            <a:extLst>
              <a:ext uri="{FF2B5EF4-FFF2-40B4-BE49-F238E27FC236}">
                <a16:creationId xmlns="" xmlns:a16="http://schemas.microsoft.com/office/drawing/2014/main" id="{937AC2CD-DC46-4F15-A738-484DE867A779}"/>
              </a:ext>
            </a:extLst>
          </p:cNvPr>
          <p:cNvSpPr txBox="1"/>
          <p:nvPr/>
        </p:nvSpPr>
        <p:spPr>
          <a:xfrm>
            <a:off x="267234" y="1821495"/>
            <a:ext cx="7670305" cy="1815882"/>
          </a:xfrm>
          <a:prstGeom prst="rect">
            <a:avLst/>
          </a:prstGeom>
          <a:noFill/>
        </p:spPr>
        <p:txBody>
          <a:bodyPr wrap="none" rtlCol="0">
            <a:spAutoFit/>
          </a:bodyPr>
          <a:lstStyle/>
          <a:p>
            <a:r>
              <a:rPr lang="fr-FR" sz="2800" b="1"/>
              <a:t>Promote implementation of Annex 11 of TIR</a:t>
            </a:r>
          </a:p>
          <a:p>
            <a:r>
              <a:rPr lang="fr-FR" sz="2800" b="1"/>
              <a:t>Convention on eTIR in the ECO region and beyond </a:t>
            </a:r>
          </a:p>
          <a:p>
            <a:r>
              <a:rPr lang="fr-FR" sz="2800" b="1"/>
              <a:t>Interconnection of National Customs Systems </a:t>
            </a:r>
          </a:p>
          <a:p>
            <a:r>
              <a:rPr lang="fr-FR" sz="2800" b="1"/>
              <a:t>with the eTIR international system</a:t>
            </a:r>
            <a:endParaRPr lang="en-GB" sz="2800" b="1"/>
          </a:p>
        </p:txBody>
      </p:sp>
    </p:spTree>
    <p:extLst>
      <p:ext uri="{BB962C8B-B14F-4D97-AF65-F5344CB8AC3E}">
        <p14:creationId xmlns="" xmlns:p14="http://schemas.microsoft.com/office/powerpoint/2010/main" val="261529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10</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Stage: Conformance Tests Stage</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Objectives / Activities</a:t>
            </a:r>
          </a:p>
          <a:p>
            <a:pPr lvl="1"/>
            <a:r>
              <a:rPr lang="en-US"/>
              <a:t>In collaboration with ECE, perform additional tests by </a:t>
            </a:r>
            <a:r>
              <a:rPr lang="en-US" b="1"/>
              <a:t>simulating all possible TIR transports and cases foreseen in the TIR Convention </a:t>
            </a:r>
            <a:r>
              <a:rPr lang="en-US"/>
              <a:t>which can happen in the context of the eTIR procedure</a:t>
            </a:r>
          </a:p>
          <a:p>
            <a:pPr lvl="1"/>
            <a:r>
              <a:rPr lang="en-US"/>
              <a:t>Verify the </a:t>
            </a:r>
            <a:r>
              <a:rPr lang="en-US" b="1"/>
              <a:t>conformance</a:t>
            </a:r>
            <a:r>
              <a:rPr lang="en-US"/>
              <a:t> of the newly produced version of the national customs systems with the eTIR procedure and the eTIR specifications</a:t>
            </a:r>
          </a:p>
          <a:p>
            <a:pPr lvl="1"/>
            <a:endParaRPr lang="en-US"/>
          </a:p>
          <a:p>
            <a:pPr lvl="1"/>
            <a:r>
              <a:rPr lang="en-US" b="1"/>
              <a:t>Document</a:t>
            </a:r>
            <a:r>
              <a:rPr lang="en-US"/>
              <a:t> the updated version of the national customs system</a:t>
            </a:r>
          </a:p>
          <a:p>
            <a:pPr lvl="1"/>
            <a:r>
              <a:rPr lang="en-US" b="1"/>
              <a:t>Train</a:t>
            </a:r>
            <a:r>
              <a:rPr lang="en-US"/>
              <a:t> the customs officers on the updated national customs system</a:t>
            </a:r>
          </a:p>
          <a:p>
            <a:pPr lvl="1"/>
            <a:r>
              <a:rPr lang="en-US" b="1"/>
              <a:t>Deploy</a:t>
            </a:r>
            <a:r>
              <a:rPr lang="en-US"/>
              <a:t> the updated national customs system “in Production”</a:t>
            </a:r>
          </a:p>
        </p:txBody>
      </p:sp>
    </p:spTree>
    <p:extLst>
      <p:ext uri="{BB962C8B-B14F-4D97-AF65-F5344CB8AC3E}">
        <p14:creationId xmlns="" xmlns:p14="http://schemas.microsoft.com/office/powerpoint/2010/main" val="188669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11</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Last two stages</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Continuous Progress Review Stage - Objectives / Activities</a:t>
            </a:r>
          </a:p>
          <a:p>
            <a:pPr lvl="1"/>
            <a:r>
              <a:rPr lang="en-US"/>
              <a:t>Facilitate </a:t>
            </a:r>
            <a:r>
              <a:rPr lang="en-US" b="1"/>
              <a:t>information exchange </a:t>
            </a:r>
            <a:r>
              <a:rPr lang="en-US"/>
              <a:t>and collaboration between the Customs team and ECE</a:t>
            </a:r>
          </a:p>
          <a:p>
            <a:pPr lvl="1"/>
            <a:r>
              <a:rPr lang="en-US"/>
              <a:t>Quickly investigate and correct any issues arising during the project</a:t>
            </a:r>
          </a:p>
          <a:p>
            <a:pPr lvl="1"/>
            <a:endParaRPr lang="en-US"/>
          </a:p>
          <a:p>
            <a:pPr lvl="1"/>
            <a:endParaRPr lang="en-US"/>
          </a:p>
          <a:p>
            <a:r>
              <a:rPr lang="en-US">
                <a:solidFill>
                  <a:srgbClr val="318DDE"/>
                </a:solidFill>
              </a:rPr>
              <a:t>Project Closure Stage - Objectives / Activities</a:t>
            </a:r>
            <a:endParaRPr lang="en-US" sz="2700">
              <a:solidFill>
                <a:srgbClr val="318DDE"/>
              </a:solidFill>
            </a:endParaRPr>
          </a:p>
          <a:p>
            <a:pPr lvl="1"/>
            <a:r>
              <a:rPr lang="en-US" b="1"/>
              <a:t>Proper hand over </a:t>
            </a:r>
            <a:r>
              <a:rPr lang="en-US"/>
              <a:t>from the Project team to the Operations team (in Customs)</a:t>
            </a:r>
          </a:p>
          <a:p>
            <a:pPr lvl="1"/>
            <a:r>
              <a:rPr lang="en-US"/>
              <a:t>Usual </a:t>
            </a:r>
            <a:r>
              <a:rPr lang="en-US" b="1"/>
              <a:t>project closure activities </a:t>
            </a:r>
            <a:r>
              <a:rPr lang="en-US"/>
              <a:t>and best practices</a:t>
            </a:r>
          </a:p>
          <a:p>
            <a:pPr lvl="1"/>
            <a:r>
              <a:rPr lang="en-US"/>
              <a:t>Formally close the project and issue a final report</a:t>
            </a:r>
          </a:p>
          <a:p>
            <a:pPr lvl="1"/>
            <a:endParaRPr lang="en-US"/>
          </a:p>
          <a:p>
            <a:pPr lvl="1"/>
            <a:endParaRPr lang="en-US"/>
          </a:p>
          <a:p>
            <a:pPr marL="461963" indent="-346075">
              <a:buClr>
                <a:srgbClr val="3E8EDE"/>
              </a:buClr>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 xmlns:p14="http://schemas.microsoft.com/office/powerpoint/2010/main" val="406110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5" end="5"/>
                                            </p:txEl>
                                          </p:spTgt>
                                        </p:tgtEl>
                                        <p:attrNameLst>
                                          <p:attrName>style.visibility</p:attrName>
                                        </p:attrNameLst>
                                      </p:cBhvr>
                                      <p:to>
                                        <p:strVal val="visible"/>
                                      </p:to>
                                    </p:set>
                                    <p:animEffect transition="in" filter="fade">
                                      <p:cBhvr>
                                        <p:cTn id="7" dur="500"/>
                                        <p:tgtEl>
                                          <p:spTgt spid="39">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6" end="6"/>
                                            </p:txEl>
                                          </p:spTgt>
                                        </p:tgtEl>
                                        <p:attrNameLst>
                                          <p:attrName>style.visibility</p:attrName>
                                        </p:attrNameLst>
                                      </p:cBhvr>
                                      <p:to>
                                        <p:strVal val="visible"/>
                                      </p:to>
                                    </p:set>
                                    <p:animEffect transition="in" filter="fade">
                                      <p:cBhvr>
                                        <p:cTn id="10" dur="500"/>
                                        <p:tgtEl>
                                          <p:spTgt spid="39">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7" end="7"/>
                                            </p:txEl>
                                          </p:spTgt>
                                        </p:tgtEl>
                                        <p:attrNameLst>
                                          <p:attrName>style.visibility</p:attrName>
                                        </p:attrNameLst>
                                      </p:cBhvr>
                                      <p:to>
                                        <p:strVal val="visible"/>
                                      </p:to>
                                    </p:set>
                                    <p:animEffect transition="in" filter="fade">
                                      <p:cBhvr>
                                        <p:cTn id="13" dur="500"/>
                                        <p:tgtEl>
                                          <p:spTgt spid="39">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xEl>
                                              <p:pRg st="8" end="8"/>
                                            </p:txEl>
                                          </p:spTgt>
                                        </p:tgtEl>
                                        <p:attrNameLst>
                                          <p:attrName>style.visibility</p:attrName>
                                        </p:attrNameLst>
                                      </p:cBhvr>
                                      <p:to>
                                        <p:strVal val="visible"/>
                                      </p:to>
                                    </p:set>
                                    <p:animEffect transition="in" filter="fade">
                                      <p:cBhvr>
                                        <p:cTn id="16"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12</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Focus on the gap analysis</a:t>
            </a:r>
            <a:endParaRPr lang="en-US" sz="3600" dirty="0">
              <a:solidFill>
                <a:srgbClr val="00448D"/>
              </a:solidFill>
              <a:latin typeface="+mn-lt"/>
            </a:endParaRPr>
          </a:p>
        </p:txBody>
      </p:sp>
      <p:pic>
        <p:nvPicPr>
          <p:cNvPr id="4" name="Image 3">
            <a:extLst>
              <a:ext uri="{FF2B5EF4-FFF2-40B4-BE49-F238E27FC236}">
                <a16:creationId xmlns="" xmlns:a16="http://schemas.microsoft.com/office/drawing/2014/main" id="{6EA48995-DF93-479E-B794-A082D195F8A0}"/>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p:blipFill>
        <p:spPr>
          <a:xfrm>
            <a:off x="0" y="1456126"/>
            <a:ext cx="12191999" cy="5130770"/>
          </a:xfrm>
          <a:prstGeom prst="rect">
            <a:avLst/>
          </a:prstGeom>
        </p:spPr>
      </p:pic>
    </p:spTree>
    <p:extLst>
      <p:ext uri="{BB962C8B-B14F-4D97-AF65-F5344CB8AC3E}">
        <p14:creationId xmlns="" xmlns:p14="http://schemas.microsoft.com/office/powerpoint/2010/main" val="114268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58EDC8FB-BB3B-4098-B4E4-8BF64EFEA462}"/>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0132822" y="1410085"/>
            <a:ext cx="1706344" cy="2415525"/>
          </a:xfrm>
          <a:prstGeom prst="rect">
            <a:avLst/>
          </a:prstGeom>
          <a:ln w="3175">
            <a:solidFill>
              <a:schemeClr val="tx1"/>
            </a:solidFill>
          </a:ln>
        </p:spPr>
      </p:pic>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13</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IV.</a:t>
            </a:r>
            <a:r>
              <a:rPr lang="en-US" sz="3600">
                <a:solidFill>
                  <a:srgbClr val="00448D"/>
                </a:solidFill>
                <a:latin typeface="+mn-lt"/>
              </a:rPr>
              <a:t> Documentation available</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7339989" cy="4742546"/>
          </a:xfrm>
          <a:solidFill>
            <a:schemeClr val="bg1">
              <a:lumMod val="75000"/>
              <a:alpha val="15000"/>
            </a:schemeClr>
          </a:solidFill>
        </p:spPr>
        <p:txBody>
          <a:bodyPr>
            <a:normAutofit fontScale="92500" lnSpcReduction="10000"/>
          </a:bodyPr>
          <a:lstStyle/>
          <a:p>
            <a:r>
              <a:rPr lang="en-US">
                <a:solidFill>
                  <a:srgbClr val="318DDE"/>
                </a:solidFill>
              </a:rPr>
              <a:t>On the project</a:t>
            </a:r>
          </a:p>
          <a:p>
            <a:pPr lvl="1">
              <a:buFont typeface="Wingdings" panose="05000000000000000000" pitchFamily="2" charset="2"/>
              <a:buChar char="Ø"/>
            </a:pPr>
            <a:r>
              <a:rPr lang="en-US"/>
              <a:t> The </a:t>
            </a:r>
            <a:r>
              <a:rPr lang="en-US" b="1"/>
              <a:t>Project Guidelines document </a:t>
            </a:r>
            <a:r>
              <a:rPr lang="en-US"/>
              <a:t>detailing our proposal on all aspects of the interconnection project</a:t>
            </a:r>
            <a:endParaRPr lang="en-US">
              <a:solidFill>
                <a:srgbClr val="318DDE"/>
              </a:solidFill>
            </a:endParaRPr>
          </a:p>
          <a:p>
            <a:r>
              <a:rPr lang="en-US">
                <a:solidFill>
                  <a:srgbClr val="318DDE"/>
                </a:solidFill>
              </a:rPr>
              <a:t>On the eTIR specifications</a:t>
            </a:r>
          </a:p>
          <a:p>
            <a:pPr lvl="1">
              <a:buFont typeface="Wingdings" panose="05000000000000000000" pitchFamily="2" charset="2"/>
              <a:buChar char="Ø"/>
            </a:pPr>
            <a:r>
              <a:rPr lang="en-US"/>
              <a:t>v4.2: the Introduction, Concepts and Functional specifications documents are available on the </a:t>
            </a:r>
            <a:r>
              <a:rPr lang="en-US" b="1"/>
              <a:t>eTIR web site </a:t>
            </a:r>
            <a:r>
              <a:rPr lang="en-US"/>
              <a:t>and on the </a:t>
            </a:r>
            <a:r>
              <a:rPr lang="en-US" b="1"/>
              <a:t>eTIR documentation portal</a:t>
            </a:r>
          </a:p>
          <a:p>
            <a:pPr lvl="1">
              <a:buFont typeface="Wingdings" panose="05000000000000000000" pitchFamily="2" charset="2"/>
              <a:buChar char="Ø"/>
            </a:pPr>
            <a:r>
              <a:rPr lang="en-US"/>
              <a:t>v4.3 is being finalized at the WP.30/GE.1 (May 25</a:t>
            </a:r>
            <a:r>
              <a:rPr lang="en-US" baseline="30000"/>
              <a:t>th</a:t>
            </a:r>
            <a:r>
              <a:rPr lang="en-US"/>
              <a:t>-28</a:t>
            </a:r>
            <a:r>
              <a:rPr lang="en-US" baseline="30000"/>
              <a:t>th</a:t>
            </a:r>
            <a:r>
              <a:rPr lang="en-US"/>
              <a:t>)</a:t>
            </a:r>
          </a:p>
          <a:p>
            <a:r>
              <a:rPr lang="en-US">
                <a:solidFill>
                  <a:srgbClr val="318DDE"/>
                </a:solidFill>
              </a:rPr>
              <a:t>On the Technical Guides </a:t>
            </a:r>
          </a:p>
          <a:p>
            <a:pPr lvl="1">
              <a:buFont typeface="Wingdings" panose="05000000000000000000" pitchFamily="2" charset="2"/>
              <a:buChar char="Ø"/>
            </a:pPr>
            <a:r>
              <a:rPr lang="en-US" b="1"/>
              <a:t> </a:t>
            </a:r>
            <a:r>
              <a:rPr lang="en-US"/>
              <a:t>The </a:t>
            </a:r>
            <a:r>
              <a:rPr lang="en-US" b="1"/>
              <a:t>Introduction </a:t>
            </a:r>
            <a:r>
              <a:rPr lang="en-US"/>
              <a:t>document and the technical guides on </a:t>
            </a:r>
            <a:r>
              <a:rPr lang="en-US" b="1"/>
              <a:t>messages I1/I2, I5/I6, I7/I8, I9/I10, I11/I12, I13/I14 and I17/I18</a:t>
            </a:r>
          </a:p>
          <a:p>
            <a:pPr lvl="1">
              <a:buFont typeface="Wingdings" panose="05000000000000000000" pitchFamily="2" charset="2"/>
              <a:buChar char="Ø"/>
            </a:pPr>
            <a:r>
              <a:rPr lang="en-US"/>
              <a:t>The other guides are being finalized and will be published on the </a:t>
            </a:r>
            <a:r>
              <a:rPr lang="en-US" b="1">
                <a:hlinkClick r:id="rId6"/>
              </a:rPr>
              <a:t>eTIR documentation portal</a:t>
            </a:r>
            <a:endParaRPr lang="en-US"/>
          </a:p>
        </p:txBody>
      </p:sp>
      <p:pic>
        <p:nvPicPr>
          <p:cNvPr id="43" name="Image 42">
            <a:extLst>
              <a:ext uri="{FF2B5EF4-FFF2-40B4-BE49-F238E27FC236}">
                <a16:creationId xmlns="" xmlns:a16="http://schemas.microsoft.com/office/drawing/2014/main" id="{E18F8895-8AD3-45B7-8744-CDB9011C9A4F}"/>
              </a:ext>
            </a:extLst>
          </p:cNvPr>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9542238" y="1598385"/>
            <a:ext cx="1703841" cy="2408465"/>
          </a:xfrm>
          <a:prstGeom prst="rect">
            <a:avLst/>
          </a:prstGeom>
          <a:ln w="3175">
            <a:solidFill>
              <a:schemeClr val="tx1"/>
            </a:solidFill>
          </a:ln>
        </p:spPr>
      </p:pic>
      <p:pic>
        <p:nvPicPr>
          <p:cNvPr id="42" name="Image 41">
            <a:extLst>
              <a:ext uri="{FF2B5EF4-FFF2-40B4-BE49-F238E27FC236}">
                <a16:creationId xmlns="" xmlns:a16="http://schemas.microsoft.com/office/drawing/2014/main" id="{322137E6-920F-4A78-8CE5-1BE850D6EBC6}"/>
              </a:ext>
            </a:extLst>
          </p:cNvPr>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8877192" y="1786685"/>
            <a:ext cx="1701437" cy="2408465"/>
          </a:xfrm>
          <a:prstGeom prst="rect">
            <a:avLst/>
          </a:prstGeom>
          <a:ln w="3175">
            <a:solidFill>
              <a:schemeClr val="tx1"/>
            </a:solidFill>
          </a:ln>
        </p:spPr>
      </p:pic>
      <p:pic>
        <p:nvPicPr>
          <p:cNvPr id="41" name="Image 40">
            <a:extLst>
              <a:ext uri="{FF2B5EF4-FFF2-40B4-BE49-F238E27FC236}">
                <a16:creationId xmlns="" xmlns:a16="http://schemas.microsoft.com/office/drawing/2014/main" id="{590B029C-9E8D-4A22-9BA0-3F60DFA93AFA}"/>
              </a:ext>
            </a:extLst>
          </p:cNvPr>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8170211" y="1974985"/>
            <a:ext cx="1743371" cy="2408464"/>
          </a:xfrm>
          <a:prstGeom prst="rect">
            <a:avLst/>
          </a:prstGeom>
          <a:ln w="3175">
            <a:solidFill>
              <a:schemeClr val="tx1"/>
            </a:solidFill>
          </a:ln>
        </p:spPr>
      </p:pic>
      <p:pic>
        <p:nvPicPr>
          <p:cNvPr id="6" name="Image 5">
            <a:extLst>
              <a:ext uri="{FF2B5EF4-FFF2-40B4-BE49-F238E27FC236}">
                <a16:creationId xmlns="" xmlns:a16="http://schemas.microsoft.com/office/drawing/2014/main" id="{4D987BBB-C87D-4B5D-886E-D1FDF143AC85}"/>
              </a:ext>
            </a:extLst>
          </p:cNvPr>
          <p:cNvPicPr>
            <a:picLocks noChangeAspect="1"/>
          </p:cNvPicPr>
          <p:nvPr/>
        </p:nvPicPr>
        <p:blipFill>
          <a:blip r:embed="rId10" cstate="screen">
            <a:extLst>
              <a:ext uri="{28A0092B-C50C-407E-A947-70E740481C1C}">
                <a14:useLocalDpi xmlns="" xmlns:a14="http://schemas.microsoft.com/office/drawing/2010/main"/>
              </a:ext>
            </a:extLst>
          </a:blip>
          <a:stretch>
            <a:fillRect/>
          </a:stretch>
        </p:blipFill>
        <p:spPr>
          <a:xfrm>
            <a:off x="10231163" y="3288404"/>
            <a:ext cx="1702187" cy="2409640"/>
          </a:xfrm>
          <a:prstGeom prst="rect">
            <a:avLst/>
          </a:prstGeom>
          <a:ln w="3175">
            <a:solidFill>
              <a:schemeClr val="tx1"/>
            </a:solidFill>
          </a:ln>
        </p:spPr>
      </p:pic>
      <p:pic>
        <p:nvPicPr>
          <p:cNvPr id="2" name="Image 1">
            <a:extLst>
              <a:ext uri="{FF2B5EF4-FFF2-40B4-BE49-F238E27FC236}">
                <a16:creationId xmlns="" xmlns:a16="http://schemas.microsoft.com/office/drawing/2014/main" id="{F99A5B15-FF34-4778-A905-C63365FAF5EC}"/>
              </a:ext>
            </a:extLst>
          </p:cNvPr>
          <p:cNvPicPr>
            <a:picLocks noChangeAspect="1"/>
          </p:cNvPicPr>
          <p:nvPr/>
        </p:nvPicPr>
        <p:blipFill>
          <a:blip r:embed="rId11" cstate="screen">
            <a:extLst>
              <a:ext uri="{28A0092B-C50C-407E-A947-70E740481C1C}">
                <a14:useLocalDpi xmlns="" xmlns:a14="http://schemas.microsoft.com/office/drawing/2010/main"/>
              </a:ext>
            </a:extLst>
          </a:blip>
          <a:stretch>
            <a:fillRect/>
          </a:stretch>
        </p:blipFill>
        <p:spPr>
          <a:xfrm>
            <a:off x="9600465" y="3512960"/>
            <a:ext cx="1701437" cy="2408579"/>
          </a:xfrm>
          <a:prstGeom prst="rect">
            <a:avLst/>
          </a:prstGeom>
          <a:ln w="3175">
            <a:solidFill>
              <a:schemeClr val="tx1"/>
            </a:solidFill>
          </a:ln>
        </p:spPr>
      </p:pic>
      <p:pic>
        <p:nvPicPr>
          <p:cNvPr id="4" name="Image 3">
            <a:extLst>
              <a:ext uri="{FF2B5EF4-FFF2-40B4-BE49-F238E27FC236}">
                <a16:creationId xmlns="" xmlns:a16="http://schemas.microsoft.com/office/drawing/2014/main" id="{5D901E60-3DBC-4E25-B9E8-8463203A5FBF}"/>
              </a:ext>
            </a:extLst>
          </p:cNvPr>
          <p:cNvPicPr>
            <a:picLocks noChangeAspect="1"/>
          </p:cNvPicPr>
          <p:nvPr/>
        </p:nvPicPr>
        <p:blipFill>
          <a:blip r:embed="rId12" cstate="screen">
            <a:extLst>
              <a:ext uri="{28A0092B-C50C-407E-A947-70E740481C1C}">
                <a14:useLocalDpi xmlns="" xmlns:a14="http://schemas.microsoft.com/office/drawing/2010/main"/>
              </a:ext>
            </a:extLst>
          </a:blip>
          <a:stretch>
            <a:fillRect/>
          </a:stretch>
        </p:blipFill>
        <p:spPr>
          <a:xfrm>
            <a:off x="8943126" y="3737631"/>
            <a:ext cx="1701356" cy="2408464"/>
          </a:xfrm>
          <a:prstGeom prst="rect">
            <a:avLst/>
          </a:prstGeom>
          <a:ln w="3175">
            <a:solidFill>
              <a:schemeClr val="tx1"/>
            </a:solidFill>
          </a:ln>
        </p:spPr>
      </p:pic>
      <p:pic>
        <p:nvPicPr>
          <p:cNvPr id="9" name="Image 8">
            <a:extLst>
              <a:ext uri="{FF2B5EF4-FFF2-40B4-BE49-F238E27FC236}">
                <a16:creationId xmlns="" xmlns:a16="http://schemas.microsoft.com/office/drawing/2014/main" id="{EB26F869-4529-4D38-85E8-0236757FDC74}"/>
              </a:ext>
            </a:extLst>
          </p:cNvPr>
          <p:cNvPicPr>
            <a:picLocks noChangeAspect="1"/>
          </p:cNvPicPr>
          <p:nvPr/>
        </p:nvPicPr>
        <p:blipFill>
          <a:blip r:embed="rId13" cstate="screen">
            <a:extLst>
              <a:ext uri="{28A0092B-C50C-407E-A947-70E740481C1C}">
                <a14:useLocalDpi xmlns="" xmlns:a14="http://schemas.microsoft.com/office/drawing/2010/main"/>
              </a:ext>
            </a:extLst>
          </a:blip>
          <a:stretch>
            <a:fillRect/>
          </a:stretch>
        </p:blipFill>
        <p:spPr>
          <a:xfrm>
            <a:off x="8312708" y="3961640"/>
            <a:ext cx="1699215" cy="2405433"/>
          </a:xfrm>
          <a:prstGeom prst="rect">
            <a:avLst/>
          </a:prstGeom>
          <a:ln w="3175">
            <a:solidFill>
              <a:schemeClr val="tx1"/>
            </a:solidFill>
          </a:ln>
        </p:spPr>
      </p:pic>
    </p:spTree>
    <p:extLst>
      <p:ext uri="{BB962C8B-B14F-4D97-AF65-F5344CB8AC3E}">
        <p14:creationId xmlns="" xmlns:p14="http://schemas.microsoft.com/office/powerpoint/2010/main" val="2763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fade">
                                      <p:cBhvr>
                                        <p:cTn id="12" dur="500"/>
                                        <p:tgtEl>
                                          <p:spTgt spid="3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animEffect transition="in" filter="fade">
                                      <p:cBhvr>
                                        <p:cTn id="15" dur="500"/>
                                        <p:tgtEl>
                                          <p:spTgt spid="3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4" end="4"/>
                                            </p:txEl>
                                          </p:spTgt>
                                        </p:tgtEl>
                                        <p:attrNameLst>
                                          <p:attrName>style.visibility</p:attrName>
                                        </p:attrNameLst>
                                      </p:cBhvr>
                                      <p:to>
                                        <p:strVal val="visible"/>
                                      </p:to>
                                    </p:set>
                                    <p:animEffect transition="in" filter="fade">
                                      <p:cBhvr>
                                        <p:cTn id="18" dur="500"/>
                                        <p:tgtEl>
                                          <p:spTgt spid="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xEl>
                                              <p:pRg st="5" end="5"/>
                                            </p:txEl>
                                          </p:spTgt>
                                        </p:tgtEl>
                                        <p:attrNameLst>
                                          <p:attrName>style.visibility</p:attrName>
                                        </p:attrNameLst>
                                      </p:cBhvr>
                                      <p:to>
                                        <p:strVal val="visible"/>
                                      </p:to>
                                    </p:set>
                                    <p:animEffect transition="in" filter="fade">
                                      <p:cBhvr>
                                        <p:cTn id="23" dur="500"/>
                                        <p:tgtEl>
                                          <p:spTgt spid="3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6" end="6"/>
                                            </p:txEl>
                                          </p:spTgt>
                                        </p:tgtEl>
                                        <p:attrNameLst>
                                          <p:attrName>style.visibility</p:attrName>
                                        </p:attrNameLst>
                                      </p:cBhvr>
                                      <p:to>
                                        <p:strVal val="visible"/>
                                      </p:to>
                                    </p:set>
                                    <p:animEffect transition="in" filter="fade">
                                      <p:cBhvr>
                                        <p:cTn id="26" dur="500"/>
                                        <p:tgtEl>
                                          <p:spTgt spid="39">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xEl>
                                              <p:pRg st="7" end="7"/>
                                            </p:txEl>
                                          </p:spTgt>
                                        </p:tgtEl>
                                        <p:attrNameLst>
                                          <p:attrName>style.visibility</p:attrName>
                                        </p:attrNameLst>
                                      </p:cBhvr>
                                      <p:to>
                                        <p:strVal val="visible"/>
                                      </p:to>
                                    </p:set>
                                    <p:animEffect transition="in" filter="fade">
                                      <p:cBhvr>
                                        <p:cTn id="29" dur="500"/>
                                        <p:tgtEl>
                                          <p:spTgt spid="39">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14</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V.</a:t>
            </a:r>
            <a:r>
              <a:rPr lang="en-US" sz="3600">
                <a:solidFill>
                  <a:schemeClr val="accent1"/>
                </a:solidFill>
                <a:latin typeface="+mn-lt"/>
              </a:rPr>
              <a:t> </a:t>
            </a:r>
            <a:r>
              <a:rPr lang="en-US" sz="3600">
                <a:solidFill>
                  <a:srgbClr val="00448D"/>
                </a:solidFill>
                <a:latin typeface="+mn-lt"/>
              </a:rPr>
              <a:t>Status of the interconnection projects</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71BC691C-F560-487F-BA7C-5A9B22F2321A}"/>
              </a:ext>
            </a:extLst>
          </p:cNvPr>
          <p:cNvSpPr>
            <a:spLocks noGrp="1"/>
          </p:cNvSpPr>
          <p:nvPr>
            <p:ph idx="1"/>
          </p:nvPr>
        </p:nvSpPr>
        <p:spPr>
          <a:xfrm>
            <a:off x="746488" y="1622812"/>
            <a:ext cx="10815083" cy="4530726"/>
          </a:xfrm>
          <a:solidFill>
            <a:schemeClr val="bg1">
              <a:lumMod val="75000"/>
              <a:alpha val="15000"/>
            </a:schemeClr>
          </a:solidFill>
        </p:spPr>
        <p:txBody>
          <a:bodyPr>
            <a:normAutofit lnSpcReduction="10000"/>
          </a:bodyPr>
          <a:lstStyle/>
          <a:p>
            <a:r>
              <a:rPr lang="en-US" sz="2400" dirty="0">
                <a:solidFill>
                  <a:srgbClr val="318DDE"/>
                </a:solidFill>
              </a:rPr>
              <a:t>On 7 April 2020, ECE invited the contracting parties to connect to </a:t>
            </a:r>
            <a:r>
              <a:rPr lang="en-US" sz="2400" dirty="0" err="1">
                <a:solidFill>
                  <a:srgbClr val="318DDE"/>
                </a:solidFill>
              </a:rPr>
              <a:t>eTIR</a:t>
            </a:r>
            <a:endParaRPr lang="en-US" sz="2400" dirty="0">
              <a:solidFill>
                <a:srgbClr val="318DDE"/>
              </a:solidFill>
            </a:endParaRPr>
          </a:p>
          <a:p>
            <a:r>
              <a:rPr lang="en-US" sz="2400">
                <a:solidFill>
                  <a:srgbClr val="318DDE"/>
                </a:solidFill>
              </a:rPr>
              <a:t>17 countries expressed their interest </a:t>
            </a:r>
            <a:r>
              <a:rPr lang="en-US" sz="2400" dirty="0">
                <a:solidFill>
                  <a:srgbClr val="318DDE"/>
                </a:solidFill>
              </a:rPr>
              <a:t>so </a:t>
            </a:r>
            <a:r>
              <a:rPr lang="en-US" sz="2400">
                <a:solidFill>
                  <a:srgbClr val="318DDE"/>
                </a:solidFill>
              </a:rPr>
              <a:t>far:</a:t>
            </a:r>
          </a:p>
          <a:p>
            <a:endParaRPr lang="en-US" sz="1400" dirty="0">
              <a:solidFill>
                <a:srgbClr val="318DDE"/>
              </a:solidFill>
            </a:endParaRPr>
          </a:p>
          <a:p>
            <a:endParaRPr lang="en-US" sz="2400" dirty="0">
              <a:solidFill>
                <a:srgbClr val="318DDE"/>
              </a:solidFill>
            </a:endParaRPr>
          </a:p>
          <a:p>
            <a:endParaRPr lang="en-US" sz="2400" dirty="0">
              <a:solidFill>
                <a:srgbClr val="318DDE"/>
              </a:solidFill>
            </a:endParaRPr>
          </a:p>
          <a:p>
            <a:endParaRPr lang="en-US" sz="2400" dirty="0">
              <a:solidFill>
                <a:srgbClr val="318DDE"/>
              </a:solidFill>
            </a:endParaRPr>
          </a:p>
          <a:p>
            <a:pPr marL="457200" lvl="1" indent="0">
              <a:buNone/>
            </a:pPr>
            <a:endParaRPr lang="en-US" sz="2000"/>
          </a:p>
          <a:p>
            <a:pPr marL="457200" lvl="1" indent="0">
              <a:buNone/>
            </a:pPr>
            <a:endParaRPr lang="en-US" sz="2000" dirty="0"/>
          </a:p>
          <a:p>
            <a:r>
              <a:rPr lang="en-US" sz="2400" dirty="0">
                <a:solidFill>
                  <a:srgbClr val="318DDE"/>
                </a:solidFill>
              </a:rPr>
              <a:t>ECE and the European Commission (27 countries) are </a:t>
            </a:r>
            <a:r>
              <a:rPr lang="en-US" sz="2400">
                <a:solidFill>
                  <a:srgbClr val="318DDE"/>
                </a:solidFill>
              </a:rPr>
              <a:t>working on a </a:t>
            </a:r>
            <a:r>
              <a:rPr lang="en-US" sz="2400" dirty="0">
                <a:solidFill>
                  <a:srgbClr val="318DDE"/>
                </a:solidFill>
              </a:rPr>
              <a:t>Proof of </a:t>
            </a:r>
            <a:r>
              <a:rPr lang="en-US" sz="2400">
                <a:solidFill>
                  <a:srgbClr val="318DDE"/>
                </a:solidFill>
              </a:rPr>
              <a:t>Concept for interconnectioning NCTS with the eTIR international system</a:t>
            </a:r>
          </a:p>
          <a:p>
            <a:r>
              <a:rPr lang="en-US" sz="2400">
                <a:solidFill>
                  <a:srgbClr val="318DDE"/>
                </a:solidFill>
              </a:rPr>
              <a:t>Following a request from the Russian Federation, ECE has already invited the EEC to initiate a Proof of Concept with the EEC and its five member States</a:t>
            </a:r>
            <a:endParaRPr lang="en-US" sz="2400" dirty="0">
              <a:solidFill>
                <a:srgbClr val="318DDE"/>
              </a:solidFill>
              <a:highlight>
                <a:srgbClr val="FFFF00"/>
              </a:highlight>
            </a:endParaRPr>
          </a:p>
        </p:txBody>
      </p:sp>
      <p:sp>
        <p:nvSpPr>
          <p:cNvPr id="2" name="ZoneTexte 1">
            <a:extLst>
              <a:ext uri="{FF2B5EF4-FFF2-40B4-BE49-F238E27FC236}">
                <a16:creationId xmlns="" xmlns:a16="http://schemas.microsoft.com/office/drawing/2014/main" id="{8EB9382B-A8C8-45A4-8859-3FE136ABD203}"/>
              </a:ext>
            </a:extLst>
          </p:cNvPr>
          <p:cNvSpPr txBox="1"/>
          <p:nvPr/>
        </p:nvSpPr>
        <p:spPr>
          <a:xfrm>
            <a:off x="1054780" y="2348471"/>
            <a:ext cx="10390732" cy="2308324"/>
          </a:xfrm>
          <a:prstGeom prst="rect">
            <a:avLst/>
          </a:prstGeom>
          <a:noFill/>
        </p:spPr>
        <p:txBody>
          <a:bodyPr wrap="square" numCol="3" rtlCol="0">
            <a:spAutoFit/>
          </a:bodyPr>
          <a:lstStyle/>
          <a:p>
            <a:r>
              <a:rPr lang="en-GB" sz="2400"/>
              <a:t>Armenia</a:t>
            </a:r>
          </a:p>
          <a:p>
            <a:r>
              <a:rPr lang="en-GB" sz="2400"/>
              <a:t>Azerbaijan</a:t>
            </a:r>
          </a:p>
          <a:p>
            <a:r>
              <a:rPr lang="en-GB" sz="2400"/>
              <a:t>Georgia</a:t>
            </a:r>
          </a:p>
          <a:p>
            <a:r>
              <a:rPr lang="en-GB" sz="2400"/>
              <a:t>India</a:t>
            </a:r>
          </a:p>
          <a:p>
            <a:r>
              <a:rPr lang="en-GB" sz="2400"/>
              <a:t>Iran (Islamic Republic of)</a:t>
            </a:r>
          </a:p>
          <a:p>
            <a:r>
              <a:rPr lang="en-GB" sz="2400"/>
              <a:t>Israel</a:t>
            </a:r>
          </a:p>
          <a:p>
            <a:r>
              <a:rPr lang="en-GB" sz="2400"/>
              <a:t>Lebanon</a:t>
            </a:r>
          </a:p>
          <a:p>
            <a:r>
              <a:rPr lang="en-GB" sz="2400"/>
              <a:t>Montenegro</a:t>
            </a:r>
            <a:br>
              <a:rPr lang="en-GB" sz="2400"/>
            </a:br>
            <a:r>
              <a:rPr lang="en-GB" sz="2400"/>
              <a:t>Morocco</a:t>
            </a:r>
          </a:p>
          <a:p>
            <a:r>
              <a:rPr lang="en-GB" sz="2400"/>
              <a:t>Pakistan</a:t>
            </a:r>
          </a:p>
          <a:p>
            <a:r>
              <a:rPr lang="en-GB" sz="2400"/>
              <a:t>Qatar</a:t>
            </a:r>
          </a:p>
          <a:p>
            <a:r>
              <a:rPr lang="en-GB" sz="2400"/>
              <a:t>Republic of Moldova</a:t>
            </a:r>
          </a:p>
          <a:p>
            <a:r>
              <a:rPr lang="en-GB" sz="2400"/>
              <a:t>Tunisia</a:t>
            </a:r>
          </a:p>
          <a:p>
            <a:r>
              <a:rPr lang="en-GB" sz="2400"/>
              <a:t>Turkey</a:t>
            </a:r>
          </a:p>
          <a:p>
            <a:r>
              <a:rPr lang="en-GB" sz="2400"/>
              <a:t>Ukraine</a:t>
            </a:r>
          </a:p>
          <a:p>
            <a:r>
              <a:rPr lang="en-GB" sz="2400"/>
              <a:t>Uzbekistan</a:t>
            </a:r>
          </a:p>
        </p:txBody>
      </p:sp>
    </p:spTree>
    <p:extLst>
      <p:ext uri="{BB962C8B-B14F-4D97-AF65-F5344CB8AC3E}">
        <p14:creationId xmlns="" xmlns:p14="http://schemas.microsoft.com/office/powerpoint/2010/main" val="16250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500"/>
                                        <p:tgtEl>
                                          <p:spTgt spid="3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
                                            <p:txEl>
                                              <p:pRg st="8" end="8"/>
                                            </p:txEl>
                                          </p:spTgt>
                                        </p:tgtEl>
                                        <p:attrNameLst>
                                          <p:attrName>style.visibility</p:attrName>
                                        </p:attrNameLst>
                                      </p:cBhvr>
                                      <p:to>
                                        <p:strVal val="visible"/>
                                      </p:to>
                                    </p:set>
                                    <p:animEffect transition="in" filter="fade">
                                      <p:cBhvr>
                                        <p:cTn id="16" dur="500"/>
                                        <p:tgtEl>
                                          <p:spTgt spid="39">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xEl>
                                              <p:pRg st="9" end="9"/>
                                            </p:txEl>
                                          </p:spTgt>
                                        </p:tgtEl>
                                        <p:attrNameLst>
                                          <p:attrName>style.visibility</p:attrName>
                                        </p:attrNameLst>
                                      </p:cBhvr>
                                      <p:to>
                                        <p:strVal val="visible"/>
                                      </p:to>
                                    </p:set>
                                    <p:animEffect transition="in" filter="fade">
                                      <p:cBhvr>
                                        <p:cTn id="21" dur="500"/>
                                        <p:tgtEl>
                                          <p:spTgt spid="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15</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V.</a:t>
            </a:r>
            <a:r>
              <a:rPr lang="en-US" sz="3600">
                <a:solidFill>
                  <a:schemeClr val="accent1"/>
                </a:solidFill>
                <a:latin typeface="+mn-lt"/>
              </a:rPr>
              <a:t> </a:t>
            </a:r>
            <a:r>
              <a:rPr lang="en-US" sz="3600">
                <a:solidFill>
                  <a:srgbClr val="00448D"/>
                </a:solidFill>
                <a:latin typeface="+mn-lt"/>
              </a:rPr>
              <a:t>Status of the interconnection projects</a:t>
            </a:r>
          </a:p>
        </p:txBody>
      </p:sp>
      <p:graphicFrame>
        <p:nvGraphicFramePr>
          <p:cNvPr id="41" name="Diagramme 40">
            <a:extLst>
              <a:ext uri="{FF2B5EF4-FFF2-40B4-BE49-F238E27FC236}">
                <a16:creationId xmlns="" xmlns:a16="http://schemas.microsoft.com/office/drawing/2014/main" id="{CD835B64-D16A-4BAD-AF5B-166F25623D58}"/>
              </a:ext>
            </a:extLst>
          </p:cNvPr>
          <p:cNvGraphicFramePr/>
          <p:nvPr>
            <p:extLst>
              <p:ext uri="{D42A27DB-BD31-4B8C-83A1-F6EECF244321}">
                <p14:modId xmlns="" xmlns:p14="http://schemas.microsoft.com/office/powerpoint/2010/main" val="990062331"/>
              </p:ext>
            </p:extLst>
          </p:nvPr>
        </p:nvGraphicFramePr>
        <p:xfrm>
          <a:off x="518481" y="3713609"/>
          <a:ext cx="11155037" cy="1397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8" name="Groupe 47">
            <a:extLst>
              <a:ext uri="{FF2B5EF4-FFF2-40B4-BE49-F238E27FC236}">
                <a16:creationId xmlns="" xmlns:a16="http://schemas.microsoft.com/office/drawing/2014/main" id="{929CDF93-6608-4C6E-BD9F-81D3BC2AAE6F}"/>
              </a:ext>
            </a:extLst>
          </p:cNvPr>
          <p:cNvGrpSpPr/>
          <p:nvPr/>
        </p:nvGrpSpPr>
        <p:grpSpPr>
          <a:xfrm>
            <a:off x="597800" y="2105663"/>
            <a:ext cx="1618200" cy="1826257"/>
            <a:chOff x="597800" y="2105663"/>
            <a:chExt cx="1618200" cy="1826257"/>
          </a:xfrm>
        </p:grpSpPr>
        <p:sp>
          <p:nvSpPr>
            <p:cNvPr id="43" name="ZoneTexte 42">
              <a:extLst>
                <a:ext uri="{FF2B5EF4-FFF2-40B4-BE49-F238E27FC236}">
                  <a16:creationId xmlns="" xmlns:a16="http://schemas.microsoft.com/office/drawing/2014/main" id="{FBDBB190-C21F-4DA2-8D4F-5E10C30F3120}"/>
                </a:ext>
              </a:extLst>
            </p:cNvPr>
            <p:cNvSpPr txBox="1"/>
            <p:nvPr/>
          </p:nvSpPr>
          <p:spPr>
            <a:xfrm>
              <a:off x="629700" y="2105663"/>
              <a:ext cx="1554400" cy="830997"/>
            </a:xfrm>
            <a:prstGeom prst="rect">
              <a:avLst/>
            </a:prstGeom>
            <a:noFill/>
          </p:spPr>
          <p:txBody>
            <a:bodyPr wrap="none" rtlCol="0">
              <a:spAutoFit/>
            </a:bodyPr>
            <a:lstStyle/>
            <a:p>
              <a:r>
                <a:rPr lang="fr-FR" sz="2400"/>
                <a:t>Armenia</a:t>
              </a:r>
            </a:p>
            <a:p>
              <a:r>
                <a:rPr lang="fr-FR" sz="2400"/>
                <a:t>Uzbekistan</a:t>
              </a:r>
              <a:endParaRPr lang="en-GB" sz="2400"/>
            </a:p>
          </p:txBody>
        </p:sp>
        <p:cxnSp>
          <p:nvCxnSpPr>
            <p:cNvPr id="9" name="Connecteur droit 8">
              <a:extLst>
                <a:ext uri="{FF2B5EF4-FFF2-40B4-BE49-F238E27FC236}">
                  <a16:creationId xmlns="" xmlns:a16="http://schemas.microsoft.com/office/drawing/2014/main" id="{42F03823-C746-4886-ADA3-446B485562E9}"/>
                </a:ext>
              </a:extLst>
            </p:cNvPr>
            <p:cNvCxnSpPr>
              <a:cxnSpLocks/>
            </p:cNvCxnSpPr>
            <p:nvPr/>
          </p:nvCxnSpPr>
          <p:spPr>
            <a:xfrm>
              <a:off x="597800" y="2936660"/>
              <a:ext cx="161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 xmlns:a16="http://schemas.microsoft.com/office/drawing/2014/main" id="{A97B6226-8179-4F46-BDF8-0E65DDA63449}"/>
                </a:ext>
              </a:extLst>
            </p:cNvPr>
            <p:cNvCxnSpPr/>
            <p:nvPr/>
          </p:nvCxnSpPr>
          <p:spPr>
            <a:xfrm>
              <a:off x="597800" y="2936660"/>
              <a:ext cx="1040500" cy="9952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 xmlns:a16="http://schemas.microsoft.com/office/drawing/2014/main" id="{C34C1EBD-DC57-45F7-879E-69B810592F76}"/>
              </a:ext>
            </a:extLst>
          </p:cNvPr>
          <p:cNvGrpSpPr/>
          <p:nvPr/>
        </p:nvGrpSpPr>
        <p:grpSpPr>
          <a:xfrm>
            <a:off x="2878762" y="2105663"/>
            <a:ext cx="1279850" cy="1815670"/>
            <a:chOff x="2878762" y="2105663"/>
            <a:chExt cx="1279850" cy="1815670"/>
          </a:xfrm>
        </p:grpSpPr>
        <p:sp>
          <p:nvSpPr>
            <p:cNvPr id="7" name="ZoneTexte 6">
              <a:extLst>
                <a:ext uri="{FF2B5EF4-FFF2-40B4-BE49-F238E27FC236}">
                  <a16:creationId xmlns="" xmlns:a16="http://schemas.microsoft.com/office/drawing/2014/main" id="{EE6C224F-C87E-4AB9-AAB7-8AFBEF032AAA}"/>
                </a:ext>
              </a:extLst>
            </p:cNvPr>
            <p:cNvSpPr txBox="1"/>
            <p:nvPr/>
          </p:nvSpPr>
          <p:spPr>
            <a:xfrm>
              <a:off x="2910662" y="2105663"/>
              <a:ext cx="1219180" cy="830997"/>
            </a:xfrm>
            <a:prstGeom prst="rect">
              <a:avLst/>
            </a:prstGeom>
            <a:noFill/>
          </p:spPr>
          <p:txBody>
            <a:bodyPr wrap="none" rtlCol="0">
              <a:spAutoFit/>
            </a:bodyPr>
            <a:lstStyle/>
            <a:p>
              <a:r>
                <a:rPr lang="fr-FR" sz="2400"/>
                <a:t>Iran</a:t>
              </a:r>
            </a:p>
            <a:p>
              <a:r>
                <a:rPr lang="fr-FR" sz="2400"/>
                <a:t>Pakistan</a:t>
              </a:r>
              <a:endParaRPr lang="en-GB" sz="2400"/>
            </a:p>
          </p:txBody>
        </p:sp>
        <p:cxnSp>
          <p:nvCxnSpPr>
            <p:cNvPr id="44" name="Connecteur droit 43">
              <a:extLst>
                <a:ext uri="{FF2B5EF4-FFF2-40B4-BE49-F238E27FC236}">
                  <a16:creationId xmlns="" xmlns:a16="http://schemas.microsoft.com/office/drawing/2014/main" id="{31B3AF34-ECD7-4F28-9FB5-7912832DF6E2}"/>
                </a:ext>
              </a:extLst>
            </p:cNvPr>
            <p:cNvCxnSpPr>
              <a:cxnSpLocks/>
            </p:cNvCxnSpPr>
            <p:nvPr/>
          </p:nvCxnSpPr>
          <p:spPr>
            <a:xfrm>
              <a:off x="2881892" y="2936660"/>
              <a:ext cx="12767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 xmlns:a16="http://schemas.microsoft.com/office/drawing/2014/main" id="{12E9DAAE-82ED-4CBE-A808-F53AA7C2C6BD}"/>
                </a:ext>
              </a:extLst>
            </p:cNvPr>
            <p:cNvCxnSpPr/>
            <p:nvPr/>
          </p:nvCxnSpPr>
          <p:spPr>
            <a:xfrm>
              <a:off x="2878762" y="2926073"/>
              <a:ext cx="1040500" cy="9952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e 49">
            <a:extLst>
              <a:ext uri="{FF2B5EF4-FFF2-40B4-BE49-F238E27FC236}">
                <a16:creationId xmlns="" xmlns:a16="http://schemas.microsoft.com/office/drawing/2014/main" id="{D1469A28-13C5-4C3E-A954-FD89774205DE}"/>
              </a:ext>
            </a:extLst>
          </p:cNvPr>
          <p:cNvGrpSpPr/>
          <p:nvPr/>
        </p:nvGrpSpPr>
        <p:grpSpPr>
          <a:xfrm>
            <a:off x="5109997" y="1736331"/>
            <a:ext cx="1501821" cy="2185002"/>
            <a:chOff x="5109997" y="1736331"/>
            <a:chExt cx="1501821" cy="2185002"/>
          </a:xfrm>
        </p:grpSpPr>
        <p:sp>
          <p:nvSpPr>
            <p:cNvPr id="42" name="ZoneTexte 41">
              <a:extLst>
                <a:ext uri="{FF2B5EF4-FFF2-40B4-BE49-F238E27FC236}">
                  <a16:creationId xmlns="" xmlns:a16="http://schemas.microsoft.com/office/drawing/2014/main" id="{6FB73041-94A5-4BEB-A3B9-B71AFBB6745F}"/>
                </a:ext>
              </a:extLst>
            </p:cNvPr>
            <p:cNvSpPr txBox="1"/>
            <p:nvPr/>
          </p:nvSpPr>
          <p:spPr>
            <a:xfrm>
              <a:off x="5109997" y="1736331"/>
              <a:ext cx="1501821" cy="1569660"/>
            </a:xfrm>
            <a:prstGeom prst="rect">
              <a:avLst/>
            </a:prstGeom>
            <a:noFill/>
          </p:spPr>
          <p:txBody>
            <a:bodyPr wrap="none" rtlCol="0">
              <a:spAutoFit/>
            </a:bodyPr>
            <a:lstStyle/>
            <a:p>
              <a:r>
                <a:rPr lang="fr-FR" sz="2400"/>
                <a:t>Azerbaijan</a:t>
              </a:r>
            </a:p>
            <a:p>
              <a:r>
                <a:rPr lang="fr-FR" sz="2400"/>
                <a:t>Georgia</a:t>
              </a:r>
            </a:p>
            <a:p>
              <a:r>
                <a:rPr lang="fr-FR" sz="2400"/>
                <a:t>Tunisia</a:t>
              </a:r>
            </a:p>
            <a:p>
              <a:r>
                <a:rPr lang="fr-FR" sz="2400"/>
                <a:t>Turkey</a:t>
              </a:r>
              <a:endParaRPr lang="en-GB" sz="2400"/>
            </a:p>
          </p:txBody>
        </p:sp>
        <p:cxnSp>
          <p:nvCxnSpPr>
            <p:cNvPr id="45" name="Connecteur droit 44">
              <a:extLst>
                <a:ext uri="{FF2B5EF4-FFF2-40B4-BE49-F238E27FC236}">
                  <a16:creationId xmlns="" xmlns:a16="http://schemas.microsoft.com/office/drawing/2014/main" id="{D8E00662-3633-4109-A1F7-75EE80C8D032}"/>
                </a:ext>
              </a:extLst>
            </p:cNvPr>
            <p:cNvCxnSpPr>
              <a:cxnSpLocks/>
            </p:cNvCxnSpPr>
            <p:nvPr/>
          </p:nvCxnSpPr>
          <p:spPr>
            <a:xfrm>
              <a:off x="5132386" y="3304902"/>
              <a:ext cx="145704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 xmlns:a16="http://schemas.microsoft.com/office/drawing/2014/main" id="{09C77E32-973E-4309-AF39-5A202811C19F}"/>
                </a:ext>
              </a:extLst>
            </p:cNvPr>
            <p:cNvCxnSpPr>
              <a:cxnSpLocks/>
            </p:cNvCxnSpPr>
            <p:nvPr/>
          </p:nvCxnSpPr>
          <p:spPr>
            <a:xfrm>
              <a:off x="5135841" y="3305247"/>
              <a:ext cx="944532" cy="616086"/>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6492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62080F0C-782E-4081-96F3-09076AAD9754}"/>
              </a:ext>
            </a:extLst>
          </p:cNvPr>
          <p:cNvPicPr>
            <a:picLocks noChangeAspect="1"/>
          </p:cNvPicPr>
          <p:nvPr/>
        </p:nvPicPr>
        <p:blipFill>
          <a:blip r:embed="rId3" cstate="print"/>
          <a:stretch>
            <a:fillRect/>
          </a:stretch>
        </p:blipFill>
        <p:spPr>
          <a:xfrm>
            <a:off x="3248581" y="3179673"/>
            <a:ext cx="1906859" cy="1916896"/>
          </a:xfrm>
          <a:prstGeom prst="rect">
            <a:avLst/>
          </a:prstGeom>
        </p:spPr>
      </p:pic>
      <p:sp>
        <p:nvSpPr>
          <p:cNvPr id="49" name="Title 4">
            <a:extLst>
              <a:ext uri="{FF2B5EF4-FFF2-40B4-BE49-F238E27FC236}">
                <a16:creationId xmlns="" xmlns:a16="http://schemas.microsoft.com/office/drawing/2014/main" id="{0E9603D1-54B1-4D82-B068-3F93126F3742}"/>
              </a:ext>
            </a:extLst>
          </p:cNvPr>
          <p:cNvSpPr txBox="1">
            <a:spLocks/>
          </p:cNvSpPr>
          <p:nvPr/>
        </p:nvSpPr>
        <p:spPr>
          <a:xfrm>
            <a:off x="542657" y="969825"/>
            <a:ext cx="6168746" cy="1929319"/>
          </a:xfrm>
          <a:prstGeom prst="rect">
            <a:avLst/>
          </a:prstGeom>
        </p:spPr>
        <p:txBody>
          <a:bodyPr>
            <a:noAutofit/>
          </a:bodyPr>
          <a:lstStyle>
            <a:defPPr>
              <a:defRPr lang="en-US"/>
            </a:defPPr>
            <a:lvl1pPr algn="r">
              <a:spcBef>
                <a:spcPct val="0"/>
              </a:spcBef>
              <a:buNone/>
              <a:defRPr sz="3600" b="1" spc="50">
                <a:solidFill>
                  <a:srgbClr val="036BBE"/>
                </a:solidFill>
                <a:latin typeface="Agency FB" panose="020B0503020202020204" pitchFamily="34" charset="0"/>
                <a:ea typeface="+mj-ea"/>
                <a:cs typeface="+mj-cs"/>
              </a:defRPr>
            </a:lvl1pPr>
          </a:lstStyle>
          <a:p>
            <a:pPr algn="l"/>
            <a:r>
              <a:rPr lang="en-US" dirty="0">
                <a:latin typeface="+mn-lt"/>
              </a:rPr>
              <a:t>Thank </a:t>
            </a:r>
            <a:r>
              <a:rPr lang="en-US">
                <a:latin typeface="+mn-lt"/>
              </a:rPr>
              <a:t>you!</a:t>
            </a:r>
          </a:p>
          <a:p>
            <a:pPr algn="l"/>
            <a:endParaRPr lang="en-US" sz="3200">
              <a:latin typeface="+mn-lt"/>
            </a:endParaRPr>
          </a:p>
          <a:p>
            <a:pPr algn="l"/>
            <a:endParaRPr lang="en-US" sz="2000">
              <a:latin typeface="+mn-lt"/>
            </a:endParaRPr>
          </a:p>
          <a:p>
            <a:pPr algn="l"/>
            <a:r>
              <a:rPr lang="en-US" sz="3200">
                <a:latin typeface="+mn-lt"/>
              </a:rPr>
              <a:t>More information on eTIR here:</a:t>
            </a:r>
          </a:p>
          <a:p>
            <a:pPr algn="l"/>
            <a:endParaRPr lang="en-US" sz="3200">
              <a:latin typeface="+mn-lt"/>
            </a:endParaRPr>
          </a:p>
          <a:p>
            <a:pPr algn="l"/>
            <a:endParaRPr lang="en-US" sz="3200">
              <a:latin typeface="+mn-lt"/>
            </a:endParaRPr>
          </a:p>
        </p:txBody>
      </p:sp>
      <p:grpSp>
        <p:nvGrpSpPr>
          <p:cNvPr id="50" name="Group 49">
            <a:extLst>
              <a:ext uri="{FF2B5EF4-FFF2-40B4-BE49-F238E27FC236}">
                <a16:creationId xmlns="" xmlns:a16="http://schemas.microsoft.com/office/drawing/2014/main" id="{938CCE65-6B38-4559-B5BF-36AA5B2BD815}"/>
              </a:ext>
            </a:extLst>
          </p:cNvPr>
          <p:cNvGrpSpPr/>
          <p:nvPr/>
        </p:nvGrpSpPr>
        <p:grpSpPr>
          <a:xfrm>
            <a:off x="8230192" y="0"/>
            <a:ext cx="3961808" cy="6857999"/>
            <a:chOff x="8230192" y="0"/>
            <a:chExt cx="3961808" cy="6857999"/>
          </a:xfrm>
        </p:grpSpPr>
        <p:pic>
          <p:nvPicPr>
            <p:cNvPr id="52" name="Picture 51">
              <a:extLst>
                <a:ext uri="{FF2B5EF4-FFF2-40B4-BE49-F238E27FC236}">
                  <a16:creationId xmlns="" xmlns:a16="http://schemas.microsoft.com/office/drawing/2014/main" id="{43E7F0E6-672D-4687-B8D0-474C8F27B9D9}"/>
                </a:ext>
              </a:extLst>
            </p:cNvPr>
            <p:cNvPicPr>
              <a:picLocks noChangeAspect="1"/>
            </p:cNvPicPr>
            <p:nvPr/>
          </p:nvPicPr>
          <p:blipFill>
            <a:blip r:embed="rId4" cstate="print"/>
            <a:stretch>
              <a:fillRect/>
            </a:stretch>
          </p:blipFill>
          <p:spPr>
            <a:xfrm>
              <a:off x="8233154" y="0"/>
              <a:ext cx="3958846" cy="6857999"/>
            </a:xfrm>
            <a:prstGeom prst="rect">
              <a:avLst/>
            </a:prstGeom>
          </p:spPr>
        </p:pic>
        <p:sp>
          <p:nvSpPr>
            <p:cNvPr id="54" name="Rectangle 53">
              <a:extLst>
                <a:ext uri="{FF2B5EF4-FFF2-40B4-BE49-F238E27FC236}">
                  <a16:creationId xmlns="" xmlns:a16="http://schemas.microsoft.com/office/drawing/2014/main" id="{136E7B80-7B87-4A78-BF36-4C25DB943A87}"/>
                </a:ext>
              </a:extLst>
            </p:cNvPr>
            <p:cNvSpPr/>
            <p:nvPr/>
          </p:nvSpPr>
          <p:spPr>
            <a:xfrm flipV="1">
              <a:off x="8230192" y="4773720"/>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 xmlns:a16="http://schemas.microsoft.com/office/drawing/2014/main" id="{1AB43549-F91E-47A5-A1E1-1BC288D110CC}"/>
                </a:ext>
              </a:extLst>
            </p:cNvPr>
            <p:cNvGrpSpPr/>
            <p:nvPr/>
          </p:nvGrpSpPr>
          <p:grpSpPr>
            <a:xfrm flipV="1">
              <a:off x="8233154" y="5469968"/>
              <a:ext cx="3958846" cy="99648"/>
              <a:chOff x="0" y="1472506"/>
              <a:chExt cx="9601200" cy="257953"/>
            </a:xfrm>
          </p:grpSpPr>
          <p:sp>
            <p:nvSpPr>
              <p:cNvPr id="95" name="Rectangle 94">
                <a:extLst>
                  <a:ext uri="{FF2B5EF4-FFF2-40B4-BE49-F238E27FC236}">
                    <a16:creationId xmlns="" xmlns:a16="http://schemas.microsoft.com/office/drawing/2014/main" id="{CBDA0E21-58FC-4A80-8901-A7CCB8F48AC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 xmlns:a16="http://schemas.microsoft.com/office/drawing/2014/main" id="{00F2156C-3788-4D5B-AA8E-DF8DBAA824CF}"/>
                  </a:ext>
                </a:extLst>
              </p:cNvPr>
              <p:cNvGrpSpPr/>
              <p:nvPr/>
            </p:nvGrpSpPr>
            <p:grpSpPr>
              <a:xfrm>
                <a:off x="0" y="1533803"/>
                <a:ext cx="9601200" cy="142344"/>
                <a:chOff x="-10048" y="1395274"/>
                <a:chExt cx="9611247" cy="142344"/>
              </a:xfrm>
            </p:grpSpPr>
            <p:sp>
              <p:nvSpPr>
                <p:cNvPr id="99" name="Rectangle 98">
                  <a:extLst>
                    <a:ext uri="{FF2B5EF4-FFF2-40B4-BE49-F238E27FC236}">
                      <a16:creationId xmlns="" xmlns:a16="http://schemas.microsoft.com/office/drawing/2014/main" id="{7EE52337-9381-4DCE-940B-8C0AA891DE86}"/>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EF46F918-E970-49EE-BE7D-4953E2506CE6}"/>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3FED3220-AD80-4877-AE2E-C0BE3D2B2A1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0DE84AE3-69E0-4EF3-BF0B-B191AA3FEDC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92D5CCF3-F797-45E7-89ED-6C85B145E2A9}"/>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 xmlns:a16="http://schemas.microsoft.com/office/drawing/2014/main" id="{E2325935-7D4D-4A18-B2C6-E46EE1F1ABF9}"/>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 xmlns:a16="http://schemas.microsoft.com/office/drawing/2014/main" id="{091B6130-E79B-47C1-8089-A21629DC1D2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C18789FB-E734-4971-BFFE-733AAA4CD088}"/>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D9747207-E8C9-4D1C-A1BE-8920DC2F7490}"/>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 xmlns:a16="http://schemas.microsoft.com/office/drawing/2014/main" id="{E97C197A-CE90-47B7-B498-726B8DB0DA62}"/>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07B2155C-EDAD-4B45-9162-F2E435646CA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562E19A7-EECA-4C2B-BB60-27ADABCAACC4}"/>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E8F3381B-5046-45A5-B778-17BBCACA5A9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2FCF2B4C-9FBB-4F44-8847-F6F1040FEBF0}"/>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 xmlns:a16="http://schemas.microsoft.com/office/drawing/2014/main" id="{BC916505-F2D7-4840-A398-F7ADB3E17ED1}"/>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DA90BCF6-5CBF-4E2E-9891-68C4B5AF228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27C4A95-35FF-475F-BEFF-70627404DCD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 xmlns:a16="http://schemas.microsoft.com/office/drawing/2014/main" id="{A0B20628-2279-49E8-862A-058BD4D7693C}"/>
                </a:ext>
              </a:extLst>
            </p:cNvPr>
            <p:cNvGrpSpPr/>
            <p:nvPr/>
          </p:nvGrpSpPr>
          <p:grpSpPr>
            <a:xfrm flipV="1">
              <a:off x="8233154" y="4698064"/>
              <a:ext cx="3958846" cy="99648"/>
              <a:chOff x="0" y="1472506"/>
              <a:chExt cx="9601200" cy="257953"/>
            </a:xfrm>
          </p:grpSpPr>
          <p:sp>
            <p:nvSpPr>
              <p:cNvPr id="76" name="Rectangle 75">
                <a:extLst>
                  <a:ext uri="{FF2B5EF4-FFF2-40B4-BE49-F238E27FC236}">
                    <a16:creationId xmlns="" xmlns:a16="http://schemas.microsoft.com/office/drawing/2014/main" id="{BBB2A7DC-5A47-4DB7-87CE-7D5ED7496B0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7" name="Group 76">
                <a:extLst>
                  <a:ext uri="{FF2B5EF4-FFF2-40B4-BE49-F238E27FC236}">
                    <a16:creationId xmlns="" xmlns:a16="http://schemas.microsoft.com/office/drawing/2014/main" id="{9085C039-8A83-4023-82DA-9DC85AD5054F}"/>
                  </a:ext>
                </a:extLst>
              </p:cNvPr>
              <p:cNvGrpSpPr/>
              <p:nvPr/>
            </p:nvGrpSpPr>
            <p:grpSpPr>
              <a:xfrm>
                <a:off x="0" y="1533803"/>
                <a:ext cx="9601200" cy="142344"/>
                <a:chOff x="-10048" y="1395274"/>
                <a:chExt cx="9611247" cy="142344"/>
              </a:xfrm>
            </p:grpSpPr>
            <p:sp>
              <p:nvSpPr>
                <p:cNvPr id="78" name="Rectangle 77">
                  <a:extLst>
                    <a:ext uri="{FF2B5EF4-FFF2-40B4-BE49-F238E27FC236}">
                      <a16:creationId xmlns="" xmlns:a16="http://schemas.microsoft.com/office/drawing/2014/main" id="{F84E69DF-128D-4E1D-B13A-50630CDE680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3808322D-7636-40CF-BAE0-8A8D928790EC}"/>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C871103E-AF1D-4555-96A6-D4453253A61F}"/>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5DAC83F3-D086-40C0-8D58-EB920F03E2B4}"/>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74B3CFE9-2134-432D-92BC-B6472BC5C4A5}"/>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E1253987-1F99-4C83-816F-F18415EDCE2A}"/>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6ECE49E6-4276-4ECA-8C9F-456FC940BC4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A2F9EF36-EFCF-4EAD-BBE6-532EED58328C}"/>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 xmlns:a16="http://schemas.microsoft.com/office/drawing/2014/main" id="{AD0B38B6-863A-43B5-8D47-4C817C3AAAD6}"/>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 xmlns:a16="http://schemas.microsoft.com/office/drawing/2014/main" id="{280A174B-4081-4696-9B22-CDC94F975F2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A27E743B-A793-41D9-98CA-4DC4A72801A4}"/>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 xmlns:a16="http://schemas.microsoft.com/office/drawing/2014/main" id="{F7B8F4B2-3B81-463D-BD6C-004DEE4994FA}"/>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CF20899C-617A-43C2-8FBB-CB3110A767B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 xmlns:a16="http://schemas.microsoft.com/office/drawing/2014/main" id="{5BD96CF1-98CA-41FA-8F4E-D221271211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 xmlns:a16="http://schemas.microsoft.com/office/drawing/2014/main" id="{CBA1AFE2-C534-4BDD-90D6-E0C1D34C254C}"/>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 xmlns:a16="http://schemas.microsoft.com/office/drawing/2014/main" id="{6423B6B3-61F5-41A6-8145-223C9D3BAF8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 xmlns:a16="http://schemas.microsoft.com/office/drawing/2014/main" id="{37DC6E4D-EADA-4CB0-9418-40BEFCF584C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9" name="Picture 68">
              <a:extLst>
                <a:ext uri="{FF2B5EF4-FFF2-40B4-BE49-F238E27FC236}">
                  <a16:creationId xmlns="" xmlns:a16="http://schemas.microsoft.com/office/drawing/2014/main" id="{AE831D29-A295-455A-B51D-DFE45CB1ED37}"/>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9253278" y="4843140"/>
              <a:ext cx="1960859" cy="602018"/>
            </a:xfrm>
            <a:prstGeom prst="rect">
              <a:avLst/>
            </a:prstGeom>
          </p:spPr>
        </p:pic>
      </p:grpSp>
      <p:sp>
        <p:nvSpPr>
          <p:cNvPr id="48" name="Subtitle 5">
            <a:extLst>
              <a:ext uri="{FF2B5EF4-FFF2-40B4-BE49-F238E27FC236}">
                <a16:creationId xmlns="" xmlns:a16="http://schemas.microsoft.com/office/drawing/2014/main" id="{D7E7AAEC-9922-4493-AFF0-EB1FAB98CCEC}"/>
              </a:ext>
            </a:extLst>
          </p:cNvPr>
          <p:cNvSpPr txBox="1">
            <a:spLocks/>
          </p:cNvSpPr>
          <p:nvPr/>
        </p:nvSpPr>
        <p:spPr>
          <a:xfrm>
            <a:off x="634185" y="5445158"/>
            <a:ext cx="4249343" cy="8956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a:solidFill>
                  <a:schemeClr val="tx1">
                    <a:lumMod val="65000"/>
                    <a:lumOff val="35000"/>
                  </a:schemeClr>
                </a:solidFill>
                <a:latin typeface="Arial" panose="020B0604020202020204" pitchFamily="34" charset="0"/>
                <a:cs typeface="Arial" panose="020B0604020202020204" pitchFamily="34" charset="0"/>
              </a:rPr>
              <a:t>TIR Secretariat</a:t>
            </a:r>
          </a:p>
          <a:p>
            <a:pPr marL="0" indent="0">
              <a:spcBef>
                <a:spcPts val="0"/>
              </a:spcBef>
              <a:buNone/>
            </a:pPr>
            <a:r>
              <a:rPr lang="en-US" sz="1600">
                <a:solidFill>
                  <a:schemeClr val="tx1">
                    <a:lumMod val="65000"/>
                    <a:lumOff val="35000"/>
                  </a:schemeClr>
                </a:solidFill>
                <a:latin typeface="Arial" panose="020B0604020202020204" pitchFamily="34" charset="0"/>
                <a:cs typeface="Arial" panose="020B0604020202020204" pitchFamily="34" charset="0"/>
              </a:rPr>
              <a:t>Contact: </a:t>
            </a:r>
            <a:r>
              <a:rPr lang="en-US" sz="1600">
                <a:solidFill>
                  <a:schemeClr val="tx1">
                    <a:lumMod val="65000"/>
                    <a:lumOff val="35000"/>
                  </a:schemeClr>
                </a:solidFill>
                <a:latin typeface="Arial" panose="020B0604020202020204" pitchFamily="34" charset="0"/>
                <a:cs typeface="Arial" panose="020B0604020202020204" pitchFamily="34" charset="0"/>
                <a:hlinkClick r:id="rId6"/>
              </a:rPr>
              <a:t>etir@un.org</a:t>
            </a:r>
            <a:r>
              <a:rPr lang="en-US" sz="1600">
                <a:solidFill>
                  <a:schemeClr val="tx1">
                    <a:lumMod val="65000"/>
                    <a:lumOff val="35000"/>
                  </a:schemeClr>
                </a:solidFill>
                <a:latin typeface="Arial" panose="020B0604020202020204" pitchFamily="34" charset="0"/>
                <a:cs typeface="Arial" panose="020B0604020202020204" pitchFamily="34" charset="0"/>
              </a:rPr>
              <a:t> </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r>
              <a:rPr lang="en-US" sz="1600">
                <a:solidFill>
                  <a:srgbClr val="3E8EDE"/>
                </a:solidFill>
                <a:latin typeface="Arial Black" panose="020B0A04020102020204" pitchFamily="34" charset="0"/>
                <a:cs typeface="Arial" panose="020B0604020202020204" pitchFamily="34" charset="0"/>
              </a:rPr>
              <a:t>UNECE</a:t>
            </a:r>
            <a:r>
              <a:rPr lang="en-US" sz="1600">
                <a:solidFill>
                  <a:schemeClr val="tx1">
                    <a:lumMod val="65000"/>
                    <a:lumOff val="35000"/>
                  </a:schemeClr>
                </a:solidFill>
                <a:latin typeface="Arial" panose="020B0604020202020204" pitchFamily="34" charset="0"/>
                <a:cs typeface="Arial" panose="020B0604020202020204" pitchFamily="34" charset="0"/>
              </a:rPr>
              <a:t> </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8825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 xmlns:a16="http://schemas.microsoft.com/office/drawing/2014/main" id="{CE71D5C1-1856-4C0B-9940-DE3D97817DB9}"/>
              </a:ext>
            </a:extLst>
          </p:cNvPr>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16" name="Title 4"/>
          <p:cNvSpPr txBox="1">
            <a:spLocks/>
          </p:cNvSpPr>
          <p:nvPr/>
        </p:nvSpPr>
        <p:spPr>
          <a:xfrm>
            <a:off x="1761798" y="377707"/>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Outline</a:t>
            </a:r>
            <a:endParaRPr lang="en-US" sz="3600" dirty="0">
              <a:solidFill>
                <a:srgbClr val="00448D"/>
              </a:solidFill>
              <a:latin typeface="+mn-lt"/>
            </a:endParaRPr>
          </a:p>
        </p:txBody>
      </p:sp>
      <p:sp>
        <p:nvSpPr>
          <p:cNvPr id="3" name="Slide Number Placeholder 2"/>
          <p:cNvSpPr>
            <a:spLocks noGrp="1"/>
          </p:cNvSpPr>
          <p:nvPr>
            <p:ph type="sldNum" sz="quarter" idx="12"/>
          </p:nvPr>
        </p:nvSpPr>
        <p:spPr/>
        <p:txBody>
          <a:bodyPr/>
          <a:lstStyle/>
          <a:p>
            <a:fld id="{FEB09506-28EA-4C19-A061-02E7C9DE017B}" type="slidenum">
              <a:rPr lang="en-US" smtClean="0"/>
              <a:pPr/>
              <a:t>2</a:t>
            </a:fld>
            <a:endParaRPr lang="en-US"/>
          </a:p>
        </p:txBody>
      </p:sp>
      <p:sp>
        <p:nvSpPr>
          <p:cNvPr id="44" name="Content Placeholder 10">
            <a:extLst>
              <a:ext uri="{FF2B5EF4-FFF2-40B4-BE49-F238E27FC236}">
                <a16:creationId xmlns="" xmlns:a16="http://schemas.microsoft.com/office/drawing/2014/main" id="{B46403C6-57F1-41BD-B268-3EDEAFF17904}"/>
              </a:ext>
            </a:extLst>
          </p:cNvPr>
          <p:cNvSpPr>
            <a:spLocks noGrp="1"/>
          </p:cNvSpPr>
          <p:nvPr>
            <p:ph idx="1"/>
          </p:nvPr>
        </p:nvSpPr>
        <p:spPr>
          <a:xfrm>
            <a:off x="746488" y="1622812"/>
            <a:ext cx="10815083" cy="4358243"/>
          </a:xfrm>
          <a:solidFill>
            <a:schemeClr val="bg1">
              <a:lumMod val="75000"/>
              <a:alpha val="15000"/>
            </a:schemeClr>
          </a:solidFill>
        </p:spPr>
        <p:txBody>
          <a:bodyPr>
            <a:normAutofit/>
          </a:bodyPr>
          <a:lstStyle/>
          <a:p>
            <a:pPr marL="687388" indent="-571500">
              <a:lnSpc>
                <a:spcPct val="110000"/>
              </a:lnSpc>
              <a:buClr>
                <a:srgbClr val="3E8EDE"/>
              </a:buClr>
              <a:buFont typeface="+mj-lt"/>
              <a:buAutoNum type="romanUcPeriod"/>
            </a:pPr>
            <a:r>
              <a:rPr lang="en-US">
                <a:cs typeface="Arial" panose="020B0604020202020204" pitchFamily="34" charset="0"/>
              </a:rPr>
              <a:t>What are “interconnection projects”?</a:t>
            </a:r>
          </a:p>
          <a:p>
            <a:pPr marL="687388" indent="-571500">
              <a:lnSpc>
                <a:spcPct val="110000"/>
              </a:lnSpc>
              <a:buClr>
                <a:srgbClr val="3E8EDE"/>
              </a:buClr>
              <a:buFont typeface="+mj-lt"/>
              <a:buAutoNum type="romanUcPeriod"/>
            </a:pPr>
            <a:endParaRPr lang="en-US" sz="1000">
              <a:cs typeface="Arial" panose="020B0604020202020204" pitchFamily="34" charset="0"/>
            </a:endParaRPr>
          </a:p>
          <a:p>
            <a:pPr marL="687388" indent="-571500">
              <a:lnSpc>
                <a:spcPct val="110000"/>
              </a:lnSpc>
              <a:buClr>
                <a:srgbClr val="3E8EDE"/>
              </a:buClr>
              <a:buFont typeface="+mj-lt"/>
              <a:buAutoNum type="romanUcPeriod"/>
            </a:pPr>
            <a:r>
              <a:rPr lang="en-US">
                <a:cs typeface="Arial" panose="020B0604020202020204" pitchFamily="34" charset="0"/>
              </a:rPr>
              <a:t>Proposed approach </a:t>
            </a:r>
          </a:p>
          <a:p>
            <a:pPr marL="687388" indent="-571500">
              <a:lnSpc>
                <a:spcPct val="110000"/>
              </a:lnSpc>
              <a:buClr>
                <a:srgbClr val="3E8EDE"/>
              </a:buClr>
              <a:buFont typeface="+mj-lt"/>
              <a:buAutoNum type="romanUcPeriod"/>
            </a:pPr>
            <a:endParaRPr lang="en-US" sz="1000">
              <a:cs typeface="Arial" panose="020B0604020202020204" pitchFamily="34" charset="0"/>
            </a:endParaRPr>
          </a:p>
          <a:p>
            <a:pPr marL="687388" indent="-571500">
              <a:lnSpc>
                <a:spcPct val="110000"/>
              </a:lnSpc>
              <a:buClr>
                <a:srgbClr val="3E8EDE"/>
              </a:buClr>
              <a:buFont typeface="+mj-lt"/>
              <a:buAutoNum type="romanUcPeriod"/>
            </a:pPr>
            <a:r>
              <a:rPr lang="en-US">
                <a:cs typeface="Arial" panose="020B0604020202020204" pitchFamily="34" charset="0"/>
              </a:rPr>
              <a:t>Focus on the “gap analysis”</a:t>
            </a:r>
          </a:p>
          <a:p>
            <a:pPr marL="687388" indent="-571500">
              <a:lnSpc>
                <a:spcPct val="110000"/>
              </a:lnSpc>
              <a:buClr>
                <a:srgbClr val="3E8EDE"/>
              </a:buClr>
              <a:buFont typeface="+mj-lt"/>
              <a:buAutoNum type="romanUcPeriod"/>
            </a:pPr>
            <a:endParaRPr lang="en-US" sz="1000">
              <a:cs typeface="Arial" panose="020B0604020202020204" pitchFamily="34" charset="0"/>
            </a:endParaRPr>
          </a:p>
          <a:p>
            <a:pPr marL="687388" indent="-571500">
              <a:lnSpc>
                <a:spcPct val="110000"/>
              </a:lnSpc>
              <a:buClr>
                <a:srgbClr val="3E8EDE"/>
              </a:buClr>
              <a:buFont typeface="+mj-lt"/>
              <a:buAutoNum type="romanUcPeriod"/>
            </a:pPr>
            <a:r>
              <a:rPr lang="en-US">
                <a:cs typeface="Arial" panose="020B0604020202020204" pitchFamily="34" charset="0"/>
              </a:rPr>
              <a:t>Documentation available</a:t>
            </a:r>
          </a:p>
          <a:p>
            <a:pPr marL="687388" indent="-571500">
              <a:lnSpc>
                <a:spcPct val="110000"/>
              </a:lnSpc>
              <a:buClr>
                <a:srgbClr val="3E8EDE"/>
              </a:buClr>
              <a:buFont typeface="+mj-lt"/>
              <a:buAutoNum type="romanUcPeriod"/>
            </a:pPr>
            <a:endParaRPr lang="en-US" sz="1000" dirty="0">
              <a:cs typeface="Arial" panose="020B0604020202020204" pitchFamily="34" charset="0"/>
            </a:endParaRPr>
          </a:p>
          <a:p>
            <a:pPr marL="687388" indent="-571500">
              <a:buClr>
                <a:srgbClr val="3E8EDE"/>
              </a:buClr>
              <a:buFont typeface="+mj-lt"/>
              <a:buAutoNum type="romanUcPeriod"/>
            </a:pPr>
            <a:r>
              <a:rPr lang="en-US">
                <a:cs typeface="Arial" panose="020B0604020202020204" pitchFamily="34" charset="0"/>
              </a:rPr>
              <a:t>Status of the interconnection projects</a:t>
            </a:r>
            <a:endParaRPr lang="en-US" sz="2000" dirty="0">
              <a:cs typeface="Arial" panose="020B0604020202020204" pitchFamily="34" charset="0"/>
            </a:endParaRPr>
          </a:p>
        </p:txBody>
      </p:sp>
    </p:spTree>
    <p:extLst>
      <p:ext uri="{BB962C8B-B14F-4D97-AF65-F5344CB8AC3E}">
        <p14:creationId xmlns="" xmlns:p14="http://schemas.microsoft.com/office/powerpoint/2010/main" val="14994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3</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a:t>
            </a:r>
            <a:r>
              <a:rPr lang="en-US" sz="3600">
                <a:solidFill>
                  <a:srgbClr val="00448D"/>
                </a:solidFill>
                <a:latin typeface="+mn-lt"/>
              </a:rPr>
              <a:t> What are “interconnection projects”?</a:t>
            </a:r>
          </a:p>
        </p:txBody>
      </p:sp>
      <p:sp>
        <p:nvSpPr>
          <p:cNvPr id="39" name="Content Placeholder 10">
            <a:extLst>
              <a:ext uri="{FF2B5EF4-FFF2-40B4-BE49-F238E27FC236}">
                <a16:creationId xmlns="" xmlns:a16="http://schemas.microsoft.com/office/drawing/2014/main" id="{71BC691C-F560-487F-BA7C-5A9B22F2321A}"/>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Objective of an interconnection project (for Customs)</a:t>
            </a:r>
          </a:p>
          <a:p>
            <a:pPr lvl="1">
              <a:buFont typeface="Wingdings" panose="05000000000000000000" pitchFamily="2" charset="2"/>
              <a:buChar char="Ø"/>
            </a:pPr>
            <a:r>
              <a:rPr lang="en-US"/>
              <a:t> To connect the </a:t>
            </a:r>
            <a:r>
              <a:rPr lang="en-US" b="1"/>
              <a:t>national customs system </a:t>
            </a:r>
            <a:r>
              <a:rPr lang="en-US"/>
              <a:t>with the </a:t>
            </a:r>
            <a:r>
              <a:rPr lang="en-US" b="1"/>
              <a:t>eTIR international system</a:t>
            </a:r>
          </a:p>
          <a:p>
            <a:pPr marL="457200" lvl="1" indent="0">
              <a:buNone/>
            </a:pPr>
            <a:endParaRPr lang="en-US" b="1"/>
          </a:p>
          <a:p>
            <a:pPr marL="457200" lvl="1" indent="0">
              <a:buNone/>
            </a:pPr>
            <a:endParaRPr lang="en-US" b="1"/>
          </a:p>
          <a:p>
            <a:pPr marL="457200" lvl="1" indent="0">
              <a:buNone/>
            </a:pPr>
            <a:endParaRPr lang="en-US" b="1"/>
          </a:p>
          <a:p>
            <a:r>
              <a:rPr lang="en-US">
                <a:solidFill>
                  <a:srgbClr val="318DDE"/>
                </a:solidFill>
              </a:rPr>
              <a:t>Annex 11 of the TIR Convention (Article 11) </a:t>
            </a:r>
          </a:p>
          <a:p>
            <a:pPr lvl="1">
              <a:buFont typeface="Wingdings" panose="05000000000000000000" pitchFamily="2" charset="2"/>
              <a:buChar char="Ø"/>
            </a:pPr>
            <a:r>
              <a:rPr lang="en-US"/>
              <a:t>“ECE shall assist countries in connecting their customs systems to the eTIR international system, including by means of conformance tests to ensure their proper functioning prior to the operational connection”</a:t>
            </a:r>
            <a:endParaRPr lang="en-US">
              <a:solidFill>
                <a:srgbClr val="318DDE"/>
              </a:solidFill>
            </a:endParaRPr>
          </a:p>
        </p:txBody>
      </p:sp>
    </p:spTree>
    <p:extLst>
      <p:ext uri="{BB962C8B-B14F-4D97-AF65-F5344CB8AC3E}">
        <p14:creationId xmlns="" xmlns:p14="http://schemas.microsoft.com/office/powerpoint/2010/main" val="15520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5" end="5"/>
                                            </p:txEl>
                                          </p:spTgt>
                                        </p:tgtEl>
                                        <p:attrNameLst>
                                          <p:attrName>style.visibility</p:attrName>
                                        </p:attrNameLst>
                                      </p:cBhvr>
                                      <p:to>
                                        <p:strVal val="visible"/>
                                      </p:to>
                                    </p:set>
                                    <p:animEffect transition="in" filter="fade">
                                      <p:cBhvr>
                                        <p:cTn id="7" dur="500"/>
                                        <p:tgtEl>
                                          <p:spTgt spid="39">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6" end="6"/>
                                            </p:txEl>
                                          </p:spTgt>
                                        </p:tgtEl>
                                        <p:attrNameLst>
                                          <p:attrName>style.visibility</p:attrName>
                                        </p:attrNameLst>
                                      </p:cBhvr>
                                      <p:to>
                                        <p:strVal val="visible"/>
                                      </p:to>
                                    </p:set>
                                    <p:animEffect transition="in" filter="fade">
                                      <p:cBhvr>
                                        <p:cTn id="10" dur="500"/>
                                        <p:tgtEl>
                                          <p:spTgt spid="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3392D828-3C11-4EF6-AF74-58A622EC0BAB}"/>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2167337" y="1294156"/>
            <a:ext cx="7753376" cy="5316760"/>
          </a:xfrm>
          <a:prstGeom prst="rect">
            <a:avLst/>
          </a:prstGeom>
        </p:spPr>
      </p:pic>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4</a:t>
            </a:fld>
            <a:endParaRPr lang="en-US"/>
          </a:p>
        </p:txBody>
      </p:sp>
      <p:sp>
        <p:nvSpPr>
          <p:cNvPr id="39" name="Title 4">
            <a:extLst>
              <a:ext uri="{FF2B5EF4-FFF2-40B4-BE49-F238E27FC236}">
                <a16:creationId xmlns="" xmlns:a16="http://schemas.microsoft.com/office/drawing/2014/main" id="{9DCB4A0F-A3F8-45A8-B3C1-11ABD1892EB2}"/>
              </a:ext>
            </a:extLst>
          </p:cNvPr>
          <p:cNvSpPr txBox="1">
            <a:spLocks/>
          </p:cNvSpPr>
          <p:nvPr/>
        </p:nvSpPr>
        <p:spPr>
          <a:xfrm>
            <a:off x="1997752" y="366945"/>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 </a:t>
            </a:r>
            <a:r>
              <a:rPr lang="en-US" sz="3600">
                <a:solidFill>
                  <a:srgbClr val="00448D"/>
                </a:solidFill>
                <a:latin typeface="+mn-lt"/>
              </a:rPr>
              <a:t>Architecture overview</a:t>
            </a:r>
            <a:endParaRPr lang="en-US" sz="3600" dirty="0">
              <a:solidFill>
                <a:srgbClr val="00448D"/>
              </a:solidFill>
              <a:latin typeface="+mn-lt"/>
            </a:endParaRPr>
          </a:p>
        </p:txBody>
      </p:sp>
      <p:sp>
        <p:nvSpPr>
          <p:cNvPr id="2" name="Ellipse 1">
            <a:extLst>
              <a:ext uri="{FF2B5EF4-FFF2-40B4-BE49-F238E27FC236}">
                <a16:creationId xmlns="" xmlns:a16="http://schemas.microsoft.com/office/drawing/2014/main" id="{B936A3F9-8B63-4DF1-9351-2800E7C11E6B}"/>
              </a:ext>
            </a:extLst>
          </p:cNvPr>
          <p:cNvSpPr/>
          <p:nvPr/>
        </p:nvSpPr>
        <p:spPr>
          <a:xfrm>
            <a:off x="6682740" y="2453640"/>
            <a:ext cx="2720341" cy="2156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0737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5A569144-39D8-48D8-995E-1EDD21B2D05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167337" y="1296166"/>
            <a:ext cx="7753376" cy="5303583"/>
          </a:xfrm>
          <a:prstGeom prst="rect">
            <a:avLst/>
          </a:prstGeom>
        </p:spPr>
      </p:pic>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5</a:t>
            </a:fld>
            <a:endParaRPr lang="en-US"/>
          </a:p>
        </p:txBody>
      </p:sp>
      <p:sp>
        <p:nvSpPr>
          <p:cNvPr id="39" name="Title 4">
            <a:extLst>
              <a:ext uri="{FF2B5EF4-FFF2-40B4-BE49-F238E27FC236}">
                <a16:creationId xmlns="" xmlns:a16="http://schemas.microsoft.com/office/drawing/2014/main" id="{9DCB4A0F-A3F8-45A8-B3C1-11ABD1892EB2}"/>
              </a:ext>
            </a:extLst>
          </p:cNvPr>
          <p:cNvSpPr txBox="1">
            <a:spLocks/>
          </p:cNvSpPr>
          <p:nvPr/>
        </p:nvSpPr>
        <p:spPr>
          <a:xfrm>
            <a:off x="1997752" y="366945"/>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 </a:t>
            </a:r>
            <a:r>
              <a:rPr lang="en-US" sz="3600">
                <a:solidFill>
                  <a:srgbClr val="00448D"/>
                </a:solidFill>
                <a:latin typeface="+mn-lt"/>
              </a:rPr>
              <a:t>Architecture overview - Messages</a:t>
            </a:r>
            <a:endParaRPr lang="en-US" sz="3600" dirty="0">
              <a:solidFill>
                <a:srgbClr val="00448D"/>
              </a:solidFill>
              <a:latin typeface="+mn-lt"/>
            </a:endParaRPr>
          </a:p>
        </p:txBody>
      </p:sp>
      <p:sp>
        <p:nvSpPr>
          <p:cNvPr id="38" name="Ellipse 37">
            <a:extLst>
              <a:ext uri="{FF2B5EF4-FFF2-40B4-BE49-F238E27FC236}">
                <a16:creationId xmlns="" xmlns:a16="http://schemas.microsoft.com/office/drawing/2014/main" id="{86267A25-0E95-41C4-9472-7053D8E09491}"/>
              </a:ext>
            </a:extLst>
          </p:cNvPr>
          <p:cNvSpPr/>
          <p:nvPr/>
        </p:nvSpPr>
        <p:spPr>
          <a:xfrm>
            <a:off x="6682741" y="2545080"/>
            <a:ext cx="1478280" cy="1973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29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6</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rgbClr val="00448D"/>
                </a:solidFill>
                <a:latin typeface="+mn-lt"/>
              </a:rPr>
              <a:t> Proposed approach </a:t>
            </a:r>
            <a:r>
              <a:rPr lang="en-US" sz="3600">
                <a:solidFill>
                  <a:srgbClr val="00448D"/>
                </a:solidFill>
              </a:rPr>
              <a:t>–</a:t>
            </a:r>
            <a:r>
              <a:rPr lang="en-US" sz="3600">
                <a:solidFill>
                  <a:srgbClr val="00448D"/>
                </a:solidFill>
                <a:latin typeface="+mn-lt"/>
              </a:rPr>
              <a:t> Stages</a:t>
            </a:r>
          </a:p>
        </p:txBody>
      </p:sp>
      <p:pic>
        <p:nvPicPr>
          <p:cNvPr id="6" name="Image 5">
            <a:extLst>
              <a:ext uri="{FF2B5EF4-FFF2-40B4-BE49-F238E27FC236}">
                <a16:creationId xmlns="" xmlns:a16="http://schemas.microsoft.com/office/drawing/2014/main" id="{6CE8729C-4451-4475-8F58-2080FFFD3BF7}"/>
              </a:ext>
            </a:extLst>
          </p:cNvPr>
          <p:cNvPicPr>
            <a:picLocks noChangeAspect="1"/>
          </p:cNvPicPr>
          <p:nvPr/>
        </p:nvPicPr>
        <p:blipFill>
          <a:blip r:embed="rId5" cstate="print"/>
          <a:stretch>
            <a:fillRect/>
          </a:stretch>
        </p:blipFill>
        <p:spPr>
          <a:xfrm>
            <a:off x="612935" y="1641955"/>
            <a:ext cx="10966130" cy="3574090"/>
          </a:xfrm>
          <a:prstGeom prst="rect">
            <a:avLst/>
          </a:prstGeom>
        </p:spPr>
      </p:pic>
      <p:grpSp>
        <p:nvGrpSpPr>
          <p:cNvPr id="2" name="Groupe 1">
            <a:extLst>
              <a:ext uri="{FF2B5EF4-FFF2-40B4-BE49-F238E27FC236}">
                <a16:creationId xmlns="" xmlns:a16="http://schemas.microsoft.com/office/drawing/2014/main" id="{E28A5DD1-EF51-4CD4-9202-19071BD4BF11}"/>
              </a:ext>
            </a:extLst>
          </p:cNvPr>
          <p:cNvGrpSpPr/>
          <p:nvPr/>
        </p:nvGrpSpPr>
        <p:grpSpPr>
          <a:xfrm>
            <a:off x="1188329" y="5369341"/>
            <a:ext cx="9218711" cy="584775"/>
            <a:chOff x="1188329" y="5369341"/>
            <a:chExt cx="9218711" cy="584775"/>
          </a:xfrm>
        </p:grpSpPr>
        <p:cxnSp>
          <p:nvCxnSpPr>
            <p:cNvPr id="8" name="Connecteur droit avec flèche 7">
              <a:extLst>
                <a:ext uri="{FF2B5EF4-FFF2-40B4-BE49-F238E27FC236}">
                  <a16:creationId xmlns="" xmlns:a16="http://schemas.microsoft.com/office/drawing/2014/main" id="{EA2CE1DC-567E-4E28-8E48-7BD0E316F375}"/>
                </a:ext>
              </a:extLst>
            </p:cNvPr>
            <p:cNvCxnSpPr/>
            <p:nvPr/>
          </p:nvCxnSpPr>
          <p:spPr>
            <a:xfrm>
              <a:off x="1188329" y="5935980"/>
              <a:ext cx="921871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 xmlns:a16="http://schemas.microsoft.com/office/drawing/2014/main" id="{BD85079E-EA44-4089-8E86-0B1443D2E89B}"/>
                </a:ext>
              </a:extLst>
            </p:cNvPr>
            <p:cNvSpPr txBox="1"/>
            <p:nvPr/>
          </p:nvSpPr>
          <p:spPr>
            <a:xfrm>
              <a:off x="5154777" y="5369341"/>
              <a:ext cx="1011815" cy="584775"/>
            </a:xfrm>
            <a:prstGeom prst="rect">
              <a:avLst/>
            </a:prstGeom>
            <a:ln w="57150">
              <a:noFill/>
              <a:tailEnd type="triangle"/>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fr-FR" sz="3200">
                  <a:solidFill>
                    <a:schemeClr val="accent1"/>
                  </a:solidFill>
                </a:rPr>
                <a:t>Time</a:t>
              </a:r>
              <a:endParaRPr lang="en-GB" sz="3200">
                <a:solidFill>
                  <a:schemeClr val="accent1"/>
                </a:solidFill>
              </a:endParaRPr>
            </a:p>
          </p:txBody>
        </p:sp>
      </p:grpSp>
    </p:spTree>
    <p:extLst>
      <p:ext uri="{BB962C8B-B14F-4D97-AF65-F5344CB8AC3E}">
        <p14:creationId xmlns="" xmlns:p14="http://schemas.microsoft.com/office/powerpoint/2010/main" val="18227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7</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Stage: Project Initiation Stage</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Objectives / Activities</a:t>
            </a:r>
          </a:p>
          <a:p>
            <a:pPr lvl="1"/>
            <a:r>
              <a:rPr lang="en-US" b="1"/>
              <a:t>Customs team</a:t>
            </a:r>
            <a:r>
              <a:rPr lang="en-US"/>
              <a:t>: nominate the project manager and the team members</a:t>
            </a:r>
          </a:p>
          <a:p>
            <a:pPr lvl="1"/>
            <a:r>
              <a:rPr lang="en-US"/>
              <a:t>Agree with ECE on the project management methodology</a:t>
            </a:r>
          </a:p>
          <a:p>
            <a:pPr lvl="1"/>
            <a:r>
              <a:rPr lang="en-US"/>
              <a:t>Agree with ECE on </a:t>
            </a:r>
            <a:r>
              <a:rPr lang="en-US" b="1"/>
              <a:t>collaboration arrangements</a:t>
            </a:r>
          </a:p>
          <a:p>
            <a:pPr lvl="1"/>
            <a:r>
              <a:rPr lang="en-US"/>
              <a:t>Elaborate a first version of the </a:t>
            </a:r>
            <a:r>
              <a:rPr lang="en-US" b="1"/>
              <a:t>project plan</a:t>
            </a:r>
          </a:p>
          <a:p>
            <a:pPr marL="461963" indent="-346075">
              <a:buClr>
                <a:srgbClr val="3E8EDE"/>
              </a:buClr>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 xmlns:p14="http://schemas.microsoft.com/office/powerpoint/2010/main" val="43454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8</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Stage: Design Stage</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Objectives / Activities</a:t>
            </a:r>
          </a:p>
          <a:p>
            <a:pPr lvl="1"/>
            <a:r>
              <a:rPr lang="en-US"/>
              <a:t>Acquire all knowledge needed on the eTIR procedure and the eTIR international system from the </a:t>
            </a:r>
            <a:r>
              <a:rPr lang="en-US" b="1"/>
              <a:t>eTIR specifications</a:t>
            </a:r>
          </a:p>
          <a:p>
            <a:pPr lvl="1"/>
            <a:r>
              <a:rPr lang="en-US"/>
              <a:t>Perform a </a:t>
            </a:r>
            <a:r>
              <a:rPr lang="en-US" b="1"/>
              <a:t>gap analysis </a:t>
            </a:r>
            <a:r>
              <a:rPr lang="en-US"/>
              <a:t>between the processes and data model detailed in the eTIR specifications and the processes and data model of the national customs system</a:t>
            </a:r>
          </a:p>
          <a:p>
            <a:pPr lvl="1"/>
            <a:r>
              <a:rPr lang="en-US"/>
              <a:t>List </a:t>
            </a:r>
            <a:r>
              <a:rPr lang="en-US" b="1"/>
              <a:t>all changes </a:t>
            </a:r>
            <a:r>
              <a:rPr lang="en-US"/>
              <a:t>to be applied to the national customs system to adapt to the eTIR procedure</a:t>
            </a:r>
          </a:p>
          <a:p>
            <a:pPr lvl="1"/>
            <a:r>
              <a:rPr lang="en-US"/>
              <a:t>Produce the </a:t>
            </a:r>
            <a:r>
              <a:rPr lang="en-US" b="1"/>
              <a:t>documentation </a:t>
            </a:r>
            <a:r>
              <a:rPr lang="en-US"/>
              <a:t>needed for the implementation stage</a:t>
            </a:r>
          </a:p>
          <a:p>
            <a:pPr lvl="1"/>
            <a:r>
              <a:rPr lang="en-US"/>
              <a:t>Update the </a:t>
            </a:r>
            <a:r>
              <a:rPr lang="en-US" b="1"/>
              <a:t>project plan </a:t>
            </a:r>
            <a:r>
              <a:rPr lang="en-US"/>
              <a:t>accordingly</a:t>
            </a:r>
          </a:p>
          <a:p>
            <a:pPr marL="461963" indent="-346075">
              <a:buClr>
                <a:srgbClr val="3E8EDE"/>
              </a:buClr>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 xmlns:p14="http://schemas.microsoft.com/office/powerpoint/2010/main" val="86696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A7CEFED-7857-4BD5-9D58-0A371A3A2B51}"/>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9</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494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chemeClr val="accent5"/>
                </a:solidFill>
                <a:latin typeface="+mn-lt"/>
              </a:rPr>
              <a:t>II</a:t>
            </a:r>
            <a:r>
              <a:rPr lang="en-US" sz="3600">
                <a:solidFill>
                  <a:schemeClr val="accent5"/>
                </a:solidFill>
              </a:rPr>
              <a:t>.</a:t>
            </a:r>
            <a:r>
              <a:rPr lang="en-US" sz="3600">
                <a:solidFill>
                  <a:schemeClr val="accent5"/>
                </a:solidFill>
                <a:latin typeface="+mn-lt"/>
              </a:rPr>
              <a:t> </a:t>
            </a:r>
            <a:r>
              <a:rPr lang="en-US" sz="3600">
                <a:solidFill>
                  <a:srgbClr val="00448D"/>
                </a:solidFill>
                <a:latin typeface="+mn-lt"/>
              </a:rPr>
              <a:t>Stage: Implementation Stage</a:t>
            </a:r>
            <a:endParaRPr lang="en-US" sz="3600" dirty="0">
              <a:solidFill>
                <a:srgbClr val="00448D"/>
              </a:solidFill>
              <a:latin typeface="+mn-lt"/>
            </a:endParaRPr>
          </a:p>
        </p:txBody>
      </p:sp>
      <p:sp>
        <p:nvSpPr>
          <p:cNvPr id="39" name="Content Placeholder 10">
            <a:extLst>
              <a:ext uri="{FF2B5EF4-FFF2-40B4-BE49-F238E27FC236}">
                <a16:creationId xmlns="" xmlns:a16="http://schemas.microsoft.com/office/drawing/2014/main" id="{0C9E33D3-A127-42EF-A472-381FA6CD8391}"/>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r>
              <a:rPr lang="en-US">
                <a:solidFill>
                  <a:srgbClr val="318DDE"/>
                </a:solidFill>
              </a:rPr>
              <a:t>Objectives / Activities</a:t>
            </a:r>
          </a:p>
          <a:p>
            <a:pPr lvl="1"/>
            <a:r>
              <a:rPr lang="en-US" b="1"/>
              <a:t>Implement and test the messages </a:t>
            </a:r>
            <a:r>
              <a:rPr lang="en-US"/>
              <a:t>needed to communicate with the eTIR international system</a:t>
            </a:r>
          </a:p>
          <a:p>
            <a:pPr lvl="1"/>
            <a:r>
              <a:rPr lang="en-US" b="1"/>
              <a:t>Interconnect </a:t>
            </a:r>
            <a:r>
              <a:rPr lang="en-US"/>
              <a:t>with the eTIR international system</a:t>
            </a:r>
            <a:endParaRPr lang="en-US" b="1"/>
          </a:p>
          <a:p>
            <a:pPr lvl="1"/>
            <a:r>
              <a:rPr lang="en-US" b="1"/>
              <a:t>Implement and test the changes </a:t>
            </a:r>
            <a:r>
              <a:rPr lang="en-US"/>
              <a:t>specified and documented in the previous phase in the national customs systems so that it can properly manage the eTIR procedure</a:t>
            </a:r>
          </a:p>
          <a:p>
            <a:pPr lvl="1"/>
            <a:endParaRPr lang="en-US"/>
          </a:p>
          <a:p>
            <a:pPr marL="457200" lvl="1" indent="0">
              <a:buNone/>
            </a:pPr>
            <a:r>
              <a:rPr lang="en-US"/>
              <a:t>(All these objectives / activities are performed in close collaboration with ECE)</a:t>
            </a:r>
          </a:p>
          <a:p>
            <a:pPr lvl="1"/>
            <a:endParaRPr lang="en-US"/>
          </a:p>
          <a:p>
            <a:pPr marL="461963" indent="-346075">
              <a:buClr>
                <a:srgbClr val="3E8EDE"/>
              </a:buClr>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 xmlns:p14="http://schemas.microsoft.com/office/powerpoint/2010/main" val="2900139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A9B82AF11BF543B627E48F61248C3D" ma:contentTypeVersion="13" ma:contentTypeDescription="Create a new document." ma:contentTypeScope="" ma:versionID="e5b6b217f2988d7f6264cb9c95bedee6">
  <xsd:schema xmlns:xsd="http://www.w3.org/2001/XMLSchema" xmlns:xs="http://www.w3.org/2001/XMLSchema" xmlns:p="http://schemas.microsoft.com/office/2006/metadata/properties" xmlns:ns3="66598c8a-6b47-4fa5-ac2b-785d0e3e46d1" xmlns:ns4="95e5e678-43ad-40d1-ac60-f89d2cdf5b98" targetNamespace="http://schemas.microsoft.com/office/2006/metadata/properties" ma:root="true" ma:fieldsID="a0839b50716f7ccd1272d268bb5fc359" ns3:_="" ns4:_="">
    <xsd:import namespace="66598c8a-6b47-4fa5-ac2b-785d0e3e46d1"/>
    <xsd:import namespace="95e5e678-43ad-40d1-ac60-f89d2cdf5b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98c8a-6b47-4fa5-ac2b-785d0e3e46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e5e678-43ad-40d1-ac60-f89d2cdf5b9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BDED3-22B2-45CC-8164-65A107098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98c8a-6b47-4fa5-ac2b-785d0e3e46d1"/>
    <ds:schemaRef ds:uri="95e5e678-43ad-40d1-ac60-f89d2cdf5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9FFCA-E524-4B5E-B8CF-395710F97D62}">
  <ds:schemaRefs>
    <ds:schemaRef ds:uri="http://purl.org/dc/term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95e5e678-43ad-40d1-ac60-f89d2cdf5b98"/>
    <ds:schemaRef ds:uri="http://schemas.openxmlformats.org/package/2006/metadata/core-properties"/>
    <ds:schemaRef ds:uri="66598c8a-6b47-4fa5-ac2b-785d0e3e46d1"/>
    <ds:schemaRef ds:uri="http://purl.org/dc/dcmitype/"/>
  </ds:schemaRefs>
</ds:datastoreItem>
</file>

<file path=customXml/itemProps3.xml><?xml version="1.0" encoding="utf-8"?>
<ds:datastoreItem xmlns:ds="http://schemas.openxmlformats.org/officeDocument/2006/customXml" ds:itemID="{5520492F-9948-4EFE-837A-AC1845B6D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5418</TotalTime>
  <Words>1280</Words>
  <Application>Microsoft Office PowerPoint</Application>
  <PresentationFormat>Custom</PresentationFormat>
  <Paragraphs>173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farman</cp:lastModifiedBy>
  <cp:revision>173</cp:revision>
  <dcterms:created xsi:type="dcterms:W3CDTF">2018-10-22T08:00:17Z</dcterms:created>
  <dcterms:modified xsi:type="dcterms:W3CDTF">2021-04-21T09:14:31Z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0x010100F6A9B82AF11BF543B627E48F61248C3D</vt:lpwstr>
  </property>
</Properties>
</file>