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82" d="100"/>
          <a:sy n="82" d="100"/>
        </p:scale>
        <p:origin x="-84" y="-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Выдача книжек МДП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1240</c:v>
                </c:pt>
                <c:pt idx="1">
                  <c:v>1320</c:v>
                </c:pt>
                <c:pt idx="2">
                  <c:v>430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75-4D3D-95D3-43CEA9FAF981}"/>
            </c:ext>
          </c:extLst>
        </c:ser>
        <c:dLbls/>
        <c:marker val="1"/>
        <c:axId val="83008128"/>
        <c:axId val="83009920"/>
      </c:lineChart>
      <c:catAx>
        <c:axId val="830081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83009920"/>
        <c:crosses val="autoZero"/>
        <c:auto val="1"/>
        <c:lblAlgn val="ctr"/>
        <c:lblOffset val="100"/>
      </c:catAx>
      <c:valAx>
        <c:axId val="830099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8300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a-IR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Выдача книжек МДП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195</c:v>
                </c:pt>
                <c:pt idx="1">
                  <c:v>130</c:v>
                </c:pt>
                <c:pt idx="2">
                  <c:v>185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75-4D3D-95D3-43CEA9FAF981}"/>
            </c:ext>
          </c:extLst>
        </c:ser>
        <c:dLbls/>
        <c:marker val="1"/>
        <c:axId val="83082624"/>
        <c:axId val="73081984"/>
      </c:lineChart>
      <c:catAx>
        <c:axId val="830826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73081984"/>
        <c:crosses val="autoZero"/>
        <c:auto val="1"/>
        <c:lblAlgn val="ctr"/>
        <c:lblOffset val="100"/>
      </c:catAx>
      <c:valAx>
        <c:axId val="730819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8308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fa-I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171BF12-ECF1-4794-A6D3-142DE0FA632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B60A554-315F-42AF-A3C4-6FF302DC6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9098216"/>
      </p:ext>
    </p:extLst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BF12-ECF1-4794-A6D3-142DE0FA632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554-315F-42AF-A3C4-6FF302DC6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5719691"/>
      </p:ext>
    </p:extLst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BF12-ECF1-4794-A6D3-142DE0FA632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554-315F-42AF-A3C4-6FF302DC6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2130096"/>
      </p:ext>
    </p:extLst>
  </p:cSld>
  <p:clrMapOvr>
    <a:masterClrMapping/>
  </p:clrMapOvr>
  <p:transition spd="slow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BF12-ECF1-4794-A6D3-142DE0FA632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554-315F-42AF-A3C4-6FF302DC6D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71040686"/>
      </p:ext>
    </p:extLst>
  </p:cSld>
  <p:clrMapOvr>
    <a:masterClrMapping/>
  </p:clrMapOvr>
  <p:transition spd="slow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BF12-ECF1-4794-A6D3-142DE0FA632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554-315F-42AF-A3C4-6FF302DC6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7188488"/>
      </p:ext>
    </p:extLst>
  </p:cSld>
  <p:clrMapOvr>
    <a:masterClrMapping/>
  </p:clrMapOvr>
  <p:transition spd="slow"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BF12-ECF1-4794-A6D3-142DE0FA632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554-315F-42AF-A3C4-6FF302DC6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915360"/>
      </p:ext>
    </p:extLst>
  </p:cSld>
  <p:clrMapOvr>
    <a:masterClrMapping/>
  </p:clrMapOvr>
  <p:transition spd="slow"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BF12-ECF1-4794-A6D3-142DE0FA632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554-315F-42AF-A3C4-6FF302DC6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8019636"/>
      </p:ext>
    </p:extLst>
  </p:cSld>
  <p:clrMapOvr>
    <a:masterClrMapping/>
  </p:clrMapOvr>
  <p:transition spd="slow">
    <p:cover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BF12-ECF1-4794-A6D3-142DE0FA632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554-315F-42AF-A3C4-6FF302DC6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86828"/>
      </p:ext>
    </p:extLst>
  </p:cSld>
  <p:clrMapOvr>
    <a:masterClrMapping/>
  </p:clrMapOvr>
  <p:transition spd="slow">
    <p:cover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BF12-ECF1-4794-A6D3-142DE0FA632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554-315F-42AF-A3C4-6FF302DC6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3240298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BF12-ECF1-4794-A6D3-142DE0FA632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554-315F-42AF-A3C4-6FF302DC6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2067188"/>
      </p:ext>
    </p:extLst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BF12-ECF1-4794-A6D3-142DE0FA632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554-315F-42AF-A3C4-6FF302DC6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7010341"/>
      </p:ext>
    </p:extLst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BF12-ECF1-4794-A6D3-142DE0FA632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554-315F-42AF-A3C4-6FF302DC6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4180629"/>
      </p:ext>
    </p:extLst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BF12-ECF1-4794-A6D3-142DE0FA632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554-315F-42AF-A3C4-6FF302DC6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7768210"/>
      </p:ext>
    </p:extLst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BF12-ECF1-4794-A6D3-142DE0FA632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554-315F-42AF-A3C4-6FF302DC6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2254907"/>
      </p:ext>
    </p:extLst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BF12-ECF1-4794-A6D3-142DE0FA632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554-315F-42AF-A3C4-6FF302DC6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5475791"/>
      </p:ext>
    </p:extLst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BF12-ECF1-4794-A6D3-142DE0FA632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554-315F-42AF-A3C4-6FF302DC6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499072"/>
      </p:ext>
    </p:extLst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BF12-ECF1-4794-A6D3-142DE0FA632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0A554-315F-42AF-A3C4-6FF302DC6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3724464"/>
      </p:ext>
    </p:extLst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BF12-ECF1-4794-A6D3-142DE0FA6324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0A554-315F-42AF-A3C4-6FF302DC6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7290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cover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06D733C-D718-49BC-A266-08046BF6F512}"/>
              </a:ext>
            </a:extLst>
          </p:cNvPr>
          <p:cNvGrpSpPr/>
          <p:nvPr/>
        </p:nvGrpSpPr>
        <p:grpSpPr>
          <a:xfrm>
            <a:off x="2758143" y="2459504"/>
            <a:ext cx="7464391" cy="1938992"/>
            <a:chOff x="1266200" y="2459504"/>
            <a:chExt cx="7464391" cy="1938992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7BAFF0A-671C-447E-87AA-36D27C0C34A2}"/>
                </a:ext>
              </a:extLst>
            </p:cNvPr>
            <p:cNvSpPr txBox="1"/>
            <p:nvPr/>
          </p:nvSpPr>
          <p:spPr>
            <a:xfrm>
              <a:off x="5676550" y="2459504"/>
              <a:ext cx="3054041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latin typeface="Ubuntu" panose="020B0504030602030204" pitchFamily="34" charset="0"/>
                </a:rPr>
                <a:t>ТУРКМЕНСКАЯ</a:t>
              </a:r>
              <a:endParaRPr lang="en-US" sz="2400" dirty="0">
                <a:latin typeface="Ubuntu" panose="020B0504030602030204" pitchFamily="34" charset="0"/>
              </a:endParaRPr>
            </a:p>
            <a:p>
              <a:r>
                <a:rPr lang="ru-RU" sz="2400" dirty="0">
                  <a:latin typeface="Ubuntu" panose="020B0504030602030204" pitchFamily="34" charset="0"/>
                </a:rPr>
                <a:t>АССОЦИАЦИЯ</a:t>
              </a:r>
              <a:endParaRPr lang="en-US" sz="2400" dirty="0">
                <a:latin typeface="Ubuntu" panose="020B0504030602030204" pitchFamily="34" charset="0"/>
              </a:endParaRPr>
            </a:p>
            <a:p>
              <a:r>
                <a:rPr lang="ru-RU" sz="2400" dirty="0">
                  <a:latin typeface="Ubuntu" panose="020B0504030602030204" pitchFamily="34" charset="0"/>
                </a:rPr>
                <a:t>МЕЖДУНАРОДНЫХ</a:t>
              </a:r>
              <a:endParaRPr lang="en-US" sz="2400" dirty="0">
                <a:latin typeface="Ubuntu" panose="020B0504030602030204" pitchFamily="34" charset="0"/>
              </a:endParaRPr>
            </a:p>
            <a:p>
              <a:r>
                <a:rPr lang="ru-RU" sz="2400" dirty="0">
                  <a:latin typeface="Ubuntu" panose="020B0504030602030204" pitchFamily="34" charset="0"/>
                </a:rPr>
                <a:t>АВТОМОБИЛЬНЫХ</a:t>
              </a:r>
              <a:endParaRPr lang="en-US" sz="2400" dirty="0">
                <a:latin typeface="Ubuntu" panose="020B0504030602030204" pitchFamily="34" charset="0"/>
              </a:endParaRPr>
            </a:p>
            <a:p>
              <a:r>
                <a:rPr lang="ru-RU" sz="2400" dirty="0">
                  <a:latin typeface="Ubuntu" panose="020B0504030602030204" pitchFamily="34" charset="0"/>
                </a:rPr>
                <a:t>ПЕРЕВОЗЧИКОВ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9FB462E4-C244-49C4-900A-02D56ADBA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6200" y="2580914"/>
              <a:ext cx="4057830" cy="1696173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1026" name="Picture 2" descr="Turkmenistan | People, Geography, Government, &amp; History | Britannica">
            <a:extLst>
              <a:ext uri="{FF2B5EF4-FFF2-40B4-BE49-F238E27FC236}">
                <a16:creationId xmlns="" xmlns:a16="http://schemas.microsoft.com/office/drawing/2014/main" id="{F13C00CB-EF27-4A2F-86F1-458B42630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7550" y="4719580"/>
            <a:ext cx="104735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FDCA4A5-01DF-43AE-B434-087D8F4B09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2935" y="4719580"/>
            <a:ext cx="1211098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54ADF21-2F0E-4BB6-B4F5-3BD4BF37E1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595"/>
          <a:stretch/>
        </p:blipFill>
        <p:spPr>
          <a:xfrm>
            <a:off x="10292062" y="4719580"/>
            <a:ext cx="1299508" cy="720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6729A47-77D3-4B71-A132-52CABE716667}"/>
              </a:ext>
            </a:extLst>
          </p:cNvPr>
          <p:cNvSpPr txBox="1"/>
          <p:nvPr/>
        </p:nvSpPr>
        <p:spPr>
          <a:xfrm>
            <a:off x="10292062" y="6012334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Ubuntu" panose="020B0504030602030204" pitchFamily="34" charset="0"/>
              </a:rPr>
              <a:t>14.04.2021</a:t>
            </a:r>
            <a:endParaRPr lang="ru-RU" sz="20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73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10BD40B-331A-433D-89DF-2CAA3CDD4609}"/>
              </a:ext>
            </a:extLst>
          </p:cNvPr>
          <p:cNvSpPr txBox="1"/>
          <p:nvPr/>
        </p:nvSpPr>
        <p:spPr>
          <a:xfrm>
            <a:off x="1224793" y="295144"/>
            <a:ext cx="10094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2"/>
                </a:solidFill>
                <a:latin typeface="Ubuntu" panose="020B0504030602030204" pitchFamily="34" charset="0"/>
              </a:rPr>
              <a:t>Статистика выдачи книжек МДП в период Январь-Апрель 2020 года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DED31D72-E93F-46EA-9FCE-EAFC8EB7B6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90187878"/>
              </p:ext>
            </p:extLst>
          </p:nvPr>
        </p:nvGraphicFramePr>
        <p:xfrm>
          <a:off x="2032000" y="109288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64ED444-6140-4C4F-A837-70476B1624CD}"/>
              </a:ext>
            </a:extLst>
          </p:cNvPr>
          <p:cNvSpPr txBox="1"/>
          <p:nvPr/>
        </p:nvSpPr>
        <p:spPr>
          <a:xfrm rot="16200000">
            <a:off x="10187076" y="3214680"/>
            <a:ext cx="3089307" cy="176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50" dirty="0">
                <a:latin typeface="Ubuntu" panose="020B0504030602030204" pitchFamily="34" charset="0"/>
              </a:rPr>
              <a:t>ТУРКМЕНСКАЯ АССОЦИАЦИЯ МЕЖДУНАРОДНЫХ АВТОМОБИЛЬНЫХ ПЕРЕВОЗЧИКОВ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2101321133"/>
      </p:ext>
    </p:extLst>
  </p:cSld>
  <p:clrMapOvr>
    <a:masterClrMapping/>
  </p:clrMapOvr>
  <p:transition spd="slow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10BD40B-331A-433D-89DF-2CAA3CDD4609}"/>
              </a:ext>
            </a:extLst>
          </p:cNvPr>
          <p:cNvSpPr txBox="1"/>
          <p:nvPr/>
        </p:nvSpPr>
        <p:spPr>
          <a:xfrm>
            <a:off x="1442907" y="295144"/>
            <a:ext cx="9700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2"/>
                </a:solidFill>
                <a:latin typeface="Ubuntu" panose="020B0504030602030204" pitchFamily="34" charset="0"/>
              </a:rPr>
              <a:t>Статистика выдачи книжек МДП в период Январь-Март 2021 года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DED31D72-E93F-46EA-9FCE-EAFC8EB7B6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88761684"/>
              </p:ext>
            </p:extLst>
          </p:nvPr>
        </p:nvGraphicFramePr>
        <p:xfrm>
          <a:off x="2032000" y="109288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360C6FF-D1B1-4CE1-8451-3DFE6876F2D5}"/>
              </a:ext>
            </a:extLst>
          </p:cNvPr>
          <p:cNvSpPr txBox="1"/>
          <p:nvPr/>
        </p:nvSpPr>
        <p:spPr>
          <a:xfrm rot="16200000">
            <a:off x="10187076" y="3214680"/>
            <a:ext cx="3089307" cy="176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50" dirty="0">
                <a:latin typeface="Ubuntu" panose="020B0504030602030204" pitchFamily="34" charset="0"/>
              </a:rPr>
              <a:t>ТУРКМЕНСКАЯ АССОЦИАЦИЯ МЕЖДУНАРОДНЫХ АВТОМОБИЛЬНЫХ ПЕРЕВОЗЧИКОВ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1845054377"/>
      </p:ext>
    </p:extLst>
  </p:cSld>
  <p:clrMapOvr>
    <a:masterClrMapping/>
  </p:clrMapOvr>
  <p:transition spd="slow"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10BD40B-331A-433D-89DF-2CAA3CDD4609}"/>
              </a:ext>
            </a:extLst>
          </p:cNvPr>
          <p:cNvSpPr txBox="1"/>
          <p:nvPr/>
        </p:nvSpPr>
        <p:spPr>
          <a:xfrm>
            <a:off x="1434518" y="295144"/>
            <a:ext cx="9700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2"/>
                </a:solidFill>
                <a:latin typeface="Ubuntu" panose="020B0504030602030204" pitchFamily="34" charset="0"/>
              </a:rPr>
              <a:t>Проблемы, с которыми столкнулись национальные перевозчики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D36B61D-14AA-459B-965E-88C8F8AAA591}"/>
              </a:ext>
            </a:extLst>
          </p:cNvPr>
          <p:cNvSpPr txBox="1"/>
          <p:nvPr/>
        </p:nvSpPr>
        <p:spPr>
          <a:xfrm>
            <a:off x="1465157" y="961992"/>
            <a:ext cx="9700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Ubuntu" panose="020B0504030602030204" pitchFamily="34" charset="0"/>
              </a:rPr>
              <a:t>В марте 2020 года в Туркменистане было издано временное положение, согласно которому был введён режим бесконтактной перецепки на границе грузовой части АТС на другие тягачи – при экспорте на иностранные, а при импорте на туркменские</a:t>
            </a:r>
            <a:r>
              <a:rPr lang="en-US" sz="2000" dirty="0">
                <a:latin typeface="Ubuntu" panose="020B0504030602030204" pitchFamily="34" charset="0"/>
              </a:rPr>
              <a:t>.</a:t>
            </a:r>
            <a:endParaRPr lang="ru-RU" sz="2000" dirty="0">
              <a:latin typeface="Ubuntu" panose="020B05040306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E78A995-A51C-4118-8C4E-07ECBA722267}"/>
              </a:ext>
            </a:extLst>
          </p:cNvPr>
          <p:cNvSpPr txBox="1"/>
          <p:nvPr/>
        </p:nvSpPr>
        <p:spPr>
          <a:xfrm>
            <a:off x="1465157" y="2375942"/>
            <a:ext cx="9700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Ubuntu" panose="020B0504030602030204" pitchFamily="34" charset="0"/>
              </a:rPr>
              <a:t>Это привело к снижению объёмов международных грузоперевозок на 17% в 2020 году по сравнению с 2019 годом и уменьшению использования книжек МДП.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378863C-FC23-4833-B9D9-B3C01AC9E02D}"/>
              </a:ext>
            </a:extLst>
          </p:cNvPr>
          <p:cNvGrpSpPr/>
          <p:nvPr/>
        </p:nvGrpSpPr>
        <p:grpSpPr>
          <a:xfrm>
            <a:off x="1342909" y="4608776"/>
            <a:ext cx="9792079" cy="2133223"/>
            <a:chOff x="1342909" y="4348717"/>
            <a:chExt cx="9792079" cy="2133223"/>
          </a:xfrm>
        </p:grpSpPr>
        <p:pic>
          <p:nvPicPr>
            <p:cNvPr id="2050" name="Picture 2" descr="Stock Graph Without Bars Red Negative Going Down, Graph Clipart, Graphic,  Line PNG and Vector with Transparent Background for Free Download">
              <a:extLst>
                <a:ext uri="{FF2B5EF4-FFF2-40B4-BE49-F238E27FC236}">
                  <a16:creationId xmlns="" xmlns:a16="http://schemas.microsoft.com/office/drawing/2014/main" id="{952A8A2B-00AF-4DC7-B10E-D12C73DC2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2195" y="4348717"/>
              <a:ext cx="1982793" cy="1540369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HeroicExtremeLeftFacing"/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011E8041-193B-4D5F-A54B-70E0F8306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42909" y="4482609"/>
              <a:ext cx="6503268" cy="130065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F7A54AE0-6FCA-4216-AD0F-227BF3D43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artisticPaintBrus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8374311" y="5221940"/>
              <a:ext cx="1477413" cy="12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68A426E6-1BE4-4E36-8247-13023CB99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artisticPaintBrus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5735207" y="5123707"/>
              <a:ext cx="1982118" cy="1080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911A2479-3963-495F-9BCB-C61B48A4E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artisticPaintBrus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6023449" y="5356706"/>
              <a:ext cx="1982118" cy="10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8913844B-A401-4DB5-A18B-A828F58C8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artisticPaintBrus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1477133" y="5356706"/>
              <a:ext cx="2498824" cy="10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7A257E0E-293E-47ED-A501-4070294C0AF3}"/>
                </a:ext>
              </a:extLst>
            </p:cNvPr>
            <p:cNvCxnSpPr/>
            <p:nvPr/>
          </p:nvCxnSpPr>
          <p:spPr>
            <a:xfrm>
              <a:off x="1367406" y="6308521"/>
              <a:ext cx="96053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DD7B159C-22DB-4B02-BFF9-C056904A8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62209" y="5212360"/>
              <a:ext cx="1547780" cy="1096161"/>
            </a:xfrm>
            <a:prstGeom prst="rect">
              <a:avLst/>
            </a:prstGeom>
          </p:spPr>
        </p:pic>
        <p:sp>
          <p:nvSpPr>
            <p:cNvPr id="17" name="Plus Sign 16">
              <a:extLst>
                <a:ext uri="{FF2B5EF4-FFF2-40B4-BE49-F238E27FC236}">
                  <a16:creationId xmlns="" xmlns:a16="http://schemas.microsoft.com/office/drawing/2014/main" id="{A58A3C6C-2119-40DD-B6F5-F987F68D1276}"/>
                </a:ext>
              </a:extLst>
            </p:cNvPr>
            <p:cNvSpPr/>
            <p:nvPr/>
          </p:nvSpPr>
          <p:spPr>
            <a:xfrm>
              <a:off x="7998222" y="5573074"/>
              <a:ext cx="530264" cy="530264"/>
            </a:xfrm>
            <a:prstGeom prst="mathPlus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696CC1C-EAC0-4F98-A9AB-CECD8CF46E2B}"/>
              </a:ext>
            </a:extLst>
          </p:cNvPr>
          <p:cNvSpPr txBox="1"/>
          <p:nvPr/>
        </p:nvSpPr>
        <p:spPr>
          <a:xfrm rot="16200000">
            <a:off x="10187076" y="3214680"/>
            <a:ext cx="3089307" cy="176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50" dirty="0">
                <a:latin typeface="Ubuntu" panose="020B0504030602030204" pitchFamily="34" charset="0"/>
              </a:rPr>
              <a:t>ТУРКМЕНСКАЯ АССОЦИАЦИЯ МЕЖДУНАРОДНЫХ АВТОМОБИЛЬНЫХ ПЕРЕВОЗЧИКОВ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AAF7F33-F7A5-4CDC-832C-ADF3C9197AF6}"/>
              </a:ext>
            </a:extLst>
          </p:cNvPr>
          <p:cNvSpPr txBox="1"/>
          <p:nvPr/>
        </p:nvSpPr>
        <p:spPr>
          <a:xfrm>
            <a:off x="1465157" y="3482116"/>
            <a:ext cx="9700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Ubuntu" panose="020B0504030602030204" pitchFamily="34" charset="0"/>
              </a:rPr>
              <a:t>В результате ограничений введенных на пограничных пунктах пропуска в связи с пандемией в различных частях мира, транспортные расходы выросли на 7-10%</a:t>
            </a:r>
          </a:p>
        </p:txBody>
      </p:sp>
    </p:spTree>
    <p:extLst>
      <p:ext uri="{BB962C8B-B14F-4D97-AF65-F5344CB8AC3E}">
        <p14:creationId xmlns:p14="http://schemas.microsoft.com/office/powerpoint/2010/main" xmlns="" val="1842327662"/>
      </p:ext>
    </p:extLst>
  </p:cSld>
  <p:clrMapOvr>
    <a:masterClrMapping/>
  </p:clrMapOvr>
  <p:transition spd="slow"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10BD40B-331A-433D-89DF-2CAA3CDD4609}"/>
              </a:ext>
            </a:extLst>
          </p:cNvPr>
          <p:cNvSpPr txBox="1"/>
          <p:nvPr/>
        </p:nvSpPr>
        <p:spPr>
          <a:xfrm>
            <a:off x="1434518" y="311922"/>
            <a:ext cx="9700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2"/>
                </a:solidFill>
                <a:latin typeface="Ubuntu" panose="020B0504030602030204" pitchFamily="34" charset="0"/>
              </a:rPr>
              <a:t>eTIR</a:t>
            </a:r>
            <a:r>
              <a:rPr lang="en-US" sz="2400" dirty="0">
                <a:solidFill>
                  <a:schemeClr val="bg2"/>
                </a:solidFill>
                <a:latin typeface="Ubuntu" panose="020B0504030602030204" pitchFamily="34" charset="0"/>
              </a:rPr>
              <a:t> – </a:t>
            </a:r>
            <a:r>
              <a:rPr lang="ru-RU" sz="2400" dirty="0">
                <a:solidFill>
                  <a:schemeClr val="bg2"/>
                </a:solidFill>
                <a:latin typeface="Ubuntu" panose="020B0504030602030204" pitchFamily="34" charset="0"/>
              </a:rPr>
              <a:t>внедрение системы в Туркменистане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D36B61D-14AA-459B-965E-88C8F8AAA591}"/>
              </a:ext>
            </a:extLst>
          </p:cNvPr>
          <p:cNvSpPr txBox="1"/>
          <p:nvPr/>
        </p:nvSpPr>
        <p:spPr>
          <a:xfrm>
            <a:off x="1125523" y="1451859"/>
            <a:ext cx="99409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Ubuntu" panose="020B0504030602030204" pitchFamily="34" charset="0"/>
              </a:rPr>
              <a:t>THADA </a:t>
            </a:r>
            <a:r>
              <a:rPr lang="ru-RU" sz="2000" dirty="0">
                <a:latin typeface="Ubuntu" panose="020B0504030602030204" pitchFamily="34" charset="0"/>
              </a:rPr>
              <a:t>и </a:t>
            </a:r>
            <a:r>
              <a:rPr lang="en-US" sz="2000" dirty="0">
                <a:latin typeface="Ubuntu" panose="020B0504030602030204" pitchFamily="34" charset="0"/>
              </a:rPr>
              <a:t>IRU </a:t>
            </a:r>
            <a:r>
              <a:rPr lang="ru-RU" sz="2000" dirty="0">
                <a:latin typeface="Ubuntu" panose="020B0504030602030204" pitchFamily="34" charset="0"/>
              </a:rPr>
              <a:t>тесно сотрудничает с Государственной таможенной службой Туркменистана по вопросам цифровизации, в частности интеграции </a:t>
            </a:r>
            <a:r>
              <a:rPr lang="en-US" sz="2000" dirty="0" err="1">
                <a:latin typeface="Ubuntu" panose="020B0504030602030204" pitchFamily="34" charset="0"/>
              </a:rPr>
              <a:t>eTIR</a:t>
            </a:r>
            <a:r>
              <a:rPr lang="ru-RU" sz="2000" dirty="0">
                <a:latin typeface="Ubuntu" panose="020B0504030602030204" pitchFamily="34" charset="0"/>
              </a:rPr>
              <a:t> в национальную систему </a:t>
            </a:r>
            <a:r>
              <a:rPr lang="en-US" sz="2000" dirty="0">
                <a:latin typeface="Ubuntu" panose="020B0504030602030204" pitchFamily="34" charset="0"/>
              </a:rPr>
              <a:t>ASYCUDA</a:t>
            </a:r>
            <a:r>
              <a:rPr lang="ru-RU" sz="2000" dirty="0">
                <a:latin typeface="Ubuntu" panose="020B0504030602030204" pitchFamily="34" charset="0"/>
              </a:rPr>
              <a:t>, применения </a:t>
            </a:r>
            <a:r>
              <a:rPr lang="en-US" sz="2000" dirty="0">
                <a:latin typeface="Ubuntu" panose="020B0504030602030204" pitchFamily="34" charset="0"/>
              </a:rPr>
              <a:t>TIR-EPD </a:t>
            </a:r>
            <a:r>
              <a:rPr lang="ru-RU" sz="2000" dirty="0">
                <a:latin typeface="Ubuntu" panose="020B0504030602030204" pitchFamily="34" charset="0"/>
              </a:rPr>
              <a:t>и других цифровых услуг.</a:t>
            </a:r>
            <a:endParaRPr lang="en-US" sz="2000" dirty="0">
              <a:latin typeface="Ubuntu" panose="020B05040306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Ubuntu" panose="020B0504030602030204" pitchFamily="34" charset="0"/>
              </a:rPr>
              <a:t>В рамках использовании программы </a:t>
            </a:r>
            <a:r>
              <a:rPr lang="en-US" sz="2000" dirty="0">
                <a:latin typeface="Ubuntu" panose="020B0504030602030204" pitchFamily="34" charset="0"/>
              </a:rPr>
              <a:t>TIR-EPD </a:t>
            </a:r>
            <a:r>
              <a:rPr lang="ru-RU" sz="2000" dirty="0">
                <a:latin typeface="Ubuntu" panose="020B0504030602030204" pitchFamily="34" charset="0"/>
              </a:rPr>
              <a:t>было изучено внесение необходимых данных в онлайн-портал с использованием </a:t>
            </a:r>
            <a:r>
              <a:rPr lang="en-US" sz="2000" dirty="0">
                <a:latin typeface="Ubuntu" panose="020B0504030602030204" pitchFamily="34" charset="0"/>
              </a:rPr>
              <a:t>Internet</a:t>
            </a:r>
            <a:r>
              <a:rPr lang="ru-RU" sz="2000" dirty="0">
                <a:latin typeface="Ubuntu" panose="020B0504030602030204" pitchFamily="34" charset="0"/>
              </a:rPr>
              <a:t> соединений.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Ubuntu" panose="020B0504030602030204" pitchFamily="34" charset="0"/>
              </a:rPr>
              <a:t>Ведется работа над расширением модулей </a:t>
            </a:r>
            <a:r>
              <a:rPr lang="en-US" sz="2000" dirty="0">
                <a:latin typeface="Ubuntu" panose="020B0504030602030204" pitchFamily="34" charset="0"/>
              </a:rPr>
              <a:t>ASYCUDA –</a:t>
            </a:r>
            <a:r>
              <a:rPr lang="ru-RU" sz="2000" dirty="0">
                <a:latin typeface="Ubuntu" panose="020B0504030602030204" pitchFamily="34" charset="0"/>
              </a:rPr>
              <a:t> подключение</a:t>
            </a:r>
            <a:r>
              <a:rPr lang="en-US" sz="2000" dirty="0">
                <a:latin typeface="Ubuntu" panose="020B0504030602030204" pitchFamily="34" charset="0"/>
              </a:rPr>
              <a:t> TIR-EPD.</a:t>
            </a:r>
            <a:endParaRPr lang="ru-RU" sz="2000" dirty="0">
              <a:latin typeface="Ubuntu" panose="020B0504030602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C39D8D0-07A0-40CA-A7FE-967DDE5B48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0646" y="4533674"/>
            <a:ext cx="1430708" cy="17883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FAD88B6-522B-4E79-A403-FEAAE18320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5107" y="4941865"/>
            <a:ext cx="2325362" cy="97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842F59D-B4E0-4880-8A81-69D71D6ABC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4990" y="5121865"/>
            <a:ext cx="2830059" cy="61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587A301-242E-4815-910E-798856A91BD9}"/>
              </a:ext>
            </a:extLst>
          </p:cNvPr>
          <p:cNvSpPr txBox="1"/>
          <p:nvPr/>
        </p:nvSpPr>
        <p:spPr>
          <a:xfrm rot="16200000">
            <a:off x="10187076" y="3214680"/>
            <a:ext cx="3089307" cy="176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50" dirty="0">
                <a:latin typeface="Ubuntu" panose="020B0504030602030204" pitchFamily="34" charset="0"/>
              </a:rPr>
              <a:t>ТУРКМЕНСКАЯ АССОЦИАЦИЯ МЕЖДУНАРОДНЫХ АВТОМОБИЛЬНЫХ ПЕРЕВОЗЧИКОВ</a:t>
            </a:r>
          </a:p>
        </p:txBody>
      </p:sp>
    </p:spTree>
    <p:extLst>
      <p:ext uri="{BB962C8B-B14F-4D97-AF65-F5344CB8AC3E}">
        <p14:creationId xmlns:p14="http://schemas.microsoft.com/office/powerpoint/2010/main" xmlns="" val="3035656783"/>
      </p:ext>
    </p:extLst>
  </p:cSld>
  <p:clrMapOvr>
    <a:masterClrMapping/>
  </p:clrMapOvr>
  <p:transition spd="slow"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43216C1-50E8-4483-82CA-22131D38D3B5}"/>
              </a:ext>
            </a:extLst>
          </p:cNvPr>
          <p:cNvGrpSpPr/>
          <p:nvPr/>
        </p:nvGrpSpPr>
        <p:grpSpPr>
          <a:xfrm>
            <a:off x="2879972" y="2580914"/>
            <a:ext cx="6432057" cy="1696173"/>
            <a:chOff x="2758143" y="2520209"/>
            <a:chExt cx="6432057" cy="1696173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E7BAFF0A-671C-447E-87AA-36D27C0C34A2}"/>
                </a:ext>
              </a:extLst>
            </p:cNvPr>
            <p:cNvSpPr txBox="1"/>
            <p:nvPr/>
          </p:nvSpPr>
          <p:spPr>
            <a:xfrm>
              <a:off x="7168493" y="2952797"/>
              <a:ext cx="20217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latin typeface="Ubuntu" panose="020B0504030602030204" pitchFamily="34" charset="0"/>
                </a:rPr>
                <a:t>Спасибо</a:t>
              </a:r>
            </a:p>
            <a:p>
              <a:r>
                <a:rPr lang="ru-RU" sz="2400" dirty="0">
                  <a:latin typeface="Ubuntu" panose="020B0504030602030204" pitchFamily="34" charset="0"/>
                </a:rPr>
                <a:t>за внимание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9FB462E4-C244-49C4-900A-02D56ADBA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58143" y="2520209"/>
              <a:ext cx="4057830" cy="1696173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</p:spPr>
        </p:pic>
      </p:grpSp>
      <p:pic>
        <p:nvPicPr>
          <p:cNvPr id="1026" name="Picture 2" descr="Turkmenistan | People, Geography, Government, &amp; History | Britannica">
            <a:extLst>
              <a:ext uri="{FF2B5EF4-FFF2-40B4-BE49-F238E27FC236}">
                <a16:creationId xmlns="" xmlns:a16="http://schemas.microsoft.com/office/drawing/2014/main" id="{F13C00CB-EF27-4A2F-86F1-458B42630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7550" y="4719580"/>
            <a:ext cx="104735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FDCA4A5-01DF-43AE-B434-087D8F4B09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2935" y="4719580"/>
            <a:ext cx="1211098" cy="72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54ADF21-2F0E-4BB6-B4F5-3BD4BF37E1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595"/>
          <a:stretch/>
        </p:blipFill>
        <p:spPr>
          <a:xfrm>
            <a:off x="10292062" y="4719580"/>
            <a:ext cx="1299508" cy="720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6729A47-77D3-4B71-A132-52CABE716667}"/>
              </a:ext>
            </a:extLst>
          </p:cNvPr>
          <p:cNvSpPr txBox="1"/>
          <p:nvPr/>
        </p:nvSpPr>
        <p:spPr>
          <a:xfrm>
            <a:off x="10292062" y="6012334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Ubuntu" panose="020B0504030602030204" pitchFamily="34" charset="0"/>
              </a:rPr>
              <a:t>14.04.2021</a:t>
            </a:r>
            <a:endParaRPr lang="ru-RU" sz="20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87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149</TotalTime>
  <Words>203</Words>
  <Application>Microsoft Office PowerPoint</Application>
  <PresentationFormat>Custom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Circuit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Oleg Sanjiev</dc:creator>
  <cp:lastModifiedBy>farman</cp:lastModifiedBy>
  <cp:revision>34</cp:revision>
  <dcterms:created xsi:type="dcterms:W3CDTF">2021-04-12T11:55:25Z</dcterms:created>
  <dcterms:modified xsi:type="dcterms:W3CDTF">2021-04-21T09:14:59Z</dcterms:modified>
</cp:coreProperties>
</file>