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40" r:id="rId2"/>
    <p:sldId id="591" r:id="rId3"/>
    <p:sldId id="616" r:id="rId4"/>
    <p:sldId id="627" r:id="rId5"/>
    <p:sldId id="606" r:id="rId6"/>
    <p:sldId id="624" r:id="rId7"/>
    <p:sldId id="625" r:id="rId8"/>
    <p:sldId id="613" r:id="rId9"/>
    <p:sldId id="614" r:id="rId10"/>
    <p:sldId id="630" r:id="rId11"/>
    <p:sldId id="618" r:id="rId12"/>
    <p:sldId id="610" r:id="rId13"/>
    <p:sldId id="598" r:id="rId14"/>
    <p:sldId id="619" r:id="rId15"/>
    <p:sldId id="611" r:id="rId16"/>
    <p:sldId id="622" r:id="rId17"/>
    <p:sldId id="607" r:id="rId18"/>
    <p:sldId id="609" r:id="rId19"/>
    <p:sldId id="400" r:id="rId20"/>
  </p:sldIdLst>
  <p:sldSz cx="12192000" cy="6858000"/>
  <p:notesSz cx="6797675" cy="987425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7589" userDrawn="1">
          <p15:clr>
            <a:srgbClr val="A4A3A4"/>
          </p15:clr>
        </p15:guide>
      </p15:sldGuideLst>
    </p:ext>
    <p:ext uri="{2D200454-40CA-4A62-9FC3-DE9A4176ACB9}">
      <p15:notesGuideLst xmlns:p15="http://schemas.microsoft.com/office/powerpoint/2012/main">
        <p15:guide id="1" orient="horz" pos="3322" userDrawn="1">
          <p15:clr>
            <a:srgbClr val="A4A3A4"/>
          </p15:clr>
        </p15:guide>
        <p15:guide id="2" pos="2122" userDrawn="1">
          <p15:clr>
            <a:srgbClr val="A4A3A4"/>
          </p15:clr>
        </p15:guide>
        <p15:guide id="3" orient="horz" pos="3110"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re DİZER" initials="ED" lastIdx="1" clrIdx="0">
    <p:extLst>
      <p:ext uri="{19B8F6BF-5375-455C-9EA6-DF929625EA0E}">
        <p15:presenceInfo xmlns:p15="http://schemas.microsoft.com/office/powerpoint/2012/main" userId="S-1-5-21-3691337757-743687958-3374329090-90787" providerId="AD"/>
      </p:ext>
    </p:extLst>
  </p:cmAuthor>
  <p:cmAuthor id="2" name="Osman ORHANLI" initials="OO" lastIdx="4" clrIdx="1">
    <p:extLst>
      <p:ext uri="{19B8F6BF-5375-455C-9EA6-DF929625EA0E}">
        <p15:presenceInfo xmlns:p15="http://schemas.microsoft.com/office/powerpoint/2012/main" userId="S-1-5-21-3691337757-743687958-3374329090-12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FE7F9"/>
    <a:srgbClr val="CCFF99"/>
    <a:srgbClr val="FBF6E3"/>
    <a:srgbClr val="4FBAEF"/>
    <a:srgbClr val="AB2328"/>
    <a:srgbClr val="FFFF99"/>
    <a:srgbClr val="FEF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6CC5B-83A9-4D2E-B00B-90A9254B5446}" v="10" dt="2021-05-16T11:33:29.56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70882" autoAdjust="0"/>
  </p:normalViewPr>
  <p:slideViewPr>
    <p:cSldViewPr>
      <p:cViewPr varScale="1">
        <p:scale>
          <a:sx n="82" d="100"/>
          <a:sy n="82" d="100"/>
        </p:scale>
        <p:origin x="1824" y="60"/>
      </p:cViewPr>
      <p:guideLst>
        <p:guide orient="horz" pos="4247"/>
        <p:guide pos="7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2"/>
    </p:cViewPr>
  </p:sorterViewPr>
  <p:notesViewPr>
    <p:cSldViewPr>
      <p:cViewPr varScale="1">
        <p:scale>
          <a:sx n="84" d="100"/>
          <a:sy n="84" d="100"/>
        </p:scale>
        <p:origin x="3828" y="78"/>
      </p:cViewPr>
      <p:guideLst>
        <p:guide orient="horz" pos="3322"/>
        <p:guide pos="2122"/>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t Kocausta" userId="04c5441a2d501807" providerId="LiveId" clId="{3106CC5B-83A9-4D2E-B00B-90A9254B5446}"/>
    <pc:docChg chg="modSld">
      <pc:chgData name="Mert Kocausta" userId="04c5441a2d501807" providerId="LiveId" clId="{3106CC5B-83A9-4D2E-B00B-90A9254B5446}" dt="2021-05-16T11:33:40.927" v="45" actId="14100"/>
      <pc:docMkLst>
        <pc:docMk/>
      </pc:docMkLst>
      <pc:sldChg chg="addSp delSp modSp mod">
        <pc:chgData name="Mert Kocausta" userId="04c5441a2d501807" providerId="LiveId" clId="{3106CC5B-83A9-4D2E-B00B-90A9254B5446}" dt="2021-05-16T11:33:40.927" v="45" actId="14100"/>
        <pc:sldMkLst>
          <pc:docMk/>
          <pc:sldMk cId="0" sldId="570"/>
        </pc:sldMkLst>
        <pc:spChg chg="mod">
          <ac:chgData name="Mert Kocausta" userId="04c5441a2d501807" providerId="LiveId" clId="{3106CC5B-83A9-4D2E-B00B-90A9254B5446}" dt="2021-05-16T11:30:08.431" v="33" actId="20577"/>
          <ac:spMkLst>
            <pc:docMk/>
            <pc:sldMk cId="0" sldId="570"/>
            <ac:spMk id="3" creationId="{69E659B6-C8A2-41CF-A0CA-3B3F473C5FEE}"/>
          </ac:spMkLst>
        </pc:spChg>
        <pc:graphicFrameChg chg="mod modGraphic">
          <ac:chgData name="Mert Kocausta" userId="04c5441a2d501807" providerId="LiveId" clId="{3106CC5B-83A9-4D2E-B00B-90A9254B5446}" dt="2021-05-16T11:33:40.927" v="45" actId="14100"/>
          <ac:graphicFrameMkLst>
            <pc:docMk/>
            <pc:sldMk cId="0" sldId="570"/>
            <ac:graphicFrameMk id="4" creationId="{00000000-0000-0000-0000-000000000000}"/>
          </ac:graphicFrameMkLst>
        </pc:graphicFrameChg>
        <pc:graphicFrameChg chg="add del mod">
          <ac:chgData name="Mert Kocausta" userId="04c5441a2d501807" providerId="LiveId" clId="{3106CC5B-83A9-4D2E-B00B-90A9254B5446}" dt="2021-05-16T11:31:24.321" v="39"/>
          <ac:graphicFrameMkLst>
            <pc:docMk/>
            <pc:sldMk cId="0" sldId="570"/>
            <ac:graphicFrameMk id="5" creationId="{0845DA6D-A0A3-4238-99CB-DA07E1B5A98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4187"/>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49689" y="0"/>
            <a:ext cx="2946400" cy="494187"/>
          </a:xfrm>
          <a:prstGeom prst="rect">
            <a:avLst/>
          </a:prstGeom>
        </p:spPr>
        <p:txBody>
          <a:bodyPr vert="horz" lIns="91440" tIns="45720" rIns="91440" bIns="45720" rtlCol="0"/>
          <a:lstStyle>
            <a:lvl1pPr algn="r">
              <a:defRPr sz="1200">
                <a:latin typeface="Arial" charset="0"/>
                <a:cs typeface="Arial" charset="0"/>
              </a:defRPr>
            </a:lvl1pPr>
          </a:lstStyle>
          <a:p>
            <a:pPr>
              <a:defRPr/>
            </a:pPr>
            <a:fld id="{A20FBF7F-4132-4C42-957D-0C5143044CB8}" type="datetimeFigureOut">
              <a:rPr lang="tr-TR"/>
              <a:pPr>
                <a:defRPr/>
              </a:pPr>
              <a:t>20.09.2023</a:t>
            </a:fld>
            <a:endParaRPr lang="tr-TR"/>
          </a:p>
        </p:txBody>
      </p:sp>
      <p:sp>
        <p:nvSpPr>
          <p:cNvPr id="4" name="3 Altbilgi Yer Tutucusu"/>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49689" y="9378485"/>
            <a:ext cx="2946400" cy="4941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5BFDE0CC-11E2-451A-A5E8-44FA7078EA93}" type="slidenum">
              <a:rPr lang="tr-TR"/>
              <a:pPr>
                <a:defRPr/>
              </a:pPr>
              <a:t>‹#›</a:t>
            </a:fld>
            <a:endParaRPr lang="tr-TR"/>
          </a:p>
        </p:txBody>
      </p:sp>
    </p:spTree>
    <p:extLst>
      <p:ext uri="{BB962C8B-B14F-4D97-AF65-F5344CB8AC3E}">
        <p14:creationId xmlns:p14="http://schemas.microsoft.com/office/powerpoint/2010/main" val="882762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tr-TR"/>
          </a:p>
        </p:txBody>
      </p:sp>
      <p:sp>
        <p:nvSpPr>
          <p:cNvPr id="3077" name="Rectangle 5"/>
          <p:cNvSpPr>
            <a:spLocks noGrp="1" noChangeArrowheads="1"/>
          </p:cNvSpPr>
          <p:nvPr>
            <p:ph type="body" sz="quarter" idx="3"/>
          </p:nvPr>
        </p:nvSpPr>
        <p:spPr bwMode="auto">
          <a:xfrm>
            <a:off x="679452" y="4690822"/>
            <a:ext cx="5438775" cy="4442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3078" name="Rectangle 6"/>
          <p:cNvSpPr>
            <a:spLocks noGrp="1" noChangeArrowheads="1"/>
          </p:cNvSpPr>
          <p:nvPr>
            <p:ph type="ftr" sz="quarter" idx="4"/>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tr-TR"/>
          </a:p>
        </p:txBody>
      </p:sp>
      <p:sp>
        <p:nvSpPr>
          <p:cNvPr id="3079" name="Rectangle 7"/>
          <p:cNvSpPr>
            <a:spLocks noGrp="1" noChangeArrowheads="1"/>
          </p:cNvSpPr>
          <p:nvPr>
            <p:ph type="sldNum" sz="quarter" idx="5"/>
          </p:nvPr>
        </p:nvSpPr>
        <p:spPr bwMode="auto">
          <a:xfrm>
            <a:off x="3849689"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r>
              <a:rPr lang="tr-TR"/>
              <a:t>40</a:t>
            </a:r>
          </a:p>
        </p:txBody>
      </p:sp>
      <p:sp>
        <p:nvSpPr>
          <p:cNvPr id="8" name="7 Veri Yer Tutucusu"/>
          <p:cNvSpPr>
            <a:spLocks noGrp="1"/>
          </p:cNvSpPr>
          <p:nvPr>
            <p:ph type="dt" idx="1"/>
          </p:nvPr>
        </p:nvSpPr>
        <p:spPr>
          <a:xfrm>
            <a:off x="3849689" y="0"/>
            <a:ext cx="2946400" cy="494187"/>
          </a:xfrm>
          <a:prstGeom prst="rect">
            <a:avLst/>
          </a:prstGeom>
        </p:spPr>
        <p:txBody>
          <a:bodyPr vert="horz" lIns="91440" tIns="45720" rIns="91440" bIns="45720" rtlCol="0"/>
          <a:lstStyle>
            <a:lvl1pPr algn="r">
              <a:defRPr sz="1200"/>
            </a:lvl1pPr>
          </a:lstStyle>
          <a:p>
            <a:pPr>
              <a:defRPr/>
            </a:pPr>
            <a:fld id="{67BD6DAD-52AC-4DBB-AB18-C234C4680B07}" type="datetimeFigureOut">
              <a:rPr lang="tr-TR"/>
              <a:pPr>
                <a:defRPr/>
              </a:pPr>
              <a:t>20.09.2023</a:t>
            </a:fld>
            <a:endParaRPr lang="tr-TR"/>
          </a:p>
        </p:txBody>
      </p:sp>
    </p:spTree>
    <p:extLst>
      <p:ext uri="{BB962C8B-B14F-4D97-AF65-F5344CB8AC3E}">
        <p14:creationId xmlns:p14="http://schemas.microsoft.com/office/powerpoint/2010/main" val="107783852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007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49361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33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66877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73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909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2163"/>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03386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2163"/>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3002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955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2163"/>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dirty="0" smtClean="0"/>
          </a:p>
          <a:p>
            <a:endParaRPr lang="tr-TR" dirty="0"/>
          </a:p>
        </p:txBody>
      </p:sp>
    </p:spTree>
    <p:extLst>
      <p:ext uri="{BB962C8B-B14F-4D97-AF65-F5344CB8AC3E}">
        <p14:creationId xmlns:p14="http://schemas.microsoft.com/office/powerpoint/2010/main" val="188076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8502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noProof="0" dirty="0" smtClean="0"/>
          </a:p>
        </p:txBody>
      </p:sp>
    </p:spTree>
    <p:extLst>
      <p:ext uri="{BB962C8B-B14F-4D97-AF65-F5344CB8AC3E}">
        <p14:creationId xmlns:p14="http://schemas.microsoft.com/office/powerpoint/2010/main" val="229508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50000"/>
              </a:lnSpc>
              <a:spcBef>
                <a:spcPts val="1200"/>
              </a:spcBef>
              <a:spcAft>
                <a:spcPts val="1200"/>
              </a:spcAft>
              <a:buClrTx/>
              <a:buSzTx/>
              <a:buFontTx/>
              <a:buNone/>
              <a:tabLst/>
              <a:defRPr/>
            </a:pPr>
            <a:endParaRPr lang="en-US" noProof="0" dirty="0" smtClean="0"/>
          </a:p>
        </p:txBody>
      </p:sp>
    </p:spTree>
    <p:extLst>
      <p:ext uri="{BB962C8B-B14F-4D97-AF65-F5344CB8AC3E}">
        <p14:creationId xmlns:p14="http://schemas.microsoft.com/office/powerpoint/2010/main" val="198067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tr-T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57771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66582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07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45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98102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38150" y="1235075"/>
            <a:ext cx="5921375" cy="3330575"/>
          </a:xfrm>
          <a:prstGeom prst="rect">
            <a:avLst/>
          </a:prstGeom>
          <a:noFill/>
          <a:ln w="12700">
            <a:solidFill>
              <a:prstClr val="black"/>
            </a:solidFill>
          </a:ln>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endParaRPr lang="tr-TR" dirty="0"/>
          </a:p>
        </p:txBody>
      </p:sp>
    </p:spTree>
    <p:extLst>
      <p:ext uri="{BB962C8B-B14F-4D97-AF65-F5344CB8AC3E}">
        <p14:creationId xmlns:p14="http://schemas.microsoft.com/office/powerpoint/2010/main" val="1016269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43934" y="176213"/>
            <a:ext cx="4320117" cy="360362"/>
          </a:xfrm>
          <a:prstGeom prst="rect">
            <a:avLst/>
          </a:prstGeom>
          <a:noFill/>
          <a:ln w="9525">
            <a:noFill/>
            <a:miter lim="800000"/>
            <a:headEnd/>
            <a:tailEnd/>
          </a:ln>
          <a:effectLst/>
        </p:spPr>
        <p:txBody>
          <a:bodyPr anchor="ctr"/>
          <a:lstStyle/>
          <a:p>
            <a:pPr>
              <a:defRPr/>
            </a:pPr>
            <a:endParaRPr lang="tr-TR" sz="1400" b="1" dirty="0">
              <a:solidFill>
                <a:srgbClr val="AB2328"/>
              </a:solidFill>
              <a:latin typeface="Calibri" pitchFamily="34" charset="0"/>
            </a:endParaRPr>
          </a:p>
        </p:txBody>
      </p:sp>
      <p:sp>
        <p:nvSpPr>
          <p:cNvPr id="6" name="Line 10"/>
          <p:cNvSpPr>
            <a:spLocks noChangeShapeType="1"/>
          </p:cNvSpPr>
          <p:nvPr userDrawn="1"/>
        </p:nvSpPr>
        <p:spPr bwMode="auto">
          <a:xfrm>
            <a:off x="0" y="647700"/>
            <a:ext cx="12192000" cy="0"/>
          </a:xfrm>
          <a:prstGeom prst="line">
            <a:avLst/>
          </a:prstGeom>
          <a:noFill/>
          <a:ln w="19050">
            <a:solidFill>
              <a:srgbClr val="AB2328"/>
            </a:solidFill>
            <a:round/>
            <a:headEnd/>
            <a:tailEnd/>
          </a:ln>
          <a:effectLst>
            <a:outerShdw blurRad="50800" dir="780000" algn="ctr" rotWithShape="0">
              <a:schemeClr val="bg1"/>
            </a:outerShdw>
          </a:effectLst>
        </p:spPr>
        <p:txBody>
          <a:bodyPr/>
          <a:lstStyle/>
          <a:p>
            <a:pPr>
              <a:defRPr/>
            </a:pPr>
            <a:endParaRPr lang="tr-TR">
              <a:latin typeface="Arial" charset="0"/>
              <a:cs typeface="+mn-cs"/>
            </a:endParaRPr>
          </a:p>
        </p:txBody>
      </p:sp>
      <p:sp>
        <p:nvSpPr>
          <p:cNvPr id="7" name="Line 11"/>
          <p:cNvSpPr>
            <a:spLocks noChangeShapeType="1"/>
          </p:cNvSpPr>
          <p:nvPr userDrawn="1"/>
        </p:nvSpPr>
        <p:spPr bwMode="auto">
          <a:xfrm>
            <a:off x="48684" y="6237288"/>
            <a:ext cx="12192000" cy="0"/>
          </a:xfrm>
          <a:prstGeom prst="line">
            <a:avLst/>
          </a:prstGeom>
          <a:noFill/>
          <a:ln w="19050">
            <a:solidFill>
              <a:srgbClr val="AB2328"/>
            </a:solidFill>
            <a:round/>
            <a:headEnd/>
            <a:tailEnd/>
          </a:ln>
          <a:effectLst>
            <a:outerShdw blurRad="127000" dist="152400" dir="5400000" sx="65000" sy="65000" algn="ctr" rotWithShape="0">
              <a:schemeClr val="bg1"/>
            </a:outerShdw>
          </a:effectLst>
        </p:spPr>
        <p:txBody>
          <a:bodyPr/>
          <a:lstStyle/>
          <a:p>
            <a:pPr>
              <a:defRPr/>
            </a:pPr>
            <a:endParaRPr lang="tr-TR" sz="2000">
              <a:latin typeface="Arial" charset="0"/>
              <a:cs typeface="+mn-cs"/>
            </a:endParaRPr>
          </a:p>
        </p:txBody>
      </p:sp>
      <p:sp>
        <p:nvSpPr>
          <p:cNvPr id="9" name="Rectangle 8"/>
          <p:cNvSpPr>
            <a:spLocks noChangeArrowheads="1"/>
          </p:cNvSpPr>
          <p:nvPr userDrawn="1"/>
        </p:nvSpPr>
        <p:spPr bwMode="auto">
          <a:xfrm>
            <a:off x="0" y="6407150"/>
            <a:ext cx="5232400" cy="261938"/>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20000"/>
              </a:spcBef>
              <a:defRPr/>
            </a:pPr>
            <a:endParaRPr lang="tr-TR" sz="1100" dirty="0">
              <a:solidFill>
                <a:srgbClr val="7F7F7F"/>
              </a:solidFill>
              <a:latin typeface="Calibri" pitchFamily="34" charset="0"/>
              <a:cs typeface="Arial" charset="0"/>
            </a:endParaRPr>
          </a:p>
        </p:txBody>
      </p:sp>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dirty="0"/>
              <a:t>Asıl alt başlık stilini düzenlemek için tıklatın</a:t>
            </a:r>
          </a:p>
        </p:txBody>
      </p:sp>
      <p:sp>
        <p:nvSpPr>
          <p:cNvPr id="10"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1D2A4142-954E-409C-9B9D-EBC1D2F7AD60}" type="slidenum">
              <a:rPr/>
              <a:pPr>
                <a:defRPr/>
              </a:pPr>
              <a:t>‹#›</a:t>
            </a:fld>
            <a:endParaRPr dirty="0"/>
          </a:p>
        </p:txBody>
      </p:sp>
      <p:pic>
        <p:nvPicPr>
          <p:cNvPr id="12" name="Resim 11"/>
          <p:cNvPicPr>
            <a:picLocks noChangeAspect="1"/>
          </p:cNvPicPr>
          <p:nvPr userDrawn="1"/>
        </p:nvPicPr>
        <p:blipFill rotWithShape="1">
          <a:blip r:embed="rId2">
            <a:extLst>
              <a:ext uri="{28A0092B-C50C-407E-A947-70E740481C1C}">
                <a14:useLocalDpi xmlns:a14="http://schemas.microsoft.com/office/drawing/2010/main" val="0"/>
              </a:ext>
            </a:extLst>
          </a:blip>
          <a:srcRect t="23472" b="23196"/>
          <a:stretch/>
        </p:blipFill>
        <p:spPr>
          <a:xfrm>
            <a:off x="10719327" y="7075"/>
            <a:ext cx="1116545" cy="59547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E61AECAD-92A1-4937-92EB-E8952553FF20}"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81075"/>
            <a:ext cx="2743200" cy="5145088"/>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981075"/>
            <a:ext cx="8026400" cy="51450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8E00531A-327E-40DF-9FEC-43A22C0DEAF0}" type="slidenum">
              <a:rPr/>
              <a:pPr>
                <a:defRPr/>
              </a:pPr>
              <a:t>‹#›</a:t>
            </a:fld>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1461" y="1142984"/>
            <a:ext cx="10972800" cy="647700"/>
          </a:xfrm>
        </p:spPr>
        <p:txBody>
          <a:bodyPr/>
          <a:lstStyle/>
          <a:p>
            <a:r>
              <a:rPr lang="tr-TR" dirty="0"/>
              <a:t>Asıl başlık stili için tıklatın</a:t>
            </a:r>
          </a:p>
        </p:txBody>
      </p:sp>
      <p:sp>
        <p:nvSpPr>
          <p:cNvPr id="3" name="2 İçerik Yer Tutucusu"/>
          <p:cNvSpPr>
            <a:spLocks noGrp="1"/>
          </p:cNvSpPr>
          <p:nvPr>
            <p:ph idx="1"/>
          </p:nvPr>
        </p:nvSpPr>
        <p:spPr>
          <a:xfrm>
            <a:off x="609600" y="1928802"/>
            <a:ext cx="10972800" cy="4197361"/>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F53478C2-EC40-404D-818C-8A7CF3F59DDC}" type="slidenum">
              <a:rPr/>
              <a:pPr>
                <a:defRPr/>
              </a:pPr>
              <a:t>‹#›</a:t>
            </a:fld>
            <a:endParaRP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dirty="0"/>
              <a:t>Asıl başlık stili </a:t>
            </a:r>
            <a:r>
              <a:rPr lang="tr-TR"/>
              <a:t>için tıklatın</a:t>
            </a:r>
            <a:endParaRPr lang="tr-TR" dirty="0"/>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dirty="0"/>
              <a:t>Asıl metin stillerini düzenlemek için tıklatın</a:t>
            </a:r>
          </a:p>
        </p:txBody>
      </p:sp>
      <p:sp>
        <p:nvSpPr>
          <p:cNvPr id="4"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1B1E3653-31D0-44C2-BBBC-69337B66D40A}" type="slidenum">
              <a:rPr/>
              <a:pPr>
                <a:defRPr/>
              </a:pPr>
              <a:t>‹#›</a:t>
            </a:fld>
            <a:endParaRP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1462" y="1214422"/>
            <a:ext cx="11049077" cy="647700"/>
          </a:xfrm>
        </p:spPr>
        <p:txBody>
          <a:bodyPr/>
          <a:lstStyle/>
          <a:p>
            <a:r>
              <a:rPr lang="tr-TR" dirty="0"/>
              <a:t>Asıl başlık stili için tıklatın</a:t>
            </a:r>
          </a:p>
        </p:txBody>
      </p:sp>
      <p:sp>
        <p:nvSpPr>
          <p:cNvPr id="3" name="2 İçerik Yer Tutucusu"/>
          <p:cNvSpPr>
            <a:spLocks noGrp="1"/>
          </p:cNvSpPr>
          <p:nvPr>
            <p:ph sz="half" idx="1"/>
          </p:nvPr>
        </p:nvSpPr>
        <p:spPr>
          <a:xfrm>
            <a:off x="609600" y="2000240"/>
            <a:ext cx="5384800" cy="4125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İçerik Yer Tutucusu"/>
          <p:cNvSpPr>
            <a:spLocks noGrp="1"/>
          </p:cNvSpPr>
          <p:nvPr>
            <p:ph sz="half" idx="2"/>
          </p:nvPr>
        </p:nvSpPr>
        <p:spPr>
          <a:xfrm>
            <a:off x="6197600" y="2000240"/>
            <a:ext cx="5384800" cy="4125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Rectangle 9"/>
          <p:cNvSpPr>
            <a:spLocks noGrp="1" noChangeArrowheads="1"/>
          </p:cNvSpPr>
          <p:nvPr>
            <p:ph type="sldNum" sz="quarter" idx="10"/>
          </p:nvPr>
        </p:nvSpPr>
        <p:spPr>
          <a:xfrm>
            <a:off x="9048751" y="6429376"/>
            <a:ext cx="3060700" cy="600075"/>
          </a:xfrm>
        </p:spPr>
        <p:txBody>
          <a:bodyPr/>
          <a:lstStyle>
            <a:lvl1pPr>
              <a:defRPr/>
            </a:lvl1pPr>
          </a:lstStyle>
          <a:p>
            <a:pPr>
              <a:defRPr/>
            </a:pPr>
            <a:fld id="{730BEB56-52BB-4445-AAB8-957C0DB3DCA4}" type="slidenum">
              <a:rPr/>
              <a:pPr>
                <a:defRPr/>
              </a:pPr>
              <a:t>‹#›</a:t>
            </a:fld>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71461" y="642918"/>
            <a:ext cx="10972800" cy="1143000"/>
          </a:xfrm>
        </p:spPr>
        <p:txBody>
          <a:bodyPr/>
          <a:lstStyle>
            <a:lvl1pPr>
              <a:defRPr sz="4000"/>
            </a:lvl1pPr>
          </a:lstStyle>
          <a:p>
            <a:r>
              <a:rPr lang="tr-TR" dirty="0"/>
              <a:t>Asıl başlık stili için tıklatın</a:t>
            </a:r>
          </a:p>
        </p:txBody>
      </p:sp>
      <p:sp>
        <p:nvSpPr>
          <p:cNvPr id="3" name="2 Metin Yer Tutucusu"/>
          <p:cNvSpPr>
            <a:spLocks noGrp="1"/>
          </p:cNvSpPr>
          <p:nvPr>
            <p:ph type="body" idx="1"/>
          </p:nvPr>
        </p:nvSpPr>
        <p:spPr>
          <a:xfrm>
            <a:off x="666712" y="1928802"/>
            <a:ext cx="533403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4" name="3 İçerik Yer Tutucusu"/>
          <p:cNvSpPr>
            <a:spLocks noGrp="1"/>
          </p:cNvSpPr>
          <p:nvPr>
            <p:ph sz="half" idx="2"/>
          </p:nvPr>
        </p:nvSpPr>
        <p:spPr>
          <a:xfrm>
            <a:off x="609600" y="2643182"/>
            <a:ext cx="5386917" cy="34829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4 Metin Yer Tutucusu"/>
          <p:cNvSpPr>
            <a:spLocks noGrp="1"/>
          </p:cNvSpPr>
          <p:nvPr>
            <p:ph type="body" sz="quarter" idx="3"/>
          </p:nvPr>
        </p:nvSpPr>
        <p:spPr>
          <a:xfrm>
            <a:off x="6191252" y="1928802"/>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6" name="5 İçerik Yer Tutucusu"/>
          <p:cNvSpPr>
            <a:spLocks noGrp="1"/>
          </p:cNvSpPr>
          <p:nvPr>
            <p:ph sz="quarter" idx="4"/>
          </p:nvPr>
        </p:nvSpPr>
        <p:spPr>
          <a:xfrm>
            <a:off x="6193368" y="2643182"/>
            <a:ext cx="5389033" cy="34829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67249503-4A0D-4D84-B23F-F77437D5B63B}" type="slidenum">
              <a:rPr/>
              <a:pPr>
                <a:defRPr/>
              </a:pPr>
              <a:t>‹#›</a:t>
            </a:fld>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FB4CCAF0-DAD3-4FE9-88CA-F883CE8D9617}" type="slidenum">
              <a:rPr/>
              <a:pPr>
                <a:defRPr/>
              </a:pPr>
              <a:t>‹#›</a:t>
            </a:fld>
            <a:endParaRP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048751" y="6429376"/>
            <a:ext cx="3060700" cy="600075"/>
          </a:xfrm>
        </p:spPr>
        <p:txBody>
          <a:bodyPr/>
          <a:lstStyle>
            <a:lvl1pPr>
              <a:defRPr/>
            </a:lvl1pPr>
          </a:lstStyle>
          <a:p>
            <a:pPr>
              <a:defRPr/>
            </a:pPr>
            <a:fld id="{FA58A462-80BB-44F8-B772-EA3934CA068F}" type="slidenum">
              <a:rPr/>
              <a:pPr>
                <a:defRPr/>
              </a:pPr>
              <a:t>‹#›</a:t>
            </a:fld>
            <a:endParaRP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785794"/>
            <a:ext cx="4011084" cy="785818"/>
          </a:xfrm>
        </p:spPr>
        <p:txBody>
          <a:bodyPr anchor="b"/>
          <a:lstStyle>
            <a:lvl1pPr algn="l">
              <a:defRPr sz="2000" b="1"/>
            </a:lvl1pPr>
          </a:lstStyle>
          <a:p>
            <a:r>
              <a:rPr lang="tr-TR" dirty="0"/>
              <a:t>Asıl başlık stili için tıklatın</a:t>
            </a:r>
          </a:p>
        </p:txBody>
      </p:sp>
      <p:sp>
        <p:nvSpPr>
          <p:cNvPr id="3" name="2 İçerik Yer Tutucusu"/>
          <p:cNvSpPr>
            <a:spLocks noGrp="1"/>
          </p:cNvSpPr>
          <p:nvPr>
            <p:ph idx="1"/>
          </p:nvPr>
        </p:nvSpPr>
        <p:spPr>
          <a:xfrm>
            <a:off x="4766733" y="1000109"/>
            <a:ext cx="6815667" cy="5126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643051"/>
            <a:ext cx="4011084"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tıklatın</a:t>
            </a:r>
          </a:p>
        </p:txBody>
      </p:sp>
      <p:sp>
        <p:nvSpPr>
          <p:cNvPr id="5" name="Rectangle 9"/>
          <p:cNvSpPr>
            <a:spLocks noGrp="1" noChangeArrowheads="1"/>
          </p:cNvSpPr>
          <p:nvPr>
            <p:ph type="sldNum" sz="quarter" idx="10"/>
          </p:nvPr>
        </p:nvSpPr>
        <p:spPr>
          <a:xfrm>
            <a:off x="9048751" y="6429376"/>
            <a:ext cx="3060700" cy="600075"/>
          </a:xfrm>
        </p:spPr>
        <p:txBody>
          <a:bodyPr/>
          <a:lstStyle>
            <a:lvl1pPr>
              <a:defRPr/>
            </a:lvl1pPr>
          </a:lstStyle>
          <a:p>
            <a:pPr>
              <a:defRPr/>
            </a:pPr>
            <a:fld id="{E3BE9DE1-CE12-4526-BDDA-38A5F5B57DC2}"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928670"/>
            <a:ext cx="7315200" cy="3798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9"/>
          <p:cNvSpPr>
            <a:spLocks noGrp="1" noChangeArrowheads="1"/>
          </p:cNvSpPr>
          <p:nvPr>
            <p:ph type="sldNum" sz="quarter" idx="10"/>
          </p:nvPr>
        </p:nvSpPr>
        <p:spPr>
          <a:xfrm>
            <a:off x="9048751" y="6429376"/>
            <a:ext cx="3060700" cy="600075"/>
          </a:xfrm>
        </p:spPr>
        <p:txBody>
          <a:bodyPr/>
          <a:lstStyle>
            <a:lvl1pPr>
              <a:defRPr/>
            </a:lvl1pPr>
          </a:lstStyle>
          <a:p>
            <a:pPr>
              <a:defRPr/>
            </a:pPr>
            <a:fld id="{5C4477C5-B889-4B2D-A3F1-A7428A4DDA0D}" type="slidenum">
              <a:rPr/>
              <a:pPr>
                <a:defRPr/>
              </a:pPr>
              <a:t>‹#›</a:t>
            </a:fld>
            <a:endParaRP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981075"/>
            <a:ext cx="109728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2051" name="Rectangle 3"/>
          <p:cNvSpPr>
            <a:spLocks noGrp="1" noChangeArrowheads="1"/>
          </p:cNvSpPr>
          <p:nvPr>
            <p:ph type="body" idx="1"/>
          </p:nvPr>
        </p:nvSpPr>
        <p:spPr bwMode="auto">
          <a:xfrm>
            <a:off x="609600" y="1857375"/>
            <a:ext cx="10972800" cy="426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30" name="Rectangle 6"/>
          <p:cNvSpPr>
            <a:spLocks noGrp="1" noChangeArrowheads="1"/>
          </p:cNvSpPr>
          <p:nvPr>
            <p:ph type="sldNum" sz="quarter" idx="4"/>
          </p:nvPr>
        </p:nvSpPr>
        <p:spPr bwMode="auto">
          <a:xfrm>
            <a:off x="9048751" y="6357939"/>
            <a:ext cx="3060700" cy="60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lang="tr-TR" sz="1100" kern="1200">
                <a:solidFill>
                  <a:srgbClr val="7F7F7F"/>
                </a:solidFill>
                <a:latin typeface="Calibri" pitchFamily="34" charset="0"/>
                <a:ea typeface="+mn-ea"/>
                <a:cs typeface="Arial" charset="0"/>
              </a:defRPr>
            </a:lvl1pPr>
          </a:lstStyle>
          <a:p>
            <a:pPr>
              <a:defRPr/>
            </a:pPr>
            <a:endParaRPr/>
          </a:p>
        </p:txBody>
      </p:sp>
      <p:sp>
        <p:nvSpPr>
          <p:cNvPr id="1034" name="Line 10"/>
          <p:cNvSpPr>
            <a:spLocks noChangeShapeType="1"/>
          </p:cNvSpPr>
          <p:nvPr userDrawn="1"/>
        </p:nvSpPr>
        <p:spPr bwMode="auto">
          <a:xfrm>
            <a:off x="0" y="647700"/>
            <a:ext cx="12192000" cy="0"/>
          </a:xfrm>
          <a:prstGeom prst="line">
            <a:avLst/>
          </a:prstGeom>
          <a:noFill/>
          <a:ln w="19050">
            <a:solidFill>
              <a:srgbClr val="AB2328"/>
            </a:solidFill>
            <a:round/>
            <a:headEnd/>
            <a:tailEnd/>
          </a:ln>
          <a:effectLst>
            <a:outerShdw blurRad="50800" dir="780000" algn="ctr" rotWithShape="0">
              <a:schemeClr val="bg1"/>
            </a:outerShdw>
          </a:effectLst>
        </p:spPr>
        <p:txBody>
          <a:bodyPr/>
          <a:lstStyle/>
          <a:p>
            <a:pPr>
              <a:defRPr/>
            </a:pPr>
            <a:endParaRPr lang="tr-TR">
              <a:latin typeface="Arial" charset="0"/>
              <a:cs typeface="+mn-cs"/>
            </a:endParaRPr>
          </a:p>
        </p:txBody>
      </p:sp>
      <p:sp>
        <p:nvSpPr>
          <p:cNvPr id="1035" name="Line 11"/>
          <p:cNvSpPr>
            <a:spLocks noChangeShapeType="1"/>
          </p:cNvSpPr>
          <p:nvPr userDrawn="1"/>
        </p:nvSpPr>
        <p:spPr bwMode="auto">
          <a:xfrm>
            <a:off x="48684" y="6215063"/>
            <a:ext cx="12192000" cy="0"/>
          </a:xfrm>
          <a:prstGeom prst="line">
            <a:avLst/>
          </a:prstGeom>
          <a:noFill/>
          <a:ln w="19050">
            <a:solidFill>
              <a:srgbClr val="AB2328"/>
            </a:solidFill>
            <a:round/>
            <a:headEnd/>
            <a:tailEnd/>
          </a:ln>
          <a:effectLst>
            <a:outerShdw blurRad="127000" dist="152400" dir="5400000" sx="65000" sy="65000" algn="ctr" rotWithShape="0">
              <a:schemeClr val="bg1"/>
            </a:outerShdw>
          </a:effectLst>
        </p:spPr>
        <p:txBody>
          <a:bodyPr/>
          <a:lstStyle/>
          <a:p>
            <a:pPr>
              <a:defRPr/>
            </a:pPr>
            <a:endParaRPr lang="tr-TR" sz="2000">
              <a:latin typeface="Arial" charset="0"/>
              <a:cs typeface="+mn-cs"/>
            </a:endParaRPr>
          </a:p>
        </p:txBody>
      </p:sp>
      <p:sp>
        <p:nvSpPr>
          <p:cNvPr id="11" name="Rectangle 7"/>
          <p:cNvSpPr>
            <a:spLocks noChangeArrowheads="1"/>
          </p:cNvSpPr>
          <p:nvPr userDrawn="1"/>
        </p:nvSpPr>
        <p:spPr bwMode="auto">
          <a:xfrm>
            <a:off x="119336" y="58738"/>
            <a:ext cx="4320117" cy="360362"/>
          </a:xfrm>
          <a:prstGeom prst="rect">
            <a:avLst/>
          </a:prstGeom>
          <a:noFill/>
          <a:ln w="9525">
            <a:noFill/>
            <a:miter lim="800000"/>
            <a:headEnd/>
            <a:tailEnd/>
          </a:ln>
          <a:effectLst/>
        </p:spPr>
        <p:txBody>
          <a:bodyPr anchor="ctr"/>
          <a:lstStyle/>
          <a:p>
            <a:pPr>
              <a:defRPr/>
            </a:pPr>
            <a:r>
              <a:rPr lang="tr-TR" sz="1400" b="1" dirty="0">
                <a:solidFill>
                  <a:srgbClr val="AB2328"/>
                </a:solidFill>
                <a:latin typeface="Calibri" pitchFamily="34" charset="0"/>
              </a:rPr>
              <a:t/>
            </a:r>
            <a:br>
              <a:rPr lang="tr-TR" sz="1400" b="1" dirty="0">
                <a:solidFill>
                  <a:srgbClr val="AB2328"/>
                </a:solidFill>
                <a:latin typeface="Calibri" pitchFamily="34" charset="0"/>
              </a:rPr>
            </a:br>
            <a:r>
              <a:rPr lang="tr-TR" sz="1400" b="1" dirty="0">
                <a:solidFill>
                  <a:srgbClr val="AB2328"/>
                </a:solidFill>
                <a:latin typeface="Calibri" pitchFamily="34" charset="0"/>
              </a:rPr>
              <a:t/>
            </a:r>
            <a:br>
              <a:rPr lang="tr-TR" sz="1400" b="1" dirty="0">
                <a:solidFill>
                  <a:srgbClr val="AB2328"/>
                </a:solidFill>
                <a:latin typeface="Calibri" pitchFamily="34" charset="0"/>
              </a:rPr>
            </a:br>
            <a:r>
              <a:rPr lang="tr-TR" sz="1400" b="1" dirty="0">
                <a:solidFill>
                  <a:srgbClr val="AB2328"/>
                </a:solidFill>
                <a:latin typeface="Calibri" pitchFamily="34" charset="0"/>
              </a:rPr>
              <a:t>TURKISH STATISTICAL INSTITUTE</a:t>
            </a:r>
          </a:p>
          <a:p>
            <a:pPr>
              <a:defRPr/>
            </a:pPr>
            <a:endParaRPr lang="tr-TR" sz="1400" b="1" dirty="0">
              <a:solidFill>
                <a:srgbClr val="AB2328"/>
              </a:solidFill>
              <a:latin typeface="Calibri" pitchFamily="34" charset="0"/>
            </a:endParaRPr>
          </a:p>
        </p:txBody>
      </p:sp>
      <p:pic>
        <p:nvPicPr>
          <p:cNvPr id="10" name="Resim 9"/>
          <p:cNvPicPr>
            <a:picLocks noChangeAspect="1"/>
          </p:cNvPicPr>
          <p:nvPr userDrawn="1"/>
        </p:nvPicPr>
        <p:blipFill rotWithShape="1">
          <a:blip r:embed="rId13">
            <a:extLst>
              <a:ext uri="{28A0092B-C50C-407E-A947-70E740481C1C}">
                <a14:useLocalDpi xmlns:a14="http://schemas.microsoft.com/office/drawing/2010/main" val="0"/>
              </a:ext>
            </a:extLst>
          </a:blip>
          <a:srcRect t="23472" b="23196"/>
          <a:stretch/>
        </p:blipFill>
        <p:spPr>
          <a:xfrm>
            <a:off x="10776520" y="43417"/>
            <a:ext cx="1116545" cy="595472"/>
          </a:xfrm>
          <a:prstGeom prst="rect">
            <a:avLst/>
          </a:prstGeom>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Rot="1" noChangeArrowheads="1"/>
          </p:cNvSpPr>
          <p:nvPr/>
        </p:nvSpPr>
        <p:spPr bwMode="auto">
          <a:xfrm>
            <a:off x="3719513" y="1412875"/>
            <a:ext cx="4032250" cy="2522538"/>
          </a:xfrm>
          <a:prstGeom prst="rect">
            <a:avLst/>
          </a:prstGeom>
          <a:noFill/>
          <a:ln w="9525">
            <a:noFill/>
            <a:miter lim="800000"/>
            <a:headEnd/>
            <a:tailEnd/>
          </a:ln>
        </p:spPr>
        <p:txBody>
          <a:bodyPr/>
          <a:lstStyle/>
          <a:p>
            <a:pPr lvl="1" algn="r" eaLnBrk="0" hangingPunct="0">
              <a:lnSpc>
                <a:spcPct val="105000"/>
              </a:lnSpc>
              <a:tabLst>
                <a:tab pos="482600" algn="l"/>
                <a:tab pos="987425" algn="l"/>
              </a:tabLst>
              <a:defRPr/>
            </a:pPr>
            <a:endParaRPr lang="tr-TR" sz="4000" b="1" dirty="0">
              <a:solidFill>
                <a:srgbClr val="CC0000"/>
              </a:solidFill>
              <a:effectLst>
                <a:outerShdw blurRad="38100" dist="38100" dir="2700000" algn="tl">
                  <a:srgbClr val="C0C0C0"/>
                </a:outerShdw>
              </a:effectLst>
              <a:latin typeface="Trebuchet MS" pitchFamily="34" charset="0"/>
              <a:cs typeface="Arial" charset="0"/>
            </a:endParaRPr>
          </a:p>
        </p:txBody>
      </p:sp>
      <p:sp>
        <p:nvSpPr>
          <p:cNvPr id="21507" name="5 Başlık"/>
          <p:cNvSpPr>
            <a:spLocks noGrp="1"/>
          </p:cNvSpPr>
          <p:nvPr>
            <p:ph type="ctrTitle"/>
          </p:nvPr>
        </p:nvSpPr>
        <p:spPr>
          <a:xfrm>
            <a:off x="1055440" y="1412876"/>
            <a:ext cx="10081120" cy="2262014"/>
          </a:xfr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a:t>
            </a:r>
            <a:br>
              <a:rPr lang="en-GB" sz="3600" b="1" dirty="0" smtClean="0">
                <a:solidFill>
                  <a:srgbClr val="C00000"/>
                </a:solidFill>
              </a:rPr>
            </a:br>
            <a:r>
              <a:rPr lang="en-GB" sz="3600" b="1" dirty="0" smtClean="0">
                <a:solidFill>
                  <a:srgbClr val="C00000"/>
                </a:solidFill>
              </a:rPr>
              <a:t/>
            </a:r>
            <a:br>
              <a:rPr lang="en-GB" sz="3600" b="1" dirty="0" smtClean="0">
                <a:solidFill>
                  <a:srgbClr val="C00000"/>
                </a:solidFill>
              </a:rPr>
            </a:br>
            <a:r>
              <a:rPr lang="en-US" sz="4000" b="1" dirty="0" smtClean="0">
                <a:solidFill>
                  <a:srgbClr val="C00000"/>
                </a:solidFill>
              </a:rPr>
              <a:t>Main </a:t>
            </a:r>
            <a:r>
              <a:rPr lang="tr-TR" sz="4000" b="1" dirty="0">
                <a:solidFill>
                  <a:srgbClr val="C00000"/>
                </a:solidFill>
              </a:rPr>
              <a:t>S</a:t>
            </a:r>
            <a:r>
              <a:rPr lang="en-US" sz="4000" b="1" dirty="0" err="1" smtClean="0">
                <a:solidFill>
                  <a:srgbClr val="C00000"/>
                </a:solidFill>
              </a:rPr>
              <a:t>tatistic</a:t>
            </a:r>
            <a:r>
              <a:rPr lang="tr-TR" sz="4000" b="1" dirty="0" smtClean="0">
                <a:solidFill>
                  <a:srgbClr val="C00000"/>
                </a:solidFill>
              </a:rPr>
              <a:t>al </a:t>
            </a:r>
            <a:r>
              <a:rPr lang="tr-TR" sz="4000" b="1" dirty="0" err="1" smtClean="0">
                <a:solidFill>
                  <a:srgbClr val="C00000"/>
                </a:solidFill>
              </a:rPr>
              <a:t>Developments</a:t>
            </a:r>
            <a:r>
              <a:rPr lang="tr-TR" sz="4000" b="1" dirty="0" smtClean="0">
                <a:solidFill>
                  <a:srgbClr val="C00000"/>
                </a:solidFill>
              </a:rPr>
              <a:t/>
            </a:r>
            <a:br>
              <a:rPr lang="tr-TR" sz="4000" b="1" dirty="0" smtClean="0">
                <a:solidFill>
                  <a:srgbClr val="C00000"/>
                </a:solidFill>
              </a:rPr>
            </a:br>
            <a:r>
              <a:rPr lang="tr-TR" sz="4000" b="1" dirty="0" err="1" smtClean="0">
                <a:solidFill>
                  <a:srgbClr val="C00000"/>
                </a:solidFill>
              </a:rPr>
              <a:t>Turkish</a:t>
            </a:r>
            <a:r>
              <a:rPr lang="tr-TR" sz="4000" b="1" dirty="0" smtClean="0">
                <a:solidFill>
                  <a:srgbClr val="C00000"/>
                </a:solidFill>
              </a:rPr>
              <a:t> Statistical </a:t>
            </a:r>
            <a:r>
              <a:rPr lang="tr-TR" sz="4000" b="1" dirty="0" err="1" smtClean="0">
                <a:solidFill>
                  <a:srgbClr val="C00000"/>
                </a:solidFill>
              </a:rPr>
              <a:t>Institute</a:t>
            </a:r>
            <a:r>
              <a:rPr lang="tr-TR" sz="4000" b="1" dirty="0" smtClean="0">
                <a:solidFill>
                  <a:srgbClr val="C00000"/>
                </a:solidFill>
              </a:rPr>
              <a:t> (</a:t>
            </a:r>
            <a:r>
              <a:rPr lang="en-GB" sz="4000" b="1" dirty="0" err="1" smtClean="0">
                <a:solidFill>
                  <a:srgbClr val="C00000"/>
                </a:solidFill>
              </a:rPr>
              <a:t>TurkStat</a:t>
            </a:r>
            <a:r>
              <a:rPr lang="en-GB" sz="4000" b="1" dirty="0" smtClean="0">
                <a:solidFill>
                  <a:srgbClr val="C00000"/>
                </a:solidFill>
              </a:rPr>
              <a:t> </a:t>
            </a:r>
            <a:r>
              <a:rPr lang="tr-TR" sz="4000" b="1" dirty="0" smtClean="0">
                <a:solidFill>
                  <a:srgbClr val="C00000"/>
                </a:solidFill>
              </a:rPr>
              <a:t>)</a:t>
            </a:r>
            <a:r>
              <a:rPr lang="en-GB" sz="4000" b="1" dirty="0" smtClean="0">
                <a:solidFill>
                  <a:srgbClr val="C00000"/>
                </a:solidFill>
              </a:rPr>
              <a:t/>
            </a:r>
            <a:br>
              <a:rPr lang="en-GB" sz="4000" b="1" dirty="0" smtClean="0">
                <a:solidFill>
                  <a:srgbClr val="C00000"/>
                </a:solidFill>
              </a:rPr>
            </a:br>
            <a:r>
              <a:rPr lang="en-GB" sz="4000" b="1" dirty="0" smtClean="0">
                <a:solidFill>
                  <a:srgbClr val="C00000"/>
                </a:solidFill>
              </a:rPr>
              <a:t/>
            </a:r>
            <a:br>
              <a:rPr lang="en-GB" sz="4000" b="1" dirty="0" smtClean="0">
                <a:solidFill>
                  <a:srgbClr val="C00000"/>
                </a:solidFill>
              </a:rPr>
            </a:br>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a:r>
            <a:br>
              <a:rPr lang="en-GB" sz="3600" b="1" dirty="0" smtClean="0">
                <a:solidFill>
                  <a:srgbClr val="C00000"/>
                </a:solidFill>
              </a:rPr>
            </a:br>
            <a:endParaRPr lang="en-GB" sz="2800" b="1" i="1" dirty="0">
              <a:solidFill>
                <a:srgbClr val="C00000"/>
              </a:solidFill>
            </a:endParaRPr>
          </a:p>
        </p:txBody>
      </p:sp>
      <p:sp>
        <p:nvSpPr>
          <p:cNvPr id="2" name="Metin kutusu 1"/>
          <p:cNvSpPr txBox="1"/>
          <p:nvPr/>
        </p:nvSpPr>
        <p:spPr bwMode="auto">
          <a:xfrm>
            <a:off x="1991544" y="3789040"/>
            <a:ext cx="8856984" cy="2077492"/>
          </a:xfrm>
          <a:prstGeom prst="rect">
            <a:avLst/>
          </a:prstGeom>
          <a:noFill/>
          <a:ln w="9525">
            <a:solidFill>
              <a:schemeClr val="accent2">
                <a:lumMod val="20000"/>
                <a:lumOff val="80000"/>
              </a:schemeClr>
            </a:solidFill>
            <a:miter lim="800000"/>
            <a:headEnd/>
            <a:tailEnd/>
          </a:ln>
        </p:spPr>
        <p:txBody>
          <a:bodyPr wrap="square" rtlCol="0">
            <a:spAutoFit/>
          </a:bodyPr>
          <a:lstStyle/>
          <a:p>
            <a:pPr algn="ctr"/>
            <a:r>
              <a:rPr lang="tr-TR" sz="24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Betül TAŞDEMİR</a:t>
            </a:r>
            <a:endParaRPr lang="tr-TR"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tr-TR" dirty="0" smtClean="0">
                <a:solidFill>
                  <a:srgbClr val="002060"/>
                </a:solidFill>
              </a:rPr>
              <a:t>Head </a:t>
            </a:r>
            <a:r>
              <a:rPr lang="tr-TR" dirty="0">
                <a:solidFill>
                  <a:srgbClr val="002060"/>
                </a:solidFill>
              </a:rPr>
              <a:t>of International Project Management </a:t>
            </a:r>
            <a:r>
              <a:rPr lang="tr-TR" dirty="0" err="1">
                <a:solidFill>
                  <a:srgbClr val="002060"/>
                </a:solidFill>
              </a:rPr>
              <a:t>and</a:t>
            </a:r>
            <a:r>
              <a:rPr lang="tr-TR" dirty="0">
                <a:solidFill>
                  <a:srgbClr val="002060"/>
                </a:solidFill>
              </a:rPr>
              <a:t> </a:t>
            </a:r>
            <a:r>
              <a:rPr lang="tr-TR" dirty="0" err="1">
                <a:solidFill>
                  <a:srgbClr val="002060"/>
                </a:solidFill>
              </a:rPr>
              <a:t>Policy</a:t>
            </a:r>
            <a:r>
              <a:rPr lang="tr-TR" dirty="0">
                <a:solidFill>
                  <a:srgbClr val="002060"/>
                </a:solidFill>
              </a:rPr>
              <a:t> Development </a:t>
            </a:r>
            <a:r>
              <a:rPr lang="tr-TR" dirty="0" err="1">
                <a:solidFill>
                  <a:srgbClr val="002060"/>
                </a:solidFill>
              </a:rPr>
              <a:t>Group</a:t>
            </a:r>
            <a:endParaRPr lang="tr-TR" dirty="0">
              <a:solidFill>
                <a:srgbClr val="002060"/>
              </a:solidFill>
            </a:endParaRPr>
          </a:p>
          <a:p>
            <a:pPr algn="ctr"/>
            <a:r>
              <a:rPr lang="tr-TR" dirty="0" err="1">
                <a:solidFill>
                  <a:srgbClr val="002060"/>
                </a:solidFill>
              </a:rPr>
              <a:t>Acting</a:t>
            </a:r>
            <a:r>
              <a:rPr lang="tr-TR" dirty="0">
                <a:solidFill>
                  <a:srgbClr val="002060"/>
                </a:solidFill>
              </a:rPr>
              <a:t> Head of International </a:t>
            </a:r>
            <a:r>
              <a:rPr lang="tr-TR" dirty="0" err="1">
                <a:solidFill>
                  <a:srgbClr val="002060"/>
                </a:solidFill>
              </a:rPr>
              <a:t>Relations</a:t>
            </a:r>
            <a:r>
              <a:rPr lang="tr-TR" dirty="0">
                <a:solidFill>
                  <a:srgbClr val="002060"/>
                </a:solidFill>
              </a:rPr>
              <a:t> </a:t>
            </a:r>
            <a:r>
              <a:rPr lang="tr-TR" dirty="0" err="1">
                <a:solidFill>
                  <a:srgbClr val="002060"/>
                </a:solidFill>
              </a:rPr>
              <a:t>Group</a:t>
            </a:r>
            <a:endParaRPr lang="tr-TR" dirty="0">
              <a:solidFill>
                <a:srgbClr val="002060"/>
              </a:solidFill>
            </a:endParaRPr>
          </a:p>
          <a:p>
            <a:pPr algn="ctr"/>
            <a:r>
              <a:rPr lang="tr-TR" dirty="0" err="1">
                <a:solidFill>
                  <a:srgbClr val="002060"/>
                </a:solidFill>
              </a:rPr>
              <a:t>Foreign</a:t>
            </a:r>
            <a:r>
              <a:rPr lang="tr-TR" dirty="0">
                <a:solidFill>
                  <a:srgbClr val="002060"/>
                </a:solidFill>
              </a:rPr>
              <a:t> </a:t>
            </a:r>
            <a:r>
              <a:rPr lang="tr-TR" dirty="0" err="1">
                <a:solidFill>
                  <a:srgbClr val="002060"/>
                </a:solidFill>
              </a:rPr>
              <a:t>Relations</a:t>
            </a:r>
            <a:r>
              <a:rPr lang="tr-TR" dirty="0">
                <a:solidFill>
                  <a:srgbClr val="002060"/>
                </a:solidFill>
              </a:rPr>
              <a:t> </a:t>
            </a:r>
            <a:r>
              <a:rPr lang="tr-TR" dirty="0" err="1">
                <a:solidFill>
                  <a:srgbClr val="002060"/>
                </a:solidFill>
              </a:rPr>
              <a:t>Department</a:t>
            </a:r>
            <a:endParaRPr lang="tr-TR" dirty="0">
              <a:solidFill>
                <a:srgbClr val="002060"/>
              </a:solidFill>
            </a:endParaRPr>
          </a:p>
          <a:p>
            <a:r>
              <a:rPr lang="tr-TR" dirty="0"/>
              <a:t> </a:t>
            </a:r>
            <a:endParaRPr lang="tr-TR" sz="11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defRPr/>
            </a:pPr>
            <a:r>
              <a:rPr lang="ru-RU" sz="1100" b="1" dirty="0"/>
              <a:t>ECONOMIC COOPERATION ORGANIZATION</a:t>
            </a:r>
            <a:endParaRPr lang="tr-TR" sz="1100" dirty="0"/>
          </a:p>
          <a:p>
            <a:pPr algn="ctr">
              <a:defRPr/>
            </a:pPr>
            <a:r>
              <a:rPr lang="en-US" sz="1100" b="1" u="sng" dirty="0"/>
              <a:t>7</a:t>
            </a:r>
            <a:r>
              <a:rPr lang="en-US" sz="1100" b="1" u="sng" baseline="30000" dirty="0"/>
              <a:t>th</a:t>
            </a:r>
            <a:r>
              <a:rPr lang="en-US" sz="1100" b="1" u="sng" dirty="0"/>
              <a:t> Meeting of the Heads of National Statistical Offices (7MHNSO</a:t>
            </a:r>
            <a:r>
              <a:rPr lang="en-US" sz="1100" b="1" u="sng" dirty="0" smtClean="0"/>
              <a:t>)</a:t>
            </a:r>
            <a:r>
              <a:rPr lang="tr-TR" sz="1100" dirty="0"/>
              <a:t/>
            </a:r>
            <a:br>
              <a:rPr lang="tr-TR" sz="1100" dirty="0"/>
            </a:br>
            <a:r>
              <a:rPr lang="en-US" sz="1100" b="1" u="sng" dirty="0"/>
              <a:t>September 20, </a:t>
            </a:r>
            <a:r>
              <a:rPr lang="en-US" sz="1100" b="1" u="sng" dirty="0" smtClean="0"/>
              <a:t>2023</a:t>
            </a:r>
            <a:endParaRPr lang="tr-TR" sz="11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2" y="548680"/>
            <a:ext cx="11049077" cy="1241434"/>
          </a:xfrm>
        </p:spPr>
        <p:txBody>
          <a:bodyPr/>
          <a:lstStyle/>
          <a:p>
            <a:r>
              <a:rPr lang="en-GB" sz="3200" b="1" dirty="0" smtClean="0">
                <a:solidFill>
                  <a:srgbClr val="C00000"/>
                </a:solidFill>
                <a:effectLst>
                  <a:outerShdw blurRad="38100" dist="38100" dir="2700000" algn="tl">
                    <a:srgbClr val="000000">
                      <a:alpha val="43137"/>
                    </a:srgbClr>
                  </a:outerShdw>
                </a:effectLst>
              </a:rPr>
              <a:t> </a:t>
            </a:r>
            <a:r>
              <a:rPr lang="tr-TR" sz="3200" b="1" dirty="0" err="1">
                <a:solidFill>
                  <a:srgbClr val="C00000"/>
                </a:solidFill>
                <a:effectLst>
                  <a:outerShdw blurRad="38100" dist="38100" dir="2700000" algn="tl">
                    <a:srgbClr val="000000">
                      <a:alpha val="43137"/>
                    </a:srgbClr>
                  </a:outerShdw>
                </a:effectLst>
              </a:rPr>
              <a:t>Macroeconomic</a:t>
            </a:r>
            <a:r>
              <a:rPr lang="tr-TR" sz="3200" b="1" dirty="0">
                <a:solidFill>
                  <a:srgbClr val="C00000"/>
                </a:solidFill>
                <a:effectLst>
                  <a:outerShdw blurRad="38100" dist="38100" dir="2700000" algn="tl">
                    <a:srgbClr val="000000">
                      <a:alpha val="43137"/>
                    </a:srgbClr>
                  </a:outerShdw>
                </a:effectLst>
              </a:rPr>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r>
              <a:rPr lang="tr-TR" sz="3200" b="1" dirty="0" smtClean="0">
                <a:solidFill>
                  <a:srgbClr val="C00000"/>
                </a:solidFill>
                <a:effectLst>
                  <a:outerShdw blurRad="38100" dist="38100" dir="2700000" algn="tl">
                    <a:srgbClr val="000000">
                      <a:alpha val="43137"/>
                    </a:srgbClr>
                  </a:outerShdw>
                </a:effectLst>
              </a:rPr>
              <a:t/>
            </a:r>
            <a:br>
              <a:rPr lang="tr-TR" sz="3200" b="1" dirty="0" smtClean="0">
                <a:solidFill>
                  <a:srgbClr val="C00000"/>
                </a:solidFill>
                <a:effectLst>
                  <a:outerShdw blurRad="38100" dist="38100" dir="2700000" algn="tl">
                    <a:srgbClr val="000000">
                      <a:alpha val="43137"/>
                    </a:srgbClr>
                  </a:outerShdw>
                </a:effectLst>
              </a:rPr>
            </a:br>
            <a:r>
              <a:rPr lang="tr-TR" sz="2400" b="1" dirty="0" err="1" smtClean="0">
                <a:solidFill>
                  <a:srgbClr val="C00000"/>
                </a:solidFill>
                <a:effectLst>
                  <a:outerShdw blurRad="38100" dist="38100" dir="2700000" algn="tl">
                    <a:srgbClr val="000000">
                      <a:alpha val="43137"/>
                    </a:srgbClr>
                  </a:outerShdw>
                </a:effectLst>
              </a:rPr>
              <a:t>Price</a:t>
            </a:r>
            <a:r>
              <a:rPr lang="tr-TR" sz="2400" b="1" dirty="0" smtClean="0">
                <a:solidFill>
                  <a:srgbClr val="C00000"/>
                </a:solidFill>
                <a:effectLst>
                  <a:outerShdw blurRad="38100" dist="38100" dir="2700000" algn="tl">
                    <a:srgbClr val="000000">
                      <a:alpha val="43137"/>
                    </a:srgbClr>
                  </a:outerShdw>
                </a:effectLst>
              </a:rPr>
              <a:t> </a:t>
            </a:r>
            <a:r>
              <a:rPr lang="tr-TR" sz="2400" b="1" dirty="0" err="1" smtClean="0">
                <a:solidFill>
                  <a:srgbClr val="C00000"/>
                </a:solidFill>
                <a:effectLst>
                  <a:outerShdw blurRad="38100" dist="38100" dir="2700000" algn="tl">
                    <a:srgbClr val="000000">
                      <a:alpha val="43137"/>
                    </a:srgbClr>
                  </a:outerShdw>
                </a:effectLst>
              </a:rPr>
              <a:t>Statistics</a:t>
            </a:r>
            <a:endParaRPr lang="tr-TR" sz="2400"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p:txBody>
          <a:bodyPr/>
          <a:lstStyle/>
          <a:p>
            <a:pPr marL="0" lvl="0" indent="0" algn="just" eaLnBrk="1" hangingPunct="1">
              <a:spcBef>
                <a:spcPts val="300"/>
              </a:spcBef>
              <a:spcAft>
                <a:spcPts val="300"/>
              </a:spcAft>
              <a:buNone/>
            </a:pPr>
            <a:endParaRPr lang="en-US" sz="2400" kern="1200" dirty="0" smtClean="0">
              <a:solidFill>
                <a:srgbClr val="000000"/>
              </a:solidFill>
              <a:ea typeface="+mn-ea"/>
            </a:endParaRPr>
          </a:p>
          <a:p>
            <a:pPr marL="0">
              <a:spcBef>
                <a:spcPts val="300"/>
              </a:spcBef>
              <a:spcAft>
                <a:spcPts val="300"/>
              </a:spcAft>
              <a:buClr>
                <a:srgbClr val="AB2328"/>
              </a:buClr>
            </a:pPr>
            <a:endParaRPr lang="en-US" dirty="0"/>
          </a:p>
        </p:txBody>
      </p:sp>
      <p:sp>
        <p:nvSpPr>
          <p:cNvPr id="7" name="İçerik Yer Tutucusu 6"/>
          <p:cNvSpPr>
            <a:spLocks noGrp="1"/>
          </p:cNvSpPr>
          <p:nvPr>
            <p:ph sz="half" idx="2"/>
          </p:nvPr>
        </p:nvSpPr>
        <p:spPr>
          <a:xfrm>
            <a:off x="335360" y="1916832"/>
            <a:ext cx="9000999" cy="4209331"/>
          </a:xfrm>
        </p:spPr>
        <p:txBody>
          <a:bodyPr/>
          <a:lstStyle/>
          <a:p>
            <a:pPr algn="just">
              <a:spcBef>
                <a:spcPts val="600"/>
              </a:spcBef>
              <a:spcAft>
                <a:spcPts val="600"/>
              </a:spcAft>
            </a:pPr>
            <a:r>
              <a:rPr lang="en-US" sz="2000" dirty="0"/>
              <a:t>Transition to tablet computers for field data collection</a:t>
            </a:r>
          </a:p>
          <a:p>
            <a:pPr algn="just">
              <a:spcBef>
                <a:spcPts val="600"/>
              </a:spcBef>
              <a:spcAft>
                <a:spcPts val="600"/>
              </a:spcAft>
            </a:pPr>
            <a:r>
              <a:rPr lang="en-US" sz="2000" dirty="0"/>
              <a:t>Enlarged sample size for ‘’Actual rentals for housing’’ data</a:t>
            </a:r>
          </a:p>
          <a:p>
            <a:pPr algn="just">
              <a:spcBef>
                <a:spcPts val="600"/>
              </a:spcBef>
              <a:spcAft>
                <a:spcPts val="600"/>
              </a:spcAft>
            </a:pPr>
            <a:r>
              <a:rPr lang="en-US" sz="2000" dirty="0"/>
              <a:t>Daily collection of data on fuel, gold, and electricity</a:t>
            </a:r>
          </a:p>
          <a:p>
            <a:pPr algn="just">
              <a:spcBef>
                <a:spcPts val="600"/>
              </a:spcBef>
              <a:spcAft>
                <a:spcPts val="600"/>
              </a:spcAft>
            </a:pPr>
            <a:r>
              <a:rPr lang="en-US" sz="2000" dirty="0"/>
              <a:t>Weekly collection of daily barcode scanner data from chain markets</a:t>
            </a:r>
          </a:p>
          <a:p>
            <a:pPr lvl="1" algn="just">
              <a:spcBef>
                <a:spcPts val="600"/>
              </a:spcBef>
              <a:spcAft>
                <a:spcPts val="600"/>
              </a:spcAft>
              <a:buFont typeface="Wingdings" panose="05000000000000000000" pitchFamily="2" charset="2"/>
              <a:buChar char="Ø"/>
            </a:pPr>
            <a:r>
              <a:rPr lang="en-US" sz="1600" dirty="0" smtClean="0"/>
              <a:t>Barcode </a:t>
            </a:r>
            <a:r>
              <a:rPr lang="en-US" sz="1600" dirty="0"/>
              <a:t>scanner data contributes </a:t>
            </a:r>
            <a:r>
              <a:rPr lang="en-US" sz="1600" dirty="0" smtClean="0"/>
              <a:t>46</a:t>
            </a:r>
            <a:r>
              <a:rPr lang="tr-TR" sz="1600" dirty="0"/>
              <a:t> </a:t>
            </a:r>
            <a:r>
              <a:rPr lang="en-US" sz="1600" dirty="0" smtClean="0"/>
              <a:t>% to</a:t>
            </a:r>
            <a:r>
              <a:rPr lang="tr-TR" sz="1600" dirty="0" smtClean="0"/>
              <a:t> </a:t>
            </a:r>
            <a:r>
              <a:rPr lang="en-US" sz="1600" dirty="0" err="1" smtClean="0"/>
              <a:t>Harmonised</a:t>
            </a:r>
            <a:r>
              <a:rPr lang="en-US" sz="1600" dirty="0"/>
              <a:t> </a:t>
            </a:r>
            <a:r>
              <a:rPr lang="tr-TR" sz="1600" dirty="0" smtClean="0"/>
              <a:t>I</a:t>
            </a:r>
            <a:r>
              <a:rPr lang="en-US" sz="1600" dirty="0" err="1" smtClean="0"/>
              <a:t>ndex</a:t>
            </a:r>
            <a:r>
              <a:rPr lang="en-US" sz="1600" dirty="0"/>
              <a:t> of </a:t>
            </a:r>
            <a:r>
              <a:rPr lang="tr-TR" sz="1600" dirty="0" smtClean="0"/>
              <a:t>C</a:t>
            </a:r>
            <a:r>
              <a:rPr lang="en-US" sz="1600" dirty="0" err="1" smtClean="0"/>
              <a:t>onsumer</a:t>
            </a:r>
            <a:r>
              <a:rPr lang="en-US" sz="1600" dirty="0"/>
              <a:t> </a:t>
            </a:r>
            <a:r>
              <a:rPr lang="tr-TR" sz="1600" dirty="0" smtClean="0"/>
              <a:t>P</a:t>
            </a:r>
            <a:r>
              <a:rPr lang="en-US" sz="1600" dirty="0" err="1" smtClean="0"/>
              <a:t>rices</a:t>
            </a:r>
            <a:r>
              <a:rPr lang="en-US" sz="1600" dirty="0"/>
              <a:t> (HICP</a:t>
            </a:r>
            <a:r>
              <a:rPr lang="en-US" sz="1600" dirty="0" smtClean="0"/>
              <a:t>)</a:t>
            </a:r>
            <a:r>
              <a:rPr lang="tr-TR" sz="1600" dirty="0" smtClean="0"/>
              <a:t> data</a:t>
            </a:r>
          </a:p>
          <a:p>
            <a:pPr lvl="1" algn="just">
              <a:spcBef>
                <a:spcPts val="600"/>
              </a:spcBef>
              <a:spcAft>
                <a:spcPts val="600"/>
              </a:spcAft>
              <a:buFont typeface="Wingdings" panose="05000000000000000000" pitchFamily="2" charset="2"/>
              <a:buChar char="Ø"/>
            </a:pPr>
            <a:r>
              <a:rPr lang="en-US" sz="2000" dirty="0" smtClean="0"/>
              <a:t>Web scraping</a:t>
            </a:r>
          </a:p>
          <a:p>
            <a:pPr lvl="1" algn="just">
              <a:spcBef>
                <a:spcPts val="600"/>
              </a:spcBef>
              <a:spcAft>
                <a:spcPts val="600"/>
              </a:spcAft>
              <a:buFont typeface="Wingdings" panose="05000000000000000000" pitchFamily="2" charset="2"/>
              <a:buChar char="Ø"/>
            </a:pPr>
            <a:r>
              <a:rPr lang="en-US" sz="1600" dirty="0" smtClean="0"/>
              <a:t>Web </a:t>
            </a:r>
            <a:r>
              <a:rPr lang="en-US" sz="1600" dirty="0"/>
              <a:t>scraping data contributes </a:t>
            </a:r>
            <a:r>
              <a:rPr lang="en-US" sz="1600" dirty="0" smtClean="0"/>
              <a:t>4</a:t>
            </a:r>
            <a:r>
              <a:rPr lang="tr-TR" sz="1600" dirty="0" smtClean="0"/>
              <a:t> </a:t>
            </a:r>
            <a:r>
              <a:rPr lang="en-US" sz="1600" dirty="0" smtClean="0"/>
              <a:t>% </a:t>
            </a:r>
            <a:r>
              <a:rPr lang="en-US" sz="1600" dirty="0"/>
              <a:t>to HICP data</a:t>
            </a:r>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10</a:t>
            </a:fld>
            <a:endParaRPr lang="tr-TR" dirty="0"/>
          </a:p>
        </p:txBody>
      </p:sp>
      <p:pic>
        <p:nvPicPr>
          <p:cNvPr id="5" name="Resim 4"/>
          <p:cNvPicPr>
            <a:picLocks noChangeAspect="1"/>
          </p:cNvPicPr>
          <p:nvPr/>
        </p:nvPicPr>
        <p:blipFill>
          <a:blip r:embed="rId3"/>
          <a:stretch>
            <a:fillRect/>
          </a:stretch>
        </p:blipFill>
        <p:spPr>
          <a:xfrm>
            <a:off x="9075209" y="1579303"/>
            <a:ext cx="2643680" cy="2599124"/>
          </a:xfrm>
          <a:prstGeom prst="rect">
            <a:avLst/>
          </a:prstGeom>
        </p:spPr>
      </p:pic>
    </p:spTree>
    <p:extLst>
      <p:ext uri="{BB962C8B-B14F-4D97-AF65-F5344CB8AC3E}">
        <p14:creationId xmlns:p14="http://schemas.microsoft.com/office/powerpoint/2010/main" val="3251703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476672"/>
            <a:ext cx="10972800" cy="1004901"/>
          </a:xfrm>
        </p:spPr>
        <p:txBody>
          <a:bodyPr/>
          <a:lstStyle/>
          <a:p>
            <a:r>
              <a:rPr lang="tr-TR" sz="3200" b="1" dirty="0" err="1" smtClean="0">
                <a:solidFill>
                  <a:srgbClr val="C00000"/>
                </a:solidFill>
                <a:effectLst>
                  <a:outerShdw blurRad="38100" dist="38100" dir="2700000" algn="tl">
                    <a:srgbClr val="000000">
                      <a:alpha val="43137"/>
                    </a:srgbClr>
                  </a:outerShdw>
                </a:effectLst>
              </a:rPr>
              <a:t>Tourism</a:t>
            </a:r>
            <a:r>
              <a:rPr lang="tr-TR" dirty="0" smtClean="0"/>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p>
        </p:txBody>
      </p:sp>
      <p:sp>
        <p:nvSpPr>
          <p:cNvPr id="3" name="İçerik Yer Tutucusu 2"/>
          <p:cNvSpPr>
            <a:spLocks noGrp="1"/>
          </p:cNvSpPr>
          <p:nvPr>
            <p:ph idx="1"/>
          </p:nvPr>
        </p:nvSpPr>
        <p:spPr>
          <a:xfrm>
            <a:off x="335360" y="1928802"/>
            <a:ext cx="7848872" cy="4197361"/>
          </a:xfrm>
        </p:spPr>
        <p:txBody>
          <a:bodyPr/>
          <a:lstStyle/>
          <a:p>
            <a:pPr>
              <a:spcBef>
                <a:spcPts val="600"/>
              </a:spcBef>
              <a:spcAft>
                <a:spcPts val="600"/>
              </a:spcAft>
            </a:pPr>
            <a:r>
              <a:rPr lang="en-US" sz="1800" dirty="0" err="1"/>
              <a:t>TurkStat</a:t>
            </a:r>
            <a:r>
              <a:rPr lang="en-US" sz="1800" dirty="0"/>
              <a:t> focused on studies to obtain data from different data </a:t>
            </a:r>
            <a:r>
              <a:rPr lang="en-US" sz="1800" dirty="0" smtClean="0"/>
              <a:t>sources</a:t>
            </a:r>
            <a:r>
              <a:rPr lang="tr-TR" sz="1800" dirty="0" smtClean="0"/>
              <a:t>;</a:t>
            </a:r>
            <a:r>
              <a:rPr lang="en-US" sz="1800" dirty="0" smtClean="0"/>
              <a:t> </a:t>
            </a:r>
            <a:endParaRPr lang="en-US" sz="1800" dirty="0"/>
          </a:p>
          <a:p>
            <a:pPr lvl="1">
              <a:spcBef>
                <a:spcPts val="600"/>
              </a:spcBef>
              <a:spcAft>
                <a:spcPts val="600"/>
              </a:spcAft>
              <a:buFont typeface="Wingdings" panose="05000000000000000000" pitchFamily="2" charset="2"/>
              <a:buChar char="Ø"/>
            </a:pPr>
            <a:r>
              <a:rPr lang="en-US" sz="1600" dirty="0"/>
              <a:t>Within the scope of the revision; The Departing Visitor Survey will continue to be used with additional data sources and the regulation regarding the number of overnight stays in the package tour has been integrated</a:t>
            </a:r>
            <a:r>
              <a:rPr lang="en-US" sz="1600" dirty="0" smtClean="0"/>
              <a:t>.</a:t>
            </a:r>
            <a:endParaRPr lang="en-US" sz="1600" dirty="0"/>
          </a:p>
          <a:p>
            <a:pPr lvl="1">
              <a:spcBef>
                <a:spcPts val="600"/>
              </a:spcBef>
              <a:spcAft>
                <a:spcPts val="600"/>
              </a:spcAft>
              <a:buFont typeface="Wingdings" panose="05000000000000000000" pitchFamily="2" charset="2"/>
              <a:buChar char="Ø"/>
            </a:pPr>
            <a:r>
              <a:rPr lang="en-US" sz="1600" dirty="0"/>
              <a:t>Interbank Card Center data has been integrated into the system</a:t>
            </a:r>
            <a:r>
              <a:rPr lang="en-US" sz="1400" dirty="0" smtClean="0"/>
              <a:t>.</a:t>
            </a:r>
            <a:endParaRPr lang="en-US" sz="1400" dirty="0"/>
          </a:p>
          <a:p>
            <a:pPr>
              <a:spcBef>
                <a:spcPts val="600"/>
              </a:spcBef>
              <a:spcAft>
                <a:spcPts val="600"/>
              </a:spcAft>
            </a:pPr>
            <a:r>
              <a:rPr lang="en-US" sz="1800" dirty="0"/>
              <a:t>The results of the Health Tourism Survey were used to obtain health tourism data</a:t>
            </a:r>
            <a:r>
              <a:rPr lang="en-US" sz="1800" dirty="0" smtClean="0"/>
              <a:t>.</a:t>
            </a:r>
            <a:endParaRPr lang="en-US" sz="1800" dirty="0"/>
          </a:p>
          <a:p>
            <a:pPr>
              <a:spcBef>
                <a:spcPts val="600"/>
              </a:spcBef>
              <a:spcAft>
                <a:spcPts val="600"/>
              </a:spcAft>
            </a:pPr>
            <a:r>
              <a:rPr lang="en-US" sz="1800" dirty="0"/>
              <a:t>The results of the Education Tourism Survey for the acquisition of educational tourism data and the fees paid by the students studying within the scope of the international student quota (Turkish, foreign) have been compiled and the results have been integrated.</a:t>
            </a:r>
          </a:p>
          <a:p>
            <a:endParaRPr lang="tr-TR" sz="16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11</a:t>
            </a:fld>
            <a:endParaRPr lang="tr-TR" dirty="0"/>
          </a:p>
        </p:txBody>
      </p:sp>
      <p:pic>
        <p:nvPicPr>
          <p:cNvPr id="5" name="Resim 4"/>
          <p:cNvPicPr>
            <a:picLocks noChangeAspect="1"/>
          </p:cNvPicPr>
          <p:nvPr/>
        </p:nvPicPr>
        <p:blipFill>
          <a:blip r:embed="rId3"/>
          <a:stretch>
            <a:fillRect/>
          </a:stretch>
        </p:blipFill>
        <p:spPr>
          <a:xfrm>
            <a:off x="8400256" y="2204864"/>
            <a:ext cx="3791744" cy="2808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9527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620688"/>
            <a:ext cx="10972800" cy="720080"/>
          </a:xfrm>
        </p:spPr>
        <p:txBody>
          <a:bodyPr/>
          <a:lstStyle/>
          <a:p>
            <a:r>
              <a:rPr lang="tr-TR" sz="3200" b="1" dirty="0" err="1" smtClean="0">
                <a:solidFill>
                  <a:srgbClr val="C00000"/>
                </a:solidFill>
                <a:effectLst>
                  <a:outerShdw blurRad="38100" dist="38100" dir="2700000" algn="tl">
                    <a:srgbClr val="000000">
                      <a:alpha val="43137"/>
                    </a:srgbClr>
                  </a:outerShdw>
                </a:effectLst>
              </a:rPr>
              <a:t>Social</a:t>
            </a:r>
            <a:r>
              <a:rPr lang="tr-TR" dirty="0" smtClean="0"/>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p>
        </p:txBody>
      </p:sp>
      <p:sp>
        <p:nvSpPr>
          <p:cNvPr id="3" name="İçerik Yer Tutucusu 2"/>
          <p:cNvSpPr>
            <a:spLocks noGrp="1"/>
          </p:cNvSpPr>
          <p:nvPr>
            <p:ph idx="1"/>
          </p:nvPr>
        </p:nvSpPr>
        <p:spPr>
          <a:xfrm>
            <a:off x="335360" y="1928802"/>
            <a:ext cx="11247040" cy="4197361"/>
          </a:xfrm>
        </p:spPr>
        <p:txBody>
          <a:bodyPr/>
          <a:lstStyle/>
          <a:p>
            <a:pPr marL="0" indent="0">
              <a:buNone/>
            </a:pPr>
            <a:r>
              <a:rPr lang="en-US" sz="1800" b="1" dirty="0"/>
              <a:t>Education Statistics:</a:t>
            </a:r>
          </a:p>
          <a:p>
            <a:r>
              <a:rPr lang="en-US" sz="1800" dirty="0"/>
              <a:t> Press release on ‘Higher Education Employment Indicators’ was announced to the public in August 2022 and June 2023 for the first and second time, based on the Education-Employment </a:t>
            </a:r>
            <a:r>
              <a:rPr lang="en-US" sz="1800" dirty="0" smtClean="0"/>
              <a:t>Database</a:t>
            </a:r>
            <a:r>
              <a:rPr lang="tr-TR" sz="1800" dirty="0" smtClean="0"/>
              <a:t>.</a:t>
            </a:r>
            <a:endParaRPr lang="en-US" sz="1800" dirty="0"/>
          </a:p>
          <a:p>
            <a:r>
              <a:rPr lang="en-US" sz="1800" dirty="0"/>
              <a:t>‘Mean years of schooling’ indicator was calculated for the first time and published in May 2023 in national and provincial levels.</a:t>
            </a:r>
          </a:p>
          <a:p>
            <a:pPr marL="0" indent="0">
              <a:buNone/>
            </a:pPr>
            <a:r>
              <a:rPr lang="en-US" sz="1800" b="1" dirty="0"/>
              <a:t>Health and Social Protection Statistics</a:t>
            </a:r>
          </a:p>
          <a:p>
            <a:r>
              <a:rPr lang="en-US" sz="1800" dirty="0" err="1"/>
              <a:t>Türkiye</a:t>
            </a:r>
            <a:r>
              <a:rPr lang="en-US" sz="1800" dirty="0"/>
              <a:t> Health Survey (THS) for the reference year 2022 was implemented. The main results of the survey were published as a press release in June 2023. </a:t>
            </a:r>
          </a:p>
          <a:p>
            <a:r>
              <a:rPr lang="en-US" sz="1800" dirty="0"/>
              <a:t>The next implementation of </a:t>
            </a:r>
            <a:r>
              <a:rPr lang="en-US" sz="1800" dirty="0" err="1"/>
              <a:t>Türkiye</a:t>
            </a:r>
            <a:r>
              <a:rPr lang="en-US" sz="1800" dirty="0"/>
              <a:t> Health Survey (THS) is going to be conducted in 2025 by using third wave of EHIS (European Health Interview Survey) questionnaire together with additional questions based on country-specific needs.</a:t>
            </a:r>
            <a:endParaRPr lang="tr-TR" sz="18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12</a:t>
            </a:fld>
            <a:endParaRPr lang="tr-TR" dirty="0"/>
          </a:p>
        </p:txBody>
      </p:sp>
    </p:spTree>
    <p:extLst>
      <p:ext uri="{BB962C8B-B14F-4D97-AF65-F5344CB8AC3E}">
        <p14:creationId xmlns:p14="http://schemas.microsoft.com/office/powerpoint/2010/main" val="252037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2" y="692696"/>
            <a:ext cx="11049077" cy="1004331"/>
          </a:xfrm>
        </p:spPr>
        <p:txBody>
          <a:bodyPr/>
          <a:lstStyle/>
          <a:p>
            <a:r>
              <a:rPr lang="tr-TR" sz="3200" b="1" dirty="0" err="1">
                <a:solidFill>
                  <a:srgbClr val="C00000"/>
                </a:solidFill>
                <a:effectLst>
                  <a:outerShdw blurRad="38100" dist="38100" dir="2700000" algn="tl">
                    <a:srgbClr val="000000">
                      <a:alpha val="43137"/>
                    </a:srgbClr>
                  </a:outerShdw>
                </a:effectLst>
              </a:rPr>
              <a:t>Social</a:t>
            </a:r>
            <a:r>
              <a:rPr lang="tr-TR" sz="3200" dirty="0"/>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r>
              <a:rPr lang="tr-TR" sz="3200" b="1" dirty="0" smtClean="0">
                <a:solidFill>
                  <a:srgbClr val="C00000"/>
                </a:solidFill>
                <a:effectLst>
                  <a:outerShdw blurRad="38100" dist="38100" dir="2700000" algn="tl">
                    <a:srgbClr val="000000">
                      <a:alpha val="43137"/>
                    </a:srgbClr>
                  </a:outerShdw>
                </a:effectLst>
              </a:rPr>
              <a:t/>
            </a:r>
            <a:br>
              <a:rPr lang="tr-TR" sz="3200" b="1" dirty="0" smtClean="0">
                <a:solidFill>
                  <a:srgbClr val="C00000"/>
                </a:solidFill>
                <a:effectLst>
                  <a:outerShdw blurRad="38100" dist="38100" dir="2700000" algn="tl">
                    <a:srgbClr val="000000">
                      <a:alpha val="43137"/>
                    </a:srgbClr>
                  </a:outerShdw>
                </a:effectLst>
              </a:rPr>
            </a:br>
            <a:r>
              <a:rPr lang="en-US" sz="2400" b="1" dirty="0" smtClean="0">
                <a:solidFill>
                  <a:srgbClr val="C00000"/>
                </a:solidFill>
                <a:effectLst>
                  <a:outerShdw blurRad="38100" dist="38100" dir="2700000" algn="tl">
                    <a:srgbClr val="000000">
                      <a:alpha val="43137"/>
                    </a:srgbClr>
                  </a:outerShdw>
                </a:effectLst>
              </a:rPr>
              <a:t>Population and Housing Census</a:t>
            </a:r>
            <a:r>
              <a:rPr lang="tr-TR" sz="2400" b="1" dirty="0" smtClean="0">
                <a:solidFill>
                  <a:srgbClr val="C00000"/>
                </a:solidFill>
                <a:effectLst>
                  <a:outerShdw blurRad="38100" dist="38100" dir="2700000" algn="tl">
                    <a:srgbClr val="000000">
                      <a:alpha val="43137"/>
                    </a:srgbClr>
                  </a:outerShdw>
                </a:effectLst>
              </a:rPr>
              <a:t> (PHC)</a:t>
            </a:r>
            <a:endParaRPr lang="en-US" sz="3600" dirty="0"/>
          </a:p>
        </p:txBody>
      </p:sp>
      <p:sp>
        <p:nvSpPr>
          <p:cNvPr id="3" name="İçerik Yer Tutucusu 2"/>
          <p:cNvSpPr>
            <a:spLocks noGrp="1"/>
          </p:cNvSpPr>
          <p:nvPr>
            <p:ph sz="half" idx="1"/>
          </p:nvPr>
        </p:nvSpPr>
        <p:spPr>
          <a:xfrm>
            <a:off x="335360" y="1947930"/>
            <a:ext cx="7576508" cy="4178233"/>
          </a:xfrm>
        </p:spPr>
        <p:txBody>
          <a:bodyPr/>
          <a:lstStyle/>
          <a:p>
            <a:pPr marL="0" indent="0">
              <a:buNone/>
            </a:pPr>
            <a:r>
              <a:rPr lang="en-US" sz="1800" b="1" dirty="0">
                <a:solidFill>
                  <a:srgbClr val="002060"/>
                </a:solidFill>
              </a:rPr>
              <a:t>2021 Population and Housing Census</a:t>
            </a:r>
            <a:r>
              <a:rPr lang="tr-TR" sz="1800" b="1" dirty="0">
                <a:solidFill>
                  <a:srgbClr val="002060"/>
                </a:solidFill>
              </a:rPr>
              <a:t> (PHC)</a:t>
            </a:r>
            <a:r>
              <a:rPr lang="en-US" sz="1800" b="1" dirty="0" smtClean="0">
                <a:solidFill>
                  <a:srgbClr val="002060"/>
                </a:solidFill>
              </a:rPr>
              <a:t> </a:t>
            </a:r>
            <a:r>
              <a:rPr lang="en-US" sz="1800" b="1" dirty="0">
                <a:solidFill>
                  <a:srgbClr val="002060"/>
                </a:solidFill>
              </a:rPr>
              <a:t>Final Results:</a:t>
            </a:r>
          </a:p>
          <a:p>
            <a:r>
              <a:rPr lang="en-US" sz="1800" dirty="0" smtClean="0"/>
              <a:t>Basic </a:t>
            </a:r>
            <a:r>
              <a:rPr lang="en-US" sz="1800" dirty="0"/>
              <a:t>source and frame of 2021 </a:t>
            </a:r>
            <a:r>
              <a:rPr lang="tr-TR" sz="1800" dirty="0" err="1" smtClean="0"/>
              <a:t>Census</a:t>
            </a:r>
            <a:r>
              <a:rPr lang="tr-TR" sz="1800" dirty="0" smtClean="0"/>
              <a:t> </a:t>
            </a:r>
            <a:r>
              <a:rPr lang="en-US" sz="1800" dirty="0" smtClean="0"/>
              <a:t>was </a:t>
            </a:r>
            <a:r>
              <a:rPr lang="tr-TR" sz="1800" dirty="0" err="1" smtClean="0"/>
              <a:t>the</a:t>
            </a:r>
            <a:r>
              <a:rPr lang="tr-TR" sz="1800" dirty="0" smtClean="0"/>
              <a:t> </a:t>
            </a:r>
            <a:r>
              <a:rPr lang="en-US" sz="1800" dirty="0" smtClean="0"/>
              <a:t>Address </a:t>
            </a:r>
            <a:r>
              <a:rPr lang="en-US" sz="1800" dirty="0"/>
              <a:t>Based Population Registration System (ABPRS)  </a:t>
            </a:r>
            <a:r>
              <a:rPr lang="en-US" sz="1800" dirty="0" smtClean="0"/>
              <a:t>data</a:t>
            </a:r>
            <a:r>
              <a:rPr lang="en-US" sz="1800" dirty="0"/>
              <a:t>. Thus, greater part of the information to be produced within the scope of 2021 Census were already disseminated on February 4, 2022</a:t>
            </a:r>
            <a:r>
              <a:rPr lang="en-US" sz="1800" dirty="0" smtClean="0"/>
              <a:t>.</a:t>
            </a:r>
            <a:endParaRPr lang="tr-TR" sz="1800" dirty="0" smtClean="0"/>
          </a:p>
          <a:p>
            <a:r>
              <a:rPr lang="en-US" sz="1800" dirty="0"/>
              <a:t>Within the scope of </a:t>
            </a:r>
            <a:r>
              <a:rPr lang="en-US" sz="1800" dirty="0" smtClean="0"/>
              <a:t>2021</a:t>
            </a:r>
            <a:r>
              <a:rPr lang="tr-TR" sz="1800" dirty="0" smtClean="0"/>
              <a:t> </a:t>
            </a:r>
            <a:r>
              <a:rPr lang="tr-TR" sz="1800" dirty="0" err="1" smtClean="0"/>
              <a:t>Census</a:t>
            </a:r>
            <a:r>
              <a:rPr lang="en-US" sz="1800" dirty="0" smtClean="0"/>
              <a:t>, </a:t>
            </a:r>
            <a:r>
              <a:rPr lang="en-US" sz="1800" dirty="0"/>
              <a:t>information on the reason for internal migration was produced for the first time based on administrative registers</a:t>
            </a:r>
            <a:r>
              <a:rPr lang="en-US" sz="1800" dirty="0" smtClean="0"/>
              <a:t>.</a:t>
            </a:r>
            <a:endParaRPr lang="en-US" sz="1800" dirty="0"/>
          </a:p>
          <a:p>
            <a:r>
              <a:rPr lang="en-US" sz="1800" dirty="0"/>
              <a:t>Together with the census-type </a:t>
            </a:r>
            <a:r>
              <a:rPr lang="en-US" sz="1800" dirty="0" err="1"/>
              <a:t>labour</a:t>
            </a:r>
            <a:r>
              <a:rPr lang="en-US" sz="1800" dirty="0"/>
              <a:t> force and housing characteristics, final results of 2021 </a:t>
            </a:r>
            <a:r>
              <a:rPr lang="tr-TR" sz="1800" dirty="0" err="1" smtClean="0"/>
              <a:t>Census</a:t>
            </a:r>
            <a:r>
              <a:rPr lang="en-US" sz="1800" dirty="0" smtClean="0"/>
              <a:t> </a:t>
            </a:r>
            <a:r>
              <a:rPr lang="en-US" sz="1800" dirty="0"/>
              <a:t>were announced to the public on December 19, 2022.</a:t>
            </a:r>
          </a:p>
          <a:p>
            <a:pPr lvl="1">
              <a:buFont typeface="Wingdings" panose="05000000000000000000" pitchFamily="2" charset="2"/>
              <a:buChar char="Ø"/>
            </a:pPr>
            <a:r>
              <a:rPr lang="en-US" sz="1600" dirty="0"/>
              <a:t>For census-type </a:t>
            </a:r>
            <a:r>
              <a:rPr lang="en-US" sz="1600" dirty="0" err="1"/>
              <a:t>labour</a:t>
            </a:r>
            <a:r>
              <a:rPr lang="en-US" sz="1600" dirty="0"/>
              <a:t> force characteristics, the target in the first step was to set up an integrated database called “Population Characteristics Database (PCDB</a:t>
            </a:r>
            <a:r>
              <a:rPr lang="en-US" sz="1600" dirty="0" smtClean="0"/>
              <a:t>)”.</a:t>
            </a:r>
            <a:endParaRPr lang="en-US" sz="1600" dirty="0"/>
          </a:p>
          <a:p>
            <a:endParaRPr lang="en-US" sz="1600" dirty="0"/>
          </a:p>
          <a:p>
            <a:endParaRPr lang="tr-TR" sz="16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en-US" smtClean="0"/>
              <a:pPr>
                <a:defRPr/>
              </a:pPr>
              <a:t>13</a:t>
            </a:fld>
            <a:endParaRPr lang="en-US" dirty="0"/>
          </a:p>
        </p:txBody>
      </p:sp>
      <p:sp>
        <p:nvSpPr>
          <p:cNvPr id="22" name="Rectangle 3">
            <a:extLst>
              <a:ext uri="{FF2B5EF4-FFF2-40B4-BE49-F238E27FC236}">
                <a16:creationId xmlns:a16="http://schemas.microsoft.com/office/drawing/2014/main" id="{DC74298C-47B2-43FB-8252-14673529F96E}"/>
              </a:ext>
            </a:extLst>
          </p:cNvPr>
          <p:cNvSpPr txBox="1">
            <a:spLocks noChangeArrowheads="1"/>
          </p:cNvSpPr>
          <p:nvPr/>
        </p:nvSpPr>
        <p:spPr>
          <a:xfrm>
            <a:off x="571462" y="5373216"/>
            <a:ext cx="11213170" cy="715923"/>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400" baseline="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n-US" kern="0" dirty="0"/>
          </a:p>
        </p:txBody>
      </p:sp>
      <p:sp>
        <p:nvSpPr>
          <p:cNvPr id="32" name="AutoShape 7">
            <a:extLst>
              <a:ext uri="{FF2B5EF4-FFF2-40B4-BE49-F238E27FC236}">
                <a16:creationId xmlns:a16="http://schemas.microsoft.com/office/drawing/2014/main" id="{4DC7B141-5D30-4DE9-A2CC-14FB991A95C3}"/>
              </a:ext>
            </a:extLst>
          </p:cNvPr>
          <p:cNvSpPr>
            <a:spLocks/>
          </p:cNvSpPr>
          <p:nvPr/>
        </p:nvSpPr>
        <p:spPr bwMode="auto">
          <a:xfrm>
            <a:off x="4780827" y="1492999"/>
            <a:ext cx="3131041" cy="454931"/>
          </a:xfrm>
          <a:custGeom>
            <a:avLst/>
            <a:gdLst>
              <a:gd name="T0" fmla="*/ 2756179 w 21600"/>
              <a:gd name="T1" fmla="*/ 266700 h 21600"/>
              <a:gd name="T2" fmla="*/ 2756179 w 21600"/>
              <a:gd name="T3" fmla="*/ 266700 h 21600"/>
              <a:gd name="T4" fmla="*/ 2756179 w 21600"/>
              <a:gd name="T5" fmla="*/ 266700 h 21600"/>
              <a:gd name="T6" fmla="*/ 2756179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p>
            <a:pPr eaLnBrk="1"/>
            <a:endParaRPr lang="en-US" altLang="en-US" sz="2400" b="1" dirty="0">
              <a:solidFill>
                <a:srgbClr val="002060"/>
              </a:solidFill>
              <a:latin typeface="Calibri" panose="020F0502020204030204" pitchFamily="34" charset="0"/>
              <a:cs typeface="Calibri" panose="020F0502020204030204" pitchFamily="34" charset="0"/>
              <a:sym typeface="Lato" charset="0"/>
            </a:endParaRPr>
          </a:p>
        </p:txBody>
      </p:sp>
      <p:pic>
        <p:nvPicPr>
          <p:cNvPr id="5" name="Resim 4"/>
          <p:cNvPicPr>
            <a:picLocks noChangeAspect="1"/>
          </p:cNvPicPr>
          <p:nvPr/>
        </p:nvPicPr>
        <p:blipFill>
          <a:blip r:embed="rId3"/>
          <a:stretch>
            <a:fillRect/>
          </a:stretch>
        </p:blipFill>
        <p:spPr>
          <a:xfrm>
            <a:off x="8040216" y="2420888"/>
            <a:ext cx="3969630" cy="28138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3222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2" y="692696"/>
            <a:ext cx="11049077" cy="1004331"/>
          </a:xfrm>
        </p:spPr>
        <p:txBody>
          <a:bodyPr/>
          <a:lstStyle/>
          <a:p>
            <a:r>
              <a:rPr lang="tr-TR" sz="3200" b="1" dirty="0" err="1">
                <a:solidFill>
                  <a:srgbClr val="C00000"/>
                </a:solidFill>
                <a:effectLst>
                  <a:outerShdw blurRad="38100" dist="38100" dir="2700000" algn="tl">
                    <a:srgbClr val="000000">
                      <a:alpha val="43137"/>
                    </a:srgbClr>
                  </a:outerShdw>
                </a:effectLst>
              </a:rPr>
              <a:t>Social</a:t>
            </a:r>
            <a:r>
              <a:rPr lang="tr-TR" sz="3200" dirty="0"/>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r>
              <a:rPr lang="tr-TR" sz="3200" b="1" dirty="0" smtClean="0">
                <a:solidFill>
                  <a:srgbClr val="C00000"/>
                </a:solidFill>
                <a:effectLst>
                  <a:outerShdw blurRad="38100" dist="38100" dir="2700000" algn="tl">
                    <a:srgbClr val="000000">
                      <a:alpha val="43137"/>
                    </a:srgbClr>
                  </a:outerShdw>
                </a:effectLst>
              </a:rPr>
              <a:t/>
            </a:r>
            <a:br>
              <a:rPr lang="tr-TR" sz="3200" b="1" dirty="0" smtClean="0">
                <a:solidFill>
                  <a:srgbClr val="C00000"/>
                </a:solidFill>
                <a:effectLst>
                  <a:outerShdw blurRad="38100" dist="38100" dir="2700000" algn="tl">
                    <a:srgbClr val="000000">
                      <a:alpha val="43137"/>
                    </a:srgbClr>
                  </a:outerShdw>
                </a:effectLst>
              </a:rPr>
            </a:br>
            <a:r>
              <a:rPr lang="en-US" sz="2400" b="1" dirty="0">
                <a:solidFill>
                  <a:srgbClr val="C00000"/>
                </a:solidFill>
                <a:effectLst>
                  <a:outerShdw blurRad="38100" dist="38100" dir="2700000" algn="tl">
                    <a:srgbClr val="000000">
                      <a:alpha val="43137"/>
                    </a:srgbClr>
                  </a:outerShdw>
                </a:effectLst>
              </a:rPr>
              <a:t>Population Statistics Portal</a:t>
            </a:r>
            <a:endParaRPr lang="en-US" sz="3600" dirty="0"/>
          </a:p>
        </p:txBody>
      </p:sp>
      <p:sp>
        <p:nvSpPr>
          <p:cNvPr id="3" name="İçerik Yer Tutucusu 2"/>
          <p:cNvSpPr>
            <a:spLocks noGrp="1"/>
          </p:cNvSpPr>
          <p:nvPr>
            <p:ph sz="half" idx="1"/>
          </p:nvPr>
        </p:nvSpPr>
        <p:spPr>
          <a:xfrm>
            <a:off x="335360" y="1947930"/>
            <a:ext cx="7056784" cy="4178233"/>
          </a:xfrm>
        </p:spPr>
        <p:txBody>
          <a:bodyPr/>
          <a:lstStyle/>
          <a:p>
            <a:pPr>
              <a:buFont typeface="Arial" panose="020B0604020202020204" pitchFamily="34" charset="0"/>
              <a:buChar char="•"/>
            </a:pPr>
            <a:r>
              <a:rPr lang="en-US" sz="2000" dirty="0" smtClean="0"/>
              <a:t>Population Statistics Portal has been established and opened to the public access in April 2023,</a:t>
            </a:r>
          </a:p>
          <a:p>
            <a:pPr lvl="1">
              <a:buFont typeface="Wingdings" panose="05000000000000000000" pitchFamily="2" charset="2"/>
              <a:buChar char="Ø"/>
            </a:pPr>
            <a:r>
              <a:rPr lang="en-US" sz="1600" dirty="0" smtClean="0"/>
              <a:t>To provide a holistic, clear and user-oriented data presentation by sharing demographic and socio-economic historical data on population through visualization tools </a:t>
            </a:r>
          </a:p>
          <a:p>
            <a:pPr lvl="1">
              <a:buFont typeface="Wingdings" panose="05000000000000000000" pitchFamily="2" charset="2"/>
              <a:buChar char="Ø"/>
            </a:pPr>
            <a:r>
              <a:rPr lang="en-US" sz="1600" dirty="0" smtClean="0"/>
              <a:t>To increase accessibility, public awareness and statistical literacy regarding the population and migration statistics.</a:t>
            </a:r>
          </a:p>
          <a:p>
            <a:pPr>
              <a:buFont typeface="Arial" panose="020B0604020202020204" pitchFamily="34" charset="0"/>
              <a:buChar char="•"/>
            </a:pPr>
            <a:r>
              <a:rPr lang="en-US" sz="2000" dirty="0" err="1" smtClean="0"/>
              <a:t>Türkiye</a:t>
            </a:r>
            <a:r>
              <a:rPr lang="en-US" sz="2000" dirty="0" smtClean="0"/>
              <a:t> Child Survey, was carried out for the first time in 2022 and first results were disseminated by a Press Release on 22 March 2023</a:t>
            </a:r>
            <a:r>
              <a:rPr lang="tr-TR" sz="2000" dirty="0" smtClean="0"/>
              <a:t>.</a:t>
            </a:r>
            <a:endParaRPr lang="en-US" sz="2000" dirty="0" smtClean="0"/>
          </a:p>
          <a:p>
            <a:r>
              <a:rPr lang="en-US" sz="2000" dirty="0" err="1" smtClean="0"/>
              <a:t>Türkiye</a:t>
            </a:r>
            <a:r>
              <a:rPr lang="en-US" sz="2000" dirty="0" smtClean="0"/>
              <a:t> Family Structure Survey was carried out in order to determine the family structure and results were published in April 2022.</a:t>
            </a:r>
          </a:p>
          <a:p>
            <a:endParaRPr lang="en-US" sz="1600" dirty="0"/>
          </a:p>
          <a:p>
            <a:endParaRPr lang="tr-TR" sz="16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en-US" smtClean="0"/>
              <a:pPr>
                <a:defRPr/>
              </a:pPr>
              <a:t>14</a:t>
            </a:fld>
            <a:endParaRPr lang="en-US" dirty="0"/>
          </a:p>
        </p:txBody>
      </p:sp>
      <p:sp>
        <p:nvSpPr>
          <p:cNvPr id="22" name="Rectangle 3">
            <a:extLst>
              <a:ext uri="{FF2B5EF4-FFF2-40B4-BE49-F238E27FC236}">
                <a16:creationId xmlns:a16="http://schemas.microsoft.com/office/drawing/2014/main" id="{DC74298C-47B2-43FB-8252-14673529F96E}"/>
              </a:ext>
            </a:extLst>
          </p:cNvPr>
          <p:cNvSpPr txBox="1">
            <a:spLocks noChangeArrowheads="1"/>
          </p:cNvSpPr>
          <p:nvPr/>
        </p:nvSpPr>
        <p:spPr>
          <a:xfrm>
            <a:off x="571462" y="5373216"/>
            <a:ext cx="11213170" cy="715923"/>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400" baseline="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n-US" kern="0" dirty="0"/>
          </a:p>
        </p:txBody>
      </p:sp>
      <p:sp>
        <p:nvSpPr>
          <p:cNvPr id="32" name="AutoShape 7">
            <a:extLst>
              <a:ext uri="{FF2B5EF4-FFF2-40B4-BE49-F238E27FC236}">
                <a16:creationId xmlns:a16="http://schemas.microsoft.com/office/drawing/2014/main" id="{4DC7B141-5D30-4DE9-A2CC-14FB991A95C3}"/>
              </a:ext>
            </a:extLst>
          </p:cNvPr>
          <p:cNvSpPr>
            <a:spLocks/>
          </p:cNvSpPr>
          <p:nvPr/>
        </p:nvSpPr>
        <p:spPr bwMode="auto">
          <a:xfrm>
            <a:off x="4780827" y="1492999"/>
            <a:ext cx="3131041" cy="454931"/>
          </a:xfrm>
          <a:custGeom>
            <a:avLst/>
            <a:gdLst>
              <a:gd name="T0" fmla="*/ 2756179 w 21600"/>
              <a:gd name="T1" fmla="*/ 266700 h 21600"/>
              <a:gd name="T2" fmla="*/ 2756179 w 21600"/>
              <a:gd name="T3" fmla="*/ 266700 h 21600"/>
              <a:gd name="T4" fmla="*/ 2756179 w 21600"/>
              <a:gd name="T5" fmla="*/ 266700 h 21600"/>
              <a:gd name="T6" fmla="*/ 2756179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p>
            <a:pPr eaLnBrk="1"/>
            <a:endParaRPr lang="en-US" altLang="en-US" sz="2400" b="1" dirty="0">
              <a:solidFill>
                <a:srgbClr val="002060"/>
              </a:solidFill>
              <a:latin typeface="Calibri" panose="020F0502020204030204" pitchFamily="34" charset="0"/>
              <a:cs typeface="Calibri" panose="020F0502020204030204" pitchFamily="34" charset="0"/>
              <a:sym typeface="Lato" charset="0"/>
            </a:endParaRPr>
          </a:p>
        </p:txBody>
      </p:sp>
      <p:pic>
        <p:nvPicPr>
          <p:cNvPr id="8" name="İçerik Yer Tutucus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2144" y="2404253"/>
            <a:ext cx="4190256" cy="3317906"/>
          </a:xfrm>
          <a:prstGeom prst="rect">
            <a:avLst/>
          </a:prstGeom>
        </p:spPr>
      </p:pic>
    </p:spTree>
    <p:extLst>
      <p:ext uri="{BB962C8B-B14F-4D97-AF65-F5344CB8AC3E}">
        <p14:creationId xmlns:p14="http://schemas.microsoft.com/office/powerpoint/2010/main" val="4000847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620688"/>
            <a:ext cx="10972800" cy="647700"/>
          </a:xfrm>
        </p:spPr>
        <p:txBody>
          <a:bodyPr/>
          <a:lstStyle/>
          <a:p>
            <a:r>
              <a:rPr lang="tr-TR" sz="3200" b="1" dirty="0" err="1" smtClean="0">
                <a:solidFill>
                  <a:srgbClr val="C00000"/>
                </a:solidFill>
                <a:effectLst>
                  <a:outerShdw blurRad="38100" dist="38100" dir="2700000" algn="tl">
                    <a:srgbClr val="000000">
                      <a:alpha val="43137"/>
                    </a:srgbClr>
                  </a:outerShdw>
                </a:effectLst>
              </a:rPr>
              <a:t>Sectoral</a:t>
            </a:r>
            <a:r>
              <a:rPr lang="tr-TR" dirty="0" smtClean="0"/>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p>
        </p:txBody>
      </p:sp>
      <p:sp>
        <p:nvSpPr>
          <p:cNvPr id="3" name="İçerik Yer Tutucusu 2"/>
          <p:cNvSpPr>
            <a:spLocks noGrp="1"/>
          </p:cNvSpPr>
          <p:nvPr>
            <p:ph idx="1"/>
          </p:nvPr>
        </p:nvSpPr>
        <p:spPr>
          <a:xfrm>
            <a:off x="609600" y="1928802"/>
            <a:ext cx="6350496" cy="4197361"/>
          </a:xfrm>
        </p:spPr>
        <p:txBody>
          <a:bodyPr/>
          <a:lstStyle/>
          <a:p>
            <a:r>
              <a:rPr lang="en-US" sz="2000" dirty="0"/>
              <a:t>Preliminary studies for Household Energy Statistics Survey is planned to be complemented in August and the results will be disseminated on December 2023.</a:t>
            </a:r>
          </a:p>
          <a:p>
            <a:r>
              <a:rPr lang="en-US" sz="2000" dirty="0"/>
              <a:t>Revision of Research and Development </a:t>
            </a:r>
            <a:r>
              <a:rPr lang="en-US" sz="2000" dirty="0" smtClean="0"/>
              <a:t>Statistics </a:t>
            </a:r>
            <a:r>
              <a:rPr lang="en-US" sz="2000" dirty="0"/>
              <a:t>is in line with </a:t>
            </a:r>
            <a:r>
              <a:rPr lang="en-US" sz="2000" dirty="0" err="1"/>
              <a:t>Frascati</a:t>
            </a:r>
            <a:r>
              <a:rPr lang="en-US" sz="2000" dirty="0"/>
              <a:t> Manual.</a:t>
            </a:r>
          </a:p>
          <a:p>
            <a:r>
              <a:rPr lang="en-US" sz="2000" dirty="0"/>
              <a:t>Regarding construction statistics, studies are going on in order to use administrative registers for the office sales statistics. The results are planned to be published at the </a:t>
            </a:r>
            <a:r>
              <a:rPr lang="en-US" sz="2000" dirty="0" smtClean="0"/>
              <a:t>beginning </a:t>
            </a:r>
            <a:r>
              <a:rPr lang="en-US" sz="2000" dirty="0"/>
              <a:t>of 2024.</a:t>
            </a:r>
            <a:endParaRPr lang="tr-TR" sz="20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15</a:t>
            </a:fld>
            <a:endParaRPr lang="tr-TR" dirty="0"/>
          </a:p>
        </p:txBody>
      </p:sp>
      <p:pic>
        <p:nvPicPr>
          <p:cNvPr id="5" name="Resim 4"/>
          <p:cNvPicPr>
            <a:picLocks noChangeAspect="1"/>
          </p:cNvPicPr>
          <p:nvPr/>
        </p:nvPicPr>
        <p:blipFill>
          <a:blip r:embed="rId3"/>
          <a:stretch>
            <a:fillRect/>
          </a:stretch>
        </p:blipFill>
        <p:spPr>
          <a:xfrm>
            <a:off x="6948372" y="2060848"/>
            <a:ext cx="2243971" cy="1514475"/>
          </a:xfrm>
          <a:prstGeom prst="rect">
            <a:avLst/>
          </a:prstGeom>
        </p:spPr>
      </p:pic>
      <p:pic>
        <p:nvPicPr>
          <p:cNvPr id="6" name="Resim 5"/>
          <p:cNvPicPr>
            <a:picLocks noChangeAspect="1"/>
          </p:cNvPicPr>
          <p:nvPr/>
        </p:nvPicPr>
        <p:blipFill>
          <a:blip r:embed="rId4"/>
          <a:stretch>
            <a:fillRect/>
          </a:stretch>
        </p:blipFill>
        <p:spPr>
          <a:xfrm>
            <a:off x="7900739" y="3336267"/>
            <a:ext cx="2371725" cy="1514475"/>
          </a:xfrm>
          <a:prstGeom prst="rect">
            <a:avLst/>
          </a:prstGeom>
        </p:spPr>
      </p:pic>
      <p:pic>
        <p:nvPicPr>
          <p:cNvPr id="7" name="Resim 6"/>
          <p:cNvPicPr>
            <a:picLocks noChangeAspect="1"/>
          </p:cNvPicPr>
          <p:nvPr/>
        </p:nvPicPr>
        <p:blipFill>
          <a:blip r:embed="rId5"/>
          <a:stretch>
            <a:fillRect/>
          </a:stretch>
        </p:blipFill>
        <p:spPr>
          <a:xfrm>
            <a:off x="9336360" y="4365104"/>
            <a:ext cx="2085975" cy="1381125"/>
          </a:xfrm>
          <a:prstGeom prst="rect">
            <a:avLst/>
          </a:prstGeom>
        </p:spPr>
      </p:pic>
    </p:spTree>
    <p:extLst>
      <p:ext uri="{BB962C8B-B14F-4D97-AF65-F5344CB8AC3E}">
        <p14:creationId xmlns:p14="http://schemas.microsoft.com/office/powerpoint/2010/main" val="701349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620688"/>
            <a:ext cx="10972800" cy="647700"/>
          </a:xfrm>
        </p:spPr>
        <p:txBody>
          <a:bodyPr/>
          <a:lstStyle/>
          <a:p>
            <a:r>
              <a:rPr lang="tr-TR" sz="3200" b="1" dirty="0" err="1" smtClean="0">
                <a:solidFill>
                  <a:srgbClr val="C00000"/>
                </a:solidFill>
                <a:effectLst>
                  <a:outerShdw blurRad="38100" dist="38100" dir="2700000" algn="tl">
                    <a:srgbClr val="000000">
                      <a:alpha val="43137"/>
                    </a:srgbClr>
                  </a:outerShdw>
                </a:effectLst>
              </a:rPr>
              <a:t>Enviromental</a:t>
            </a:r>
            <a:r>
              <a:rPr lang="tr-TR" dirty="0" smtClean="0"/>
              <a:t> </a:t>
            </a:r>
            <a:r>
              <a:rPr lang="tr-TR" sz="3200" b="1" dirty="0" err="1" smtClean="0">
                <a:solidFill>
                  <a:srgbClr val="C00000"/>
                </a:solidFill>
                <a:effectLst>
                  <a:outerShdw blurRad="38100" dist="38100" dir="2700000" algn="tl">
                    <a:srgbClr val="000000">
                      <a:alpha val="43137"/>
                    </a:srgbClr>
                  </a:outerShdw>
                </a:effectLst>
              </a:rPr>
              <a:t>Statistics</a:t>
            </a:r>
            <a:r>
              <a:rPr lang="tr-TR" sz="3200" b="1" dirty="0" smtClean="0">
                <a:solidFill>
                  <a:srgbClr val="C00000"/>
                </a:solidFill>
                <a:effectLst>
                  <a:outerShdw blurRad="38100" dist="38100" dir="2700000" algn="tl">
                    <a:srgbClr val="000000">
                      <a:alpha val="43137"/>
                    </a:srgbClr>
                  </a:outerShdw>
                </a:effectLst>
              </a:rPr>
              <a:t> </a:t>
            </a:r>
            <a:r>
              <a:rPr lang="tr-TR" sz="3200" b="1" dirty="0" err="1" smtClean="0">
                <a:solidFill>
                  <a:srgbClr val="C00000"/>
                </a:solidFill>
                <a:effectLst>
                  <a:outerShdw blurRad="38100" dist="38100" dir="2700000" algn="tl">
                    <a:srgbClr val="000000">
                      <a:alpha val="43137"/>
                    </a:srgbClr>
                  </a:outerShdw>
                </a:effectLst>
              </a:rPr>
              <a:t>and</a:t>
            </a:r>
            <a:r>
              <a:rPr lang="tr-TR" sz="3200" b="1" dirty="0" smtClean="0">
                <a:solidFill>
                  <a:srgbClr val="C00000"/>
                </a:solidFill>
                <a:effectLst>
                  <a:outerShdw blurRad="38100" dist="38100" dir="2700000" algn="tl">
                    <a:srgbClr val="000000">
                      <a:alpha val="43137"/>
                    </a:srgbClr>
                  </a:outerShdw>
                </a:effectLst>
              </a:rPr>
              <a:t> SDG </a:t>
            </a:r>
            <a:r>
              <a:rPr lang="tr-TR" sz="3200" b="1" dirty="0" err="1" smtClean="0">
                <a:solidFill>
                  <a:srgbClr val="C00000"/>
                </a:solidFill>
                <a:effectLst>
                  <a:outerShdw blurRad="38100" dist="38100" dir="2700000" algn="tl">
                    <a:srgbClr val="000000">
                      <a:alpha val="43137"/>
                    </a:srgbClr>
                  </a:outerShdw>
                </a:effectLst>
              </a:rPr>
              <a:t>Indicators</a:t>
            </a:r>
            <a:r>
              <a:rPr lang="tr-TR" sz="3200" b="1" dirty="0" smtClean="0">
                <a:solidFill>
                  <a:srgbClr val="C00000"/>
                </a:solidFill>
                <a:effectLst>
                  <a:outerShdw blurRad="38100" dist="38100" dir="2700000" algn="tl">
                    <a:srgbClr val="000000">
                      <a:alpha val="43137"/>
                    </a:srgbClr>
                  </a:outerShdw>
                </a:effectLst>
              </a:rPr>
              <a:t> </a:t>
            </a:r>
            <a:endParaRPr lang="tr-TR" sz="3200"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335360" y="1928802"/>
            <a:ext cx="11247040" cy="4197361"/>
          </a:xfrm>
        </p:spPr>
        <p:txBody>
          <a:bodyPr/>
          <a:lstStyle/>
          <a:p>
            <a:r>
              <a:rPr lang="en-US" sz="1800" dirty="0"/>
              <a:t>The latest Turkish Greenhouse Gas (GHG) Inventory </a:t>
            </a:r>
            <a:r>
              <a:rPr lang="en-US" sz="1800" dirty="0" smtClean="0"/>
              <a:t>was </a:t>
            </a:r>
            <a:r>
              <a:rPr lang="en-US" sz="1800" dirty="0"/>
              <a:t>submitted on 14 April 2023, results are also submitted to the European Environment Agency (EEA).</a:t>
            </a:r>
          </a:p>
          <a:p>
            <a:r>
              <a:rPr lang="en-US" sz="1800" dirty="0"/>
              <a:t>Significant quality improvements in terms of transparency, timeliness, completeness, consistency and accuracy has been achieved in GHG inventory of </a:t>
            </a:r>
            <a:r>
              <a:rPr lang="en-US" sz="1800" dirty="0" err="1"/>
              <a:t>Türkiye</a:t>
            </a:r>
            <a:r>
              <a:rPr lang="en-US" sz="1800" dirty="0"/>
              <a:t>.</a:t>
            </a:r>
          </a:p>
          <a:p>
            <a:r>
              <a:rPr lang="tr-TR" sz="1800" dirty="0" smtClean="0"/>
              <a:t>T</a:t>
            </a:r>
            <a:r>
              <a:rPr lang="en-US" sz="1800" dirty="0" smtClean="0"/>
              <a:t>he </a:t>
            </a:r>
            <a:r>
              <a:rPr lang="en-US" sz="1800" dirty="0"/>
              <a:t>methodological improvements on new modules of environmental accounts have been followed and the studies have been started. (such as ecosystem accounts.)</a:t>
            </a:r>
          </a:p>
          <a:p>
            <a:r>
              <a:rPr lang="en-US" sz="1800" dirty="0"/>
              <a:t>In the scope of environmental accounts, </a:t>
            </a:r>
            <a:r>
              <a:rPr lang="en-US" sz="1800" dirty="0" smtClean="0"/>
              <a:t>Turk</a:t>
            </a:r>
            <a:r>
              <a:rPr lang="tr-TR" sz="1800" dirty="0" smtClean="0"/>
              <a:t>S</a:t>
            </a:r>
            <a:r>
              <a:rPr lang="en-US" sz="1800" dirty="0" smtClean="0"/>
              <a:t>tat </a:t>
            </a:r>
            <a:r>
              <a:rPr lang="en-US" sz="1800" dirty="0"/>
              <a:t>took the first step on producing ecosystem accounts by starting a pilot project with Ministry of Agriculture and Forestry under the coordination of UN and World Bank in the last quarter of the 2022. </a:t>
            </a:r>
            <a:endParaRPr lang="tr-TR" sz="1800" dirty="0" smtClean="0"/>
          </a:p>
          <a:p>
            <a:r>
              <a:rPr lang="en-US" sz="1800" dirty="0"/>
              <a:t>The number of global SDG indicators published by </a:t>
            </a:r>
            <a:r>
              <a:rPr lang="en-US" sz="1800" dirty="0" err="1"/>
              <a:t>TurkStat</a:t>
            </a:r>
            <a:r>
              <a:rPr lang="en-US" sz="1800" dirty="0"/>
              <a:t> grew annually starting from 83 in 2019, 100 and 131 in 2020 and 2021 respectively. </a:t>
            </a:r>
            <a:endParaRPr lang="tr-TR" sz="1800" dirty="0" smtClean="0"/>
          </a:p>
          <a:p>
            <a:r>
              <a:rPr lang="en-US" sz="1800" dirty="0" smtClean="0"/>
              <a:t>In </a:t>
            </a:r>
            <a:r>
              <a:rPr lang="en-US" sz="1800" dirty="0"/>
              <a:t>2022, </a:t>
            </a:r>
            <a:r>
              <a:rPr lang="en-US" sz="1800" dirty="0" err="1"/>
              <a:t>TurkStat</a:t>
            </a:r>
            <a:r>
              <a:rPr lang="en-US" sz="1800" dirty="0"/>
              <a:t> launched the SDG </a:t>
            </a:r>
            <a:r>
              <a:rPr lang="en-US" sz="1800" dirty="0" smtClean="0"/>
              <a:t>portal</a:t>
            </a:r>
            <a:r>
              <a:rPr lang="tr-TR" sz="1800" dirty="0" smtClean="0"/>
              <a:t> </a:t>
            </a:r>
            <a:r>
              <a:rPr lang="en-US" sz="1800" dirty="0" smtClean="0"/>
              <a:t>reported </a:t>
            </a:r>
            <a:r>
              <a:rPr lang="en-US" sz="1800" dirty="0"/>
              <a:t>a total of 148 unique indicators. 19 indicators were presented with geocoded data on maps, and 4 indicators were calculated using GIS.</a:t>
            </a:r>
            <a:endParaRPr lang="tr-TR" sz="18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16</a:t>
            </a:fld>
            <a:endParaRPr lang="tr-TR" dirty="0"/>
          </a:p>
        </p:txBody>
      </p:sp>
    </p:spTree>
    <p:extLst>
      <p:ext uri="{BB962C8B-B14F-4D97-AF65-F5344CB8AC3E}">
        <p14:creationId xmlns:p14="http://schemas.microsoft.com/office/powerpoint/2010/main" val="993493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620688"/>
            <a:ext cx="10972800" cy="647700"/>
          </a:xfrm>
        </p:spPr>
        <p:txBody>
          <a:bodyPr/>
          <a:lstStyle/>
          <a:p>
            <a:r>
              <a:rPr lang="tr-TR" sz="3200" b="1" dirty="0" err="1" smtClean="0">
                <a:solidFill>
                  <a:srgbClr val="C00000"/>
                </a:solidFill>
                <a:effectLst>
                  <a:outerShdw blurRad="38100" dist="38100" dir="2700000" algn="tl">
                    <a:srgbClr val="000000">
                      <a:alpha val="43137"/>
                    </a:srgbClr>
                  </a:outerShdw>
                </a:effectLst>
              </a:rPr>
              <a:t>Enviromental</a:t>
            </a:r>
            <a:r>
              <a:rPr lang="tr-TR" dirty="0" smtClean="0"/>
              <a:t> </a:t>
            </a:r>
            <a:r>
              <a:rPr lang="tr-TR" sz="3200" b="1" dirty="0" err="1" smtClean="0">
                <a:solidFill>
                  <a:srgbClr val="C00000"/>
                </a:solidFill>
                <a:effectLst>
                  <a:outerShdw blurRad="38100" dist="38100" dir="2700000" algn="tl">
                    <a:srgbClr val="000000">
                      <a:alpha val="43137"/>
                    </a:srgbClr>
                  </a:outerShdw>
                </a:effectLst>
              </a:rPr>
              <a:t>Statistics</a:t>
            </a:r>
            <a:endParaRPr lang="tr-TR" sz="3200"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335360" y="1928802"/>
            <a:ext cx="7200800" cy="4197361"/>
          </a:xfrm>
        </p:spPr>
        <p:txBody>
          <a:bodyPr/>
          <a:lstStyle/>
          <a:p>
            <a:r>
              <a:rPr lang="en-US" sz="1800" dirty="0" smtClean="0"/>
              <a:t>Turk</a:t>
            </a:r>
            <a:r>
              <a:rPr lang="tr-TR" sz="1800" dirty="0" smtClean="0"/>
              <a:t>S</a:t>
            </a:r>
            <a:r>
              <a:rPr lang="en-US" sz="1800" dirty="0" smtClean="0"/>
              <a:t>tat </a:t>
            </a:r>
            <a:r>
              <a:rPr lang="en-US" sz="1800" dirty="0"/>
              <a:t>has been reporting waste/water statistics and environmental accounts in line with the EU definitions and </a:t>
            </a:r>
            <a:r>
              <a:rPr lang="en-US" sz="1800" dirty="0" smtClean="0"/>
              <a:t>standards.</a:t>
            </a:r>
            <a:endParaRPr lang="en-US" sz="1800" dirty="0"/>
          </a:p>
          <a:p>
            <a:r>
              <a:rPr lang="en-US" sz="1800" dirty="0"/>
              <a:t>The administrative registers have been analyzed to be used to improve the data availability of waste and water statistics.</a:t>
            </a:r>
          </a:p>
          <a:p>
            <a:r>
              <a:rPr lang="en-US" sz="1800" dirty="0"/>
              <a:t>The methodology of the calculation of «municipal waste recovery rate» has been improved to be published at the end of 2023.</a:t>
            </a:r>
          </a:p>
          <a:p>
            <a:r>
              <a:rPr lang="en-US" sz="1800" dirty="0" smtClean="0"/>
              <a:t>The </a:t>
            </a:r>
            <a:r>
              <a:rPr lang="en-US" sz="1800" dirty="0"/>
              <a:t>studies on the methodology developed by UNSD to monitor the global set of climate change related indicators are planned to be started this year.</a:t>
            </a:r>
          </a:p>
          <a:p>
            <a:endParaRPr lang="tr-TR" sz="20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17</a:t>
            </a:fld>
            <a:endParaRPr lang="tr-TR" dirty="0"/>
          </a:p>
        </p:txBody>
      </p:sp>
      <p:pic>
        <p:nvPicPr>
          <p:cNvPr id="5" name="Resim 4"/>
          <p:cNvPicPr>
            <a:picLocks noChangeAspect="1"/>
          </p:cNvPicPr>
          <p:nvPr/>
        </p:nvPicPr>
        <p:blipFill>
          <a:blip r:embed="rId3"/>
          <a:stretch>
            <a:fillRect/>
          </a:stretch>
        </p:blipFill>
        <p:spPr>
          <a:xfrm>
            <a:off x="7752184" y="2204864"/>
            <a:ext cx="4217988" cy="2952328"/>
          </a:xfrm>
          <a:prstGeom prst="rect">
            <a:avLst/>
          </a:prstGeom>
        </p:spPr>
      </p:pic>
    </p:spTree>
    <p:extLst>
      <p:ext uri="{BB962C8B-B14F-4D97-AF65-F5344CB8AC3E}">
        <p14:creationId xmlns:p14="http://schemas.microsoft.com/office/powerpoint/2010/main" val="3246558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620688"/>
            <a:ext cx="10972800" cy="647700"/>
          </a:xfrm>
        </p:spPr>
        <p:txBody>
          <a:bodyPr/>
          <a:lstStyle/>
          <a:p>
            <a:r>
              <a:rPr lang="tr-TR" sz="3200" b="1" dirty="0" err="1" smtClean="0">
                <a:solidFill>
                  <a:srgbClr val="C00000"/>
                </a:solidFill>
                <a:effectLst>
                  <a:outerShdw blurRad="38100" dist="38100" dir="2700000" algn="tl">
                    <a:srgbClr val="000000">
                      <a:alpha val="43137"/>
                    </a:srgbClr>
                  </a:outerShdw>
                </a:effectLst>
              </a:rPr>
              <a:t>Agricultural</a:t>
            </a:r>
            <a:r>
              <a:rPr lang="tr-TR" dirty="0" smtClean="0"/>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p>
        </p:txBody>
      </p:sp>
      <p:sp>
        <p:nvSpPr>
          <p:cNvPr id="3" name="İçerik Yer Tutucusu 2"/>
          <p:cNvSpPr>
            <a:spLocks noGrp="1"/>
          </p:cNvSpPr>
          <p:nvPr>
            <p:ph idx="1"/>
          </p:nvPr>
        </p:nvSpPr>
        <p:spPr>
          <a:xfrm>
            <a:off x="335360" y="1928802"/>
            <a:ext cx="8280920" cy="4197361"/>
          </a:xfrm>
        </p:spPr>
        <p:txBody>
          <a:bodyPr/>
          <a:lstStyle/>
          <a:p>
            <a:pPr marL="0" lvl="0" indent="0">
              <a:buNone/>
            </a:pPr>
            <a:r>
              <a:rPr lang="en-US" sz="1800" dirty="0" err="1" smtClean="0"/>
              <a:t>TurkStat</a:t>
            </a:r>
            <a:r>
              <a:rPr lang="en-US" sz="1800" dirty="0" smtClean="0"/>
              <a:t> continues to work for the ultimate goal of implementing an Agricultural Census in compliant with international standards. For this purpose; </a:t>
            </a:r>
          </a:p>
          <a:p>
            <a:pPr>
              <a:spcBef>
                <a:spcPts val="1200"/>
              </a:spcBef>
            </a:pPr>
            <a:r>
              <a:rPr lang="en-US" sz="1800" dirty="0" smtClean="0"/>
              <a:t>Work on integrating administrative registers and spatial data to build a sampling frame has been continued. </a:t>
            </a:r>
          </a:p>
          <a:p>
            <a:pPr lvl="0">
              <a:spcBef>
                <a:spcPts val="1200"/>
              </a:spcBef>
            </a:pPr>
            <a:r>
              <a:rPr lang="en-US" sz="1800" dirty="0" smtClean="0"/>
              <a:t>The priority is to eliminate the under coverage in the list of agricultural holdings before the census. The second half of 2023 and the first half of 2024 will be devoted to this task through different data collection methods (CATI, CAPI, </a:t>
            </a:r>
            <a:r>
              <a:rPr lang="en-US" sz="1800" dirty="0" err="1" smtClean="0"/>
              <a:t>etc</a:t>
            </a:r>
            <a:r>
              <a:rPr lang="en-US" sz="1800" dirty="0" smtClean="0"/>
              <a:t>).</a:t>
            </a:r>
            <a:endParaRPr lang="en-US" sz="1800" dirty="0" smtClean="0">
              <a:solidFill>
                <a:srgbClr val="FF0000"/>
              </a:solidFill>
            </a:endParaRPr>
          </a:p>
          <a:p>
            <a:pPr lvl="0">
              <a:spcBef>
                <a:spcPts val="1200"/>
              </a:spcBef>
            </a:pPr>
            <a:r>
              <a:rPr lang="en-US" sz="1800" dirty="0" smtClean="0"/>
              <a:t>For those studies </a:t>
            </a:r>
            <a:r>
              <a:rPr lang="en-US" sz="1800" dirty="0" err="1" smtClean="0"/>
              <a:t>TurkStat</a:t>
            </a:r>
            <a:r>
              <a:rPr lang="en-US" sz="1800" dirty="0" smtClean="0"/>
              <a:t> and Ministry of Agriculture and Forestry (</a:t>
            </a:r>
            <a:r>
              <a:rPr lang="en-US" sz="1800" dirty="0" err="1" smtClean="0"/>
              <a:t>MoAF</a:t>
            </a:r>
            <a:r>
              <a:rPr lang="en-US" sz="1800" dirty="0" smtClean="0"/>
              <a:t>) cooperate closely.</a:t>
            </a:r>
          </a:p>
          <a:p>
            <a:pPr lvl="0">
              <a:spcBef>
                <a:spcPts val="1200"/>
              </a:spcBef>
            </a:pPr>
            <a:r>
              <a:rPr lang="en-US" sz="1800" dirty="0" smtClean="0"/>
              <a:t>In this regard, </a:t>
            </a:r>
            <a:r>
              <a:rPr lang="en-US" sz="1800" dirty="0" err="1" smtClean="0"/>
              <a:t>MoAF</a:t>
            </a:r>
            <a:r>
              <a:rPr lang="en-US" sz="1800" dirty="0" smtClean="0"/>
              <a:t> is in an effort to create a full-scope registration system with the impetus provided by the legislative change on Agricultural Law, which rules about the planning of agricultural production for agricultural basin/holding level.</a:t>
            </a:r>
          </a:p>
          <a:p>
            <a:endParaRPr lang="tr-TR" dirty="0"/>
          </a:p>
        </p:txBody>
      </p:sp>
      <p:pic>
        <p:nvPicPr>
          <p:cNvPr id="5" name="Resim 4"/>
          <p:cNvPicPr>
            <a:picLocks noChangeAspect="1"/>
          </p:cNvPicPr>
          <p:nvPr/>
        </p:nvPicPr>
        <p:blipFill>
          <a:blip r:embed="rId3"/>
          <a:stretch>
            <a:fillRect/>
          </a:stretch>
        </p:blipFill>
        <p:spPr>
          <a:xfrm>
            <a:off x="8328249" y="2420888"/>
            <a:ext cx="3863752" cy="2808312"/>
          </a:xfrm>
          <a:prstGeom prst="rect">
            <a:avLst/>
          </a:prstGeom>
          <a:ln>
            <a:noFill/>
          </a:ln>
          <a:effectLst>
            <a:outerShdw blurRad="190500" algn="tl" rotWithShape="0">
              <a:srgbClr val="000000">
                <a:alpha val="70000"/>
              </a:srgbClr>
            </a:outerShdw>
          </a:effectLst>
        </p:spPr>
      </p:pic>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18</a:t>
            </a:fld>
            <a:endParaRPr lang="tr-TR" dirty="0"/>
          </a:p>
        </p:txBody>
      </p:sp>
    </p:spTree>
    <p:extLst>
      <p:ext uri="{BB962C8B-B14F-4D97-AF65-F5344CB8AC3E}">
        <p14:creationId xmlns:p14="http://schemas.microsoft.com/office/powerpoint/2010/main" val="3938797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Başlık"/>
          <p:cNvSpPr>
            <a:spLocks noGrp="1"/>
          </p:cNvSpPr>
          <p:nvPr>
            <p:ph type="title"/>
          </p:nvPr>
        </p:nvSpPr>
        <p:spPr>
          <a:xfrm>
            <a:off x="1775520" y="2780928"/>
            <a:ext cx="8229600" cy="864096"/>
          </a:xfrm>
        </p:spPr>
        <p:txBody>
          <a:bodyPr/>
          <a:lstStyle/>
          <a:p>
            <a:r>
              <a:rPr lang="en-GB" b="1" i="1" dirty="0" smtClean="0">
                <a:solidFill>
                  <a:schemeClr val="tx1">
                    <a:lumMod val="65000"/>
                    <a:lumOff val="35000"/>
                  </a:schemeClr>
                </a:solidFill>
              </a:rPr>
              <a:t>Thank</a:t>
            </a:r>
            <a:r>
              <a:rPr lang="tr-TR" b="1" i="1" dirty="0" smtClean="0">
                <a:solidFill>
                  <a:schemeClr val="tx1">
                    <a:lumMod val="65000"/>
                    <a:lumOff val="35000"/>
                  </a:schemeClr>
                </a:solidFill>
              </a:rPr>
              <a:t>s </a:t>
            </a:r>
            <a:r>
              <a:rPr lang="tr-TR" b="1" i="1" dirty="0" err="1" smtClean="0">
                <a:solidFill>
                  <a:schemeClr val="tx1">
                    <a:lumMod val="65000"/>
                    <a:lumOff val="35000"/>
                  </a:schemeClr>
                </a:solidFill>
              </a:rPr>
              <a:t>for</a:t>
            </a:r>
            <a:r>
              <a:rPr lang="tr-TR" b="1" i="1" dirty="0" smtClean="0">
                <a:solidFill>
                  <a:schemeClr val="tx1">
                    <a:lumMod val="65000"/>
                    <a:lumOff val="35000"/>
                  </a:schemeClr>
                </a:solidFill>
              </a:rPr>
              <a:t> </a:t>
            </a:r>
            <a:r>
              <a:rPr lang="tr-TR" b="1" i="1" dirty="0" err="1" smtClean="0">
                <a:solidFill>
                  <a:schemeClr val="tx1">
                    <a:lumMod val="65000"/>
                    <a:lumOff val="35000"/>
                  </a:schemeClr>
                </a:solidFill>
              </a:rPr>
              <a:t>your</a:t>
            </a:r>
            <a:r>
              <a:rPr lang="tr-TR" b="1" i="1" dirty="0" smtClean="0">
                <a:solidFill>
                  <a:schemeClr val="tx1">
                    <a:lumMod val="65000"/>
                    <a:lumOff val="35000"/>
                  </a:schemeClr>
                </a:solidFill>
              </a:rPr>
              <a:t> </a:t>
            </a:r>
            <a:r>
              <a:rPr lang="tr-TR" b="1" i="1" dirty="0" err="1" smtClean="0">
                <a:solidFill>
                  <a:schemeClr val="tx1">
                    <a:lumMod val="65000"/>
                    <a:lumOff val="35000"/>
                  </a:schemeClr>
                </a:solidFill>
              </a:rPr>
              <a:t>attention</a:t>
            </a:r>
            <a:r>
              <a:rPr lang="tr-TR" b="1" i="1" dirty="0" smtClean="0">
                <a:solidFill>
                  <a:schemeClr val="tx1">
                    <a:lumMod val="65000"/>
                    <a:lumOff val="35000"/>
                  </a:schemeClr>
                </a:solidFill>
              </a:rPr>
              <a:t>!</a:t>
            </a:r>
            <a:endParaRPr lang="en-GB" b="1" i="1" dirty="0">
              <a:solidFill>
                <a:schemeClr val="tx1">
                  <a:lumMod val="65000"/>
                  <a:lumOff val="35000"/>
                </a:schemeClr>
              </a:solidFill>
            </a:endParaRPr>
          </a:p>
        </p:txBody>
      </p:sp>
      <p:sp>
        <p:nvSpPr>
          <p:cNvPr id="2" name="Slayt Numarası Yer Tutucusu 1"/>
          <p:cNvSpPr>
            <a:spLocks noGrp="1"/>
          </p:cNvSpPr>
          <p:nvPr>
            <p:ph type="sldNum" sz="quarter" idx="10"/>
          </p:nvPr>
        </p:nvSpPr>
        <p:spPr/>
        <p:txBody>
          <a:bodyPr/>
          <a:lstStyle/>
          <a:p>
            <a:pPr>
              <a:defRPr/>
            </a:pPr>
            <a:fld id="{FB4CCAF0-DAD3-4FE9-88CA-F883CE8D9617}"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2" y="621042"/>
            <a:ext cx="11049077" cy="1082374"/>
          </a:xfrm>
        </p:spPr>
        <p:txBody>
          <a:bodyPr/>
          <a:lstStyle/>
          <a:p>
            <a:r>
              <a:rPr lang="en-GB" sz="3200" b="1" kern="1200" dirty="0">
                <a:solidFill>
                  <a:srgbClr val="C00000"/>
                </a:solidFill>
                <a:effectLst>
                  <a:outerShdw blurRad="38100" dist="38100" dir="2700000" algn="tl">
                    <a:srgbClr val="000000">
                      <a:alpha val="43137"/>
                    </a:srgbClr>
                  </a:outerShdw>
                </a:effectLst>
              </a:rPr>
              <a:t>Statistical Infrastructure</a:t>
            </a:r>
            <a:r>
              <a:rPr lang="en-GB" sz="3200" dirty="0">
                <a:effectLst>
                  <a:outerShdw blurRad="38100" dist="38100" dir="2700000" algn="tl">
                    <a:srgbClr val="000000">
                      <a:alpha val="43137"/>
                    </a:srgbClr>
                  </a:outerShdw>
                </a:effectLst>
              </a:rPr>
              <a:t/>
            </a:r>
            <a:br>
              <a:rPr lang="en-GB" sz="3200" dirty="0">
                <a:effectLst>
                  <a:outerShdw blurRad="38100" dist="38100" dir="2700000" algn="tl">
                    <a:srgbClr val="000000">
                      <a:alpha val="43137"/>
                    </a:srgbClr>
                  </a:outerShdw>
                </a:effectLst>
              </a:rPr>
            </a:br>
            <a:r>
              <a:rPr lang="tr-TR" sz="2400" b="1" kern="1200" dirty="0" smtClean="0">
                <a:solidFill>
                  <a:srgbClr val="C00000"/>
                </a:solidFill>
                <a:effectLst>
                  <a:outerShdw blurRad="38100" dist="38100" dir="2700000" algn="tl">
                    <a:srgbClr val="000000">
                      <a:alpha val="43137"/>
                    </a:srgbClr>
                  </a:outerShdw>
                </a:effectLst>
              </a:rPr>
              <a:t>Strategic Plan</a:t>
            </a:r>
            <a:endParaRPr lang="tr-TR" sz="2400" b="1" kern="1200"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p:txBody>
          <a:bodyPr/>
          <a:lstStyle/>
          <a:p>
            <a:pPr marL="0" indent="0">
              <a:spcBef>
                <a:spcPts val="600"/>
              </a:spcBef>
              <a:spcAft>
                <a:spcPts val="600"/>
              </a:spcAft>
              <a:buClr>
                <a:schemeClr val="accent2">
                  <a:lumMod val="75000"/>
                </a:schemeClr>
              </a:buClr>
              <a:buSzPct val="120000"/>
              <a:buNone/>
            </a:pPr>
            <a:r>
              <a:rPr lang="tr-TR" sz="1600" dirty="0"/>
              <a:t/>
            </a:r>
            <a:br>
              <a:rPr lang="tr-TR" sz="1600" dirty="0"/>
            </a:br>
            <a:r>
              <a:rPr lang="tr-TR" dirty="0"/>
              <a:t/>
            </a:r>
            <a:br>
              <a:rPr lang="tr-TR" dirty="0"/>
            </a:br>
            <a:endParaRPr lang="tr-TR" dirty="0"/>
          </a:p>
        </p:txBody>
      </p:sp>
      <p:sp>
        <p:nvSpPr>
          <p:cNvPr id="5" name="İçerik Yer Tutucusu 4"/>
          <p:cNvSpPr>
            <a:spLocks noGrp="1"/>
          </p:cNvSpPr>
          <p:nvPr>
            <p:ph sz="half" idx="2"/>
          </p:nvPr>
        </p:nvSpPr>
        <p:spPr>
          <a:xfrm>
            <a:off x="4513642" y="2000240"/>
            <a:ext cx="7068758" cy="4125923"/>
          </a:xfrm>
        </p:spPr>
        <p:txBody>
          <a:bodyPr/>
          <a:lstStyle/>
          <a:p>
            <a:r>
              <a:rPr lang="en-US" sz="2400" dirty="0"/>
              <a:t>2007-2011 Strategic Plan       </a:t>
            </a:r>
          </a:p>
          <a:p>
            <a:r>
              <a:rPr lang="en-US" sz="2400" dirty="0"/>
              <a:t>2012-2016 Strategic Plan</a:t>
            </a:r>
          </a:p>
          <a:p>
            <a:r>
              <a:rPr lang="en-US" sz="2400" dirty="0"/>
              <a:t>2017-2021 Strategic Plan      </a:t>
            </a:r>
          </a:p>
          <a:p>
            <a:r>
              <a:rPr lang="en-US" sz="2400" dirty="0"/>
              <a:t>2019-2023 Strategic Plan (in progress)</a:t>
            </a:r>
          </a:p>
          <a:p>
            <a:endParaRPr lang="tr-TR" sz="2400" dirty="0" smtClean="0"/>
          </a:p>
          <a:p>
            <a:endParaRPr lang="tr-TR" sz="2400" dirty="0" smtClean="0"/>
          </a:p>
          <a:p>
            <a:endParaRPr lang="tr-TR" sz="2400" dirty="0"/>
          </a:p>
          <a:p>
            <a:r>
              <a:rPr lang="en-US" sz="2400" dirty="0" smtClean="0"/>
              <a:t>2024-2028 </a:t>
            </a:r>
            <a:r>
              <a:rPr lang="en-US" sz="2400" dirty="0"/>
              <a:t>Strategic Plan (preparation work in progress) </a:t>
            </a:r>
            <a:endParaRPr lang="tr-TR" sz="24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2</a:t>
            </a:fld>
            <a:endParaRPr lang="tr-TR" dirty="0"/>
          </a:p>
        </p:txBody>
      </p:sp>
      <p:pic>
        <p:nvPicPr>
          <p:cNvPr id="6" name="Resim 5"/>
          <p:cNvPicPr>
            <a:picLocks noChangeAspect="1"/>
          </p:cNvPicPr>
          <p:nvPr/>
        </p:nvPicPr>
        <p:blipFill>
          <a:blip r:embed="rId3"/>
          <a:stretch>
            <a:fillRect/>
          </a:stretch>
        </p:blipFill>
        <p:spPr>
          <a:xfrm>
            <a:off x="-17986" y="1767773"/>
            <a:ext cx="1711897" cy="1447747"/>
          </a:xfrm>
          <a:prstGeom prst="rect">
            <a:avLst/>
          </a:prstGeom>
        </p:spPr>
      </p:pic>
      <p:pic>
        <p:nvPicPr>
          <p:cNvPr id="7" name="Resim 6"/>
          <p:cNvPicPr>
            <a:picLocks noChangeAspect="1"/>
          </p:cNvPicPr>
          <p:nvPr/>
        </p:nvPicPr>
        <p:blipFill>
          <a:blip r:embed="rId4"/>
          <a:stretch>
            <a:fillRect/>
          </a:stretch>
        </p:blipFill>
        <p:spPr>
          <a:xfrm>
            <a:off x="571461" y="2194230"/>
            <a:ext cx="1728192" cy="1508824"/>
          </a:xfrm>
          <a:prstGeom prst="rect">
            <a:avLst/>
          </a:prstGeom>
        </p:spPr>
      </p:pic>
      <p:pic>
        <p:nvPicPr>
          <p:cNvPr id="8" name="Resim 7"/>
          <p:cNvPicPr>
            <a:picLocks noChangeAspect="1"/>
          </p:cNvPicPr>
          <p:nvPr/>
        </p:nvPicPr>
        <p:blipFill>
          <a:blip r:embed="rId5"/>
          <a:stretch>
            <a:fillRect/>
          </a:stretch>
        </p:blipFill>
        <p:spPr>
          <a:xfrm>
            <a:off x="1231700" y="2850147"/>
            <a:ext cx="1822061" cy="1583660"/>
          </a:xfrm>
          <a:prstGeom prst="rect">
            <a:avLst/>
          </a:prstGeom>
        </p:spPr>
      </p:pic>
      <p:pic>
        <p:nvPicPr>
          <p:cNvPr id="9" name="Resim 8"/>
          <p:cNvPicPr>
            <a:picLocks noChangeAspect="1"/>
          </p:cNvPicPr>
          <p:nvPr/>
        </p:nvPicPr>
        <p:blipFill>
          <a:blip r:embed="rId6"/>
          <a:stretch>
            <a:fillRect/>
          </a:stretch>
        </p:blipFill>
        <p:spPr>
          <a:xfrm>
            <a:off x="1761574" y="3571890"/>
            <a:ext cx="1728192" cy="1393188"/>
          </a:xfrm>
          <a:prstGeom prst="rect">
            <a:avLst/>
          </a:prstGeom>
        </p:spPr>
      </p:pic>
      <p:pic>
        <p:nvPicPr>
          <p:cNvPr id="10" name="Resim 9"/>
          <p:cNvPicPr>
            <a:picLocks noChangeAspect="1"/>
          </p:cNvPicPr>
          <p:nvPr/>
        </p:nvPicPr>
        <p:blipFill>
          <a:blip r:embed="rId7"/>
          <a:stretch>
            <a:fillRect/>
          </a:stretch>
        </p:blipFill>
        <p:spPr>
          <a:xfrm>
            <a:off x="3221455" y="4665666"/>
            <a:ext cx="1173406" cy="1446143"/>
          </a:xfrm>
          <a:prstGeom prst="rect">
            <a:avLst/>
          </a:prstGeom>
        </p:spPr>
      </p:pic>
    </p:spTree>
    <p:extLst>
      <p:ext uri="{BB962C8B-B14F-4D97-AF65-F5344CB8AC3E}">
        <p14:creationId xmlns:p14="http://schemas.microsoft.com/office/powerpoint/2010/main" val="1039373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692696"/>
            <a:ext cx="10972800" cy="932893"/>
          </a:xfrm>
        </p:spPr>
        <p:txBody>
          <a:bodyPr/>
          <a:lstStyle/>
          <a:p>
            <a:r>
              <a:rPr lang="en-GB" sz="3200" b="1" dirty="0" smtClean="0">
                <a:solidFill>
                  <a:srgbClr val="C00000"/>
                </a:solidFill>
                <a:effectLst>
                  <a:outerShdw blurRad="38100" dist="38100" dir="2700000" algn="tl">
                    <a:srgbClr val="000000">
                      <a:alpha val="43137"/>
                    </a:srgbClr>
                  </a:outerShdw>
                </a:effectLst>
              </a:rPr>
              <a:t>Statistical Infrastructure</a:t>
            </a:r>
            <a:r>
              <a:rPr lang="en-GB" sz="3200" b="1" dirty="0">
                <a:solidFill>
                  <a:srgbClr val="C00000"/>
                </a:solidFill>
                <a:effectLst>
                  <a:outerShdw blurRad="38100" dist="38100" dir="2700000" algn="tl">
                    <a:srgbClr val="000000">
                      <a:alpha val="43137"/>
                    </a:srgbClr>
                  </a:outerShdw>
                </a:effectLst>
              </a:rPr>
              <a:t/>
            </a:r>
            <a:br>
              <a:rPr lang="en-GB" sz="3200" b="1" dirty="0">
                <a:solidFill>
                  <a:srgbClr val="C00000"/>
                </a:solidFill>
                <a:effectLst>
                  <a:outerShdw blurRad="38100" dist="38100" dir="2700000" algn="tl">
                    <a:srgbClr val="000000">
                      <a:alpha val="43137"/>
                    </a:srgbClr>
                  </a:outerShdw>
                </a:effectLst>
              </a:rPr>
            </a:br>
            <a:r>
              <a:rPr lang="en-US" sz="2400" b="1" dirty="0">
                <a:solidFill>
                  <a:srgbClr val="C00000"/>
                </a:solidFill>
                <a:effectLst>
                  <a:outerShdw blurRad="38100" dist="38100" dir="2700000" algn="tl">
                    <a:srgbClr val="000000">
                      <a:alpha val="43137"/>
                    </a:srgbClr>
                  </a:outerShdw>
                </a:effectLst>
              </a:rPr>
              <a:t>Current </a:t>
            </a:r>
            <a:r>
              <a:rPr lang="tr-TR" sz="2400" b="1" dirty="0" smtClean="0">
                <a:solidFill>
                  <a:srgbClr val="C00000"/>
                </a:solidFill>
                <a:effectLst>
                  <a:outerShdw blurRad="38100" dist="38100" dir="2700000" algn="tl">
                    <a:srgbClr val="000000">
                      <a:alpha val="43137"/>
                    </a:srgbClr>
                  </a:outerShdw>
                </a:effectLst>
              </a:rPr>
              <a:t>S</a:t>
            </a:r>
            <a:r>
              <a:rPr lang="en-US" sz="2400" b="1" dirty="0" err="1" smtClean="0">
                <a:solidFill>
                  <a:srgbClr val="C00000"/>
                </a:solidFill>
                <a:effectLst>
                  <a:outerShdw blurRad="38100" dist="38100" dir="2700000" algn="tl">
                    <a:srgbClr val="000000">
                      <a:alpha val="43137"/>
                    </a:srgbClr>
                  </a:outerShdw>
                </a:effectLst>
              </a:rPr>
              <a:t>tate</a:t>
            </a:r>
            <a:r>
              <a:rPr lang="en-US" sz="2400" b="1" dirty="0" smtClean="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of the </a:t>
            </a:r>
            <a:r>
              <a:rPr lang="en-US" sz="2400" b="1" dirty="0" smtClean="0">
                <a:solidFill>
                  <a:srgbClr val="C00000"/>
                </a:solidFill>
                <a:effectLst>
                  <a:outerShdw blurRad="38100" dist="38100" dir="2700000" algn="tl">
                    <a:srgbClr val="000000">
                      <a:alpha val="43137"/>
                    </a:srgbClr>
                  </a:outerShdw>
                </a:effectLst>
              </a:rPr>
              <a:t>Official </a:t>
            </a:r>
            <a:r>
              <a:rPr lang="en-US" sz="2400" b="1" dirty="0">
                <a:solidFill>
                  <a:srgbClr val="C00000"/>
                </a:solidFill>
                <a:effectLst>
                  <a:outerShdw blurRad="38100" dist="38100" dir="2700000" algn="tl">
                    <a:srgbClr val="000000">
                      <a:alpha val="43137"/>
                    </a:srgbClr>
                  </a:outerShdw>
                </a:effectLst>
              </a:rPr>
              <a:t>Statistics </a:t>
            </a:r>
            <a:r>
              <a:rPr lang="en-US" sz="2400" b="1" dirty="0" err="1" smtClean="0">
                <a:solidFill>
                  <a:srgbClr val="C00000"/>
                </a:solidFill>
                <a:effectLst>
                  <a:outerShdw blurRad="38100" dist="38100" dir="2700000" algn="tl">
                    <a:srgbClr val="000000">
                      <a:alpha val="43137"/>
                    </a:srgbClr>
                  </a:outerShdw>
                </a:effectLst>
              </a:rPr>
              <a:t>Programme</a:t>
            </a:r>
            <a:endParaRPr lang="tr-TR" sz="2400"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335360" y="1988840"/>
            <a:ext cx="8424937" cy="4320480"/>
          </a:xfrm>
        </p:spPr>
        <p:txBody>
          <a:bodyPr/>
          <a:lstStyle/>
          <a:p>
            <a:pPr>
              <a:spcBef>
                <a:spcPts val="600"/>
              </a:spcBef>
              <a:spcAft>
                <a:spcPts val="600"/>
              </a:spcAft>
              <a:buClr>
                <a:srgbClr val="AB2328"/>
              </a:buClr>
            </a:pPr>
            <a:r>
              <a:rPr lang="en-US" sz="2000" dirty="0" smtClean="0"/>
              <a:t>The 4th Official Statistics </a:t>
            </a:r>
            <a:r>
              <a:rPr lang="en-US" sz="2000" dirty="0" err="1" smtClean="0"/>
              <a:t>Programme</a:t>
            </a:r>
            <a:r>
              <a:rPr lang="en-US" sz="2000" dirty="0" smtClean="0"/>
              <a:t> (OSP) (2022-2026) has been published in the Official Gazette on December 31, 2021. </a:t>
            </a:r>
          </a:p>
          <a:p>
            <a:pPr lvl="1">
              <a:spcBef>
                <a:spcPts val="600"/>
              </a:spcBef>
              <a:spcAft>
                <a:spcPts val="600"/>
              </a:spcAft>
              <a:buClr>
                <a:srgbClr val="AB2328"/>
              </a:buClr>
              <a:buFont typeface="Wingdings" panose="05000000000000000000" pitchFamily="2" charset="2"/>
              <a:buChar char="Ø"/>
            </a:pPr>
            <a:r>
              <a:rPr lang="en-US" sz="1600" dirty="0" smtClean="0"/>
              <a:t>Focus on strengthen data integration</a:t>
            </a:r>
          </a:p>
          <a:p>
            <a:pPr lvl="1">
              <a:spcBef>
                <a:spcPts val="600"/>
              </a:spcBef>
              <a:spcAft>
                <a:spcPts val="600"/>
              </a:spcAft>
              <a:buClr>
                <a:srgbClr val="AB2328"/>
              </a:buClr>
              <a:buFont typeface="Wingdings" panose="05000000000000000000" pitchFamily="2" charset="2"/>
              <a:buChar char="Ø"/>
            </a:pPr>
            <a:r>
              <a:rPr lang="en-US" sz="1600" dirty="0" smtClean="0"/>
              <a:t>Make progress in digitalization and use of alternative data sources</a:t>
            </a:r>
            <a:endParaRPr lang="tr-TR" sz="1600" dirty="0" smtClean="0"/>
          </a:p>
          <a:p>
            <a:pPr lvl="1">
              <a:spcBef>
                <a:spcPts val="600"/>
              </a:spcBef>
              <a:spcAft>
                <a:spcPts val="600"/>
              </a:spcAft>
              <a:buClr>
                <a:srgbClr val="AB2328"/>
              </a:buClr>
              <a:buFont typeface="Wingdings" panose="05000000000000000000" pitchFamily="2" charset="2"/>
              <a:buChar char="Ø"/>
            </a:pPr>
            <a:r>
              <a:rPr lang="en-US" sz="1600" dirty="0" smtClean="0"/>
              <a:t>Routine </a:t>
            </a:r>
            <a:r>
              <a:rPr lang="en-US" sz="1600" dirty="0"/>
              <a:t>monitoring studies of the five-year </a:t>
            </a:r>
            <a:r>
              <a:rPr lang="en-US" sz="1600" dirty="0" err="1"/>
              <a:t>programme</a:t>
            </a:r>
            <a:r>
              <a:rPr lang="en-US" sz="1600" dirty="0"/>
              <a:t> of the official statistics (2022-2026), </a:t>
            </a:r>
          </a:p>
          <a:p>
            <a:pPr>
              <a:spcBef>
                <a:spcPts val="600"/>
              </a:spcBef>
              <a:spcAft>
                <a:spcPts val="600"/>
              </a:spcAft>
              <a:buClr>
                <a:srgbClr val="AB2328"/>
              </a:buClr>
            </a:pPr>
            <a:r>
              <a:rPr lang="en-US" sz="2000" dirty="0" smtClean="0"/>
              <a:t>OSP Monitoring Platform has been established to monitor  the official statistics</a:t>
            </a:r>
            <a:r>
              <a:rPr lang="tr-TR" sz="2000" dirty="0" smtClean="0"/>
              <a:t>.</a:t>
            </a:r>
          </a:p>
          <a:p>
            <a:pPr>
              <a:spcBef>
                <a:spcPts val="600"/>
              </a:spcBef>
              <a:spcAft>
                <a:spcPts val="600"/>
              </a:spcAft>
              <a:buClr>
                <a:srgbClr val="AB2328"/>
              </a:buClr>
            </a:pPr>
            <a:r>
              <a:rPr lang="tr-TR" sz="2000" dirty="0" smtClean="0"/>
              <a:t>O</a:t>
            </a:r>
            <a:r>
              <a:rPr lang="en-US" sz="2000" dirty="0" err="1" smtClean="0"/>
              <a:t>fficial</a:t>
            </a:r>
            <a:r>
              <a:rPr lang="en-US" sz="2000" dirty="0" smtClean="0"/>
              <a:t> statistics portal renovation </a:t>
            </a:r>
            <a:r>
              <a:rPr lang="tr-TR" sz="2000" dirty="0" err="1" smtClean="0"/>
              <a:t>studies</a:t>
            </a:r>
            <a:r>
              <a:rPr lang="en-US" sz="2000" dirty="0" smtClean="0"/>
              <a:t> have been completed.</a:t>
            </a:r>
          </a:p>
          <a:p>
            <a:pPr>
              <a:spcBef>
                <a:spcPts val="600"/>
              </a:spcBef>
              <a:spcAft>
                <a:spcPts val="600"/>
              </a:spcAft>
              <a:buClr>
                <a:srgbClr val="AB2328"/>
              </a:buClr>
            </a:pPr>
            <a:endParaRPr lang="tr-TR" sz="20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3</a:t>
            </a:fld>
            <a:endParaRPr lang="tr-TR" dirty="0"/>
          </a:p>
        </p:txBody>
      </p:sp>
      <p:pic>
        <p:nvPicPr>
          <p:cNvPr id="5" name="Resim 4"/>
          <p:cNvPicPr>
            <a:picLocks noChangeAspect="1"/>
          </p:cNvPicPr>
          <p:nvPr/>
        </p:nvPicPr>
        <p:blipFill>
          <a:blip r:embed="rId3"/>
          <a:stretch>
            <a:fillRect/>
          </a:stretch>
        </p:blipFill>
        <p:spPr>
          <a:xfrm>
            <a:off x="9058514" y="2132856"/>
            <a:ext cx="2726118" cy="3240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4069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548680"/>
            <a:ext cx="10972800" cy="1152128"/>
          </a:xfrm>
        </p:spPr>
        <p:txBody>
          <a:bodyPr/>
          <a:lstStyle/>
          <a:p>
            <a:r>
              <a:rPr lang="en-GB" sz="3200" b="1" dirty="0">
                <a:solidFill>
                  <a:srgbClr val="C00000"/>
                </a:solidFill>
                <a:effectLst>
                  <a:outerShdw blurRad="38100" dist="38100" dir="2700000" algn="tl">
                    <a:srgbClr val="000000">
                      <a:alpha val="43137"/>
                    </a:srgbClr>
                  </a:outerShdw>
                </a:effectLst>
              </a:rPr>
              <a:t>Statistical Infrastructure</a:t>
            </a:r>
            <a:br>
              <a:rPr lang="en-GB" sz="3200" b="1" dirty="0">
                <a:solidFill>
                  <a:srgbClr val="C00000"/>
                </a:solidFill>
                <a:effectLst>
                  <a:outerShdw blurRad="38100" dist="38100" dir="2700000" algn="tl">
                    <a:srgbClr val="000000">
                      <a:alpha val="43137"/>
                    </a:srgbClr>
                  </a:outerShdw>
                </a:effectLst>
              </a:rPr>
            </a:br>
            <a:r>
              <a:rPr lang="en-GB" sz="2400" b="1" dirty="0" smtClean="0">
                <a:solidFill>
                  <a:srgbClr val="C00000"/>
                </a:solidFill>
                <a:effectLst>
                  <a:outerShdw blurRad="38100" dist="38100" dir="2700000" algn="tl">
                    <a:srgbClr val="000000">
                      <a:alpha val="43137"/>
                    </a:srgbClr>
                  </a:outerShdw>
                </a:effectLst>
              </a:rPr>
              <a:t>Data </a:t>
            </a:r>
            <a:r>
              <a:rPr lang="en-GB" sz="2400" b="1" dirty="0">
                <a:solidFill>
                  <a:srgbClr val="C00000"/>
                </a:solidFill>
                <a:effectLst>
                  <a:outerShdw blurRad="38100" dist="38100" dir="2700000" algn="tl">
                    <a:srgbClr val="000000">
                      <a:alpha val="43137"/>
                    </a:srgbClr>
                  </a:outerShdw>
                </a:effectLst>
              </a:rPr>
              <a:t>Collection </a:t>
            </a:r>
            <a:r>
              <a:rPr lang="en-GB" sz="2400" b="1" dirty="0" smtClean="0">
                <a:solidFill>
                  <a:srgbClr val="C00000"/>
                </a:solidFill>
                <a:effectLst>
                  <a:outerShdw blurRad="38100" dist="38100" dir="2700000" algn="tl">
                    <a:srgbClr val="000000">
                      <a:alpha val="43137"/>
                    </a:srgbClr>
                  </a:outerShdw>
                </a:effectLst>
              </a:rPr>
              <a:t>Methods</a:t>
            </a:r>
            <a:endParaRPr lang="tr-TR" sz="2400" b="1" dirty="0">
              <a:solidFill>
                <a:srgbClr val="C0000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4</a:t>
            </a:fld>
            <a:endParaRPr lang="tr-TR" dirty="0"/>
          </a:p>
        </p:txBody>
      </p:sp>
      <p:sp>
        <p:nvSpPr>
          <p:cNvPr id="7" name="İçerik Yer Tutucusu 2"/>
          <p:cNvSpPr txBox="1">
            <a:spLocks/>
          </p:cNvSpPr>
          <p:nvPr/>
        </p:nvSpPr>
        <p:spPr bwMode="auto">
          <a:xfrm>
            <a:off x="571461" y="1844824"/>
            <a:ext cx="11296001" cy="41044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ctr" hangingPunct="1">
              <a:buNone/>
            </a:pPr>
            <a:r>
              <a:rPr lang="tr-TR" sz="2400" b="1" kern="0" dirty="0" err="1" smtClean="0"/>
              <a:t>Surveys</a:t>
            </a:r>
            <a:endParaRPr lang="tr-TR" sz="2400" b="1" i="1" kern="0" dirty="0" smtClean="0"/>
          </a:p>
          <a:p>
            <a:pPr eaLnBrk="1" fontAlgn="ctr" hangingPunct="1"/>
            <a:endParaRPr lang="tr-TR" sz="2400" kern="0" dirty="0" smtClean="0"/>
          </a:p>
          <a:p>
            <a:pPr eaLnBrk="1" fontAlgn="ctr" hangingPunct="1"/>
            <a:endParaRPr lang="tr-TR" sz="2400" kern="0" dirty="0" smtClean="0"/>
          </a:p>
          <a:p>
            <a:pPr eaLnBrk="1" fontAlgn="ctr" hangingPunct="1"/>
            <a:endParaRPr lang="tr-TR" sz="2400" kern="0" dirty="0" smtClean="0"/>
          </a:p>
          <a:p>
            <a:pPr eaLnBrk="1" fontAlgn="ctr" hangingPunct="1"/>
            <a:endParaRPr lang="tr-TR" sz="2400" kern="0" dirty="0" smtClean="0"/>
          </a:p>
          <a:p>
            <a:pPr eaLnBrk="1" fontAlgn="ctr" hangingPunct="1"/>
            <a:endParaRPr lang="tr-TR" sz="2400" kern="0" dirty="0" smtClean="0"/>
          </a:p>
          <a:p>
            <a:pPr eaLnBrk="1" fontAlgn="ctr" hangingPunct="1"/>
            <a:endParaRPr lang="tr-TR" sz="2400" kern="0" dirty="0" smtClean="0"/>
          </a:p>
        </p:txBody>
      </p:sp>
      <p:pic>
        <p:nvPicPr>
          <p:cNvPr id="8" name="Resim 7"/>
          <p:cNvPicPr>
            <a:picLocks noChangeAspect="1"/>
          </p:cNvPicPr>
          <p:nvPr/>
        </p:nvPicPr>
        <p:blipFill>
          <a:blip r:embed="rId3"/>
          <a:stretch>
            <a:fillRect/>
          </a:stretch>
        </p:blipFill>
        <p:spPr>
          <a:xfrm>
            <a:off x="571461" y="2295871"/>
            <a:ext cx="10565099" cy="3365377"/>
          </a:xfrm>
          <a:prstGeom prst="rect">
            <a:avLst/>
          </a:prstGeom>
        </p:spPr>
      </p:pic>
    </p:spTree>
    <p:extLst>
      <p:ext uri="{BB962C8B-B14F-4D97-AF65-F5344CB8AC3E}">
        <p14:creationId xmlns:p14="http://schemas.microsoft.com/office/powerpoint/2010/main" val="361704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1" y="548680"/>
            <a:ext cx="10972800" cy="1152128"/>
          </a:xfrm>
        </p:spPr>
        <p:txBody>
          <a:bodyPr/>
          <a:lstStyle/>
          <a:p>
            <a:r>
              <a:rPr lang="en-GB" sz="3200" b="1" dirty="0">
                <a:solidFill>
                  <a:srgbClr val="C00000"/>
                </a:solidFill>
                <a:effectLst>
                  <a:outerShdw blurRad="38100" dist="38100" dir="2700000" algn="tl">
                    <a:srgbClr val="000000">
                      <a:alpha val="43137"/>
                    </a:srgbClr>
                  </a:outerShdw>
                </a:effectLst>
              </a:rPr>
              <a:t>Statistical Infrastructure</a:t>
            </a:r>
            <a:br>
              <a:rPr lang="en-GB" sz="3200" b="1" dirty="0">
                <a:solidFill>
                  <a:srgbClr val="C00000"/>
                </a:solidFill>
                <a:effectLst>
                  <a:outerShdw blurRad="38100" dist="38100" dir="2700000" algn="tl">
                    <a:srgbClr val="000000">
                      <a:alpha val="43137"/>
                    </a:srgbClr>
                  </a:outerShdw>
                </a:effectLst>
              </a:rPr>
            </a:br>
            <a:r>
              <a:rPr lang="en-GB" sz="2400" b="1" dirty="0" smtClean="0">
                <a:solidFill>
                  <a:srgbClr val="C00000"/>
                </a:solidFill>
                <a:effectLst>
                  <a:outerShdw blurRad="38100" dist="38100" dir="2700000" algn="tl">
                    <a:srgbClr val="000000">
                      <a:alpha val="43137"/>
                    </a:srgbClr>
                  </a:outerShdw>
                </a:effectLst>
              </a:rPr>
              <a:t>Data </a:t>
            </a:r>
            <a:r>
              <a:rPr lang="en-GB" sz="2400" b="1" dirty="0">
                <a:solidFill>
                  <a:srgbClr val="C00000"/>
                </a:solidFill>
                <a:effectLst>
                  <a:outerShdw blurRad="38100" dist="38100" dir="2700000" algn="tl">
                    <a:srgbClr val="000000">
                      <a:alpha val="43137"/>
                    </a:srgbClr>
                  </a:outerShdw>
                </a:effectLst>
              </a:rPr>
              <a:t>Collection </a:t>
            </a:r>
            <a:r>
              <a:rPr lang="en-GB" sz="2400" b="1" dirty="0" smtClean="0">
                <a:solidFill>
                  <a:srgbClr val="C00000"/>
                </a:solidFill>
                <a:effectLst>
                  <a:outerShdw blurRad="38100" dist="38100" dir="2700000" algn="tl">
                    <a:srgbClr val="000000">
                      <a:alpha val="43137"/>
                    </a:srgbClr>
                  </a:outerShdw>
                </a:effectLst>
              </a:rPr>
              <a:t>Methods</a:t>
            </a:r>
            <a:endParaRPr lang="tr-TR" sz="2400" b="1" dirty="0">
              <a:solidFill>
                <a:srgbClr val="C0000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5</a:t>
            </a:fld>
            <a:endParaRPr lang="tr-TR" dirty="0"/>
          </a:p>
        </p:txBody>
      </p:sp>
      <p:sp>
        <p:nvSpPr>
          <p:cNvPr id="3" name="İçerik Yer Tutucusu 2"/>
          <p:cNvSpPr>
            <a:spLocks noGrp="1"/>
          </p:cNvSpPr>
          <p:nvPr>
            <p:ph idx="1"/>
          </p:nvPr>
        </p:nvSpPr>
        <p:spPr>
          <a:xfrm>
            <a:off x="335360" y="1916832"/>
            <a:ext cx="11017224" cy="4209331"/>
          </a:xfrm>
        </p:spPr>
        <p:txBody>
          <a:bodyPr/>
          <a:lstStyle/>
          <a:p>
            <a:pPr marL="0" indent="0" eaLnBrk="1" fontAlgn="ctr" hangingPunct="1">
              <a:buNone/>
            </a:pPr>
            <a:r>
              <a:rPr lang="en-US" sz="1800" b="1" dirty="0" smtClean="0"/>
              <a:t>Administrative Data;</a:t>
            </a:r>
          </a:p>
          <a:p>
            <a:pPr lvl="0">
              <a:spcBef>
                <a:spcPct val="30000"/>
              </a:spcBef>
              <a:buFont typeface="Arial" panose="020B0604020202020204" pitchFamily="34" charset="0"/>
              <a:buChar char="•"/>
              <a:defRPr/>
            </a:pPr>
            <a:r>
              <a:rPr lang="en-US" sz="1800" dirty="0" smtClean="0"/>
              <a:t>With data transfer protocols signed with other institutions, more than 300 administrative record data are regularly flowed.</a:t>
            </a:r>
          </a:p>
          <a:p>
            <a:pPr marL="0" indent="0">
              <a:spcBef>
                <a:spcPct val="30000"/>
              </a:spcBef>
              <a:buNone/>
              <a:defRPr/>
            </a:pPr>
            <a:r>
              <a:rPr lang="en-US" sz="1800" b="1" dirty="0" smtClean="0"/>
              <a:t>Scanner Data and GIS (CPI);</a:t>
            </a:r>
          </a:p>
          <a:p>
            <a:pPr lvl="0">
              <a:spcBef>
                <a:spcPct val="30000"/>
              </a:spcBef>
              <a:buFont typeface="Arial" panose="020B0604020202020204" pitchFamily="34" charset="0"/>
              <a:buChar char="•"/>
              <a:defRPr/>
            </a:pPr>
            <a:r>
              <a:rPr lang="en-US" sz="1800" dirty="0" smtClean="0"/>
              <a:t>Approximately half of the total number of prices are obtained directly from chain and local markets by integrate the scanner data into Consumer Price Index (CPI). </a:t>
            </a:r>
          </a:p>
          <a:p>
            <a:pPr lvl="0">
              <a:spcBef>
                <a:spcPct val="30000"/>
              </a:spcBef>
              <a:buFont typeface="Arial" panose="020B0604020202020204" pitchFamily="34" charset="0"/>
              <a:buChar char="•"/>
              <a:defRPr/>
            </a:pPr>
            <a:r>
              <a:rPr lang="en-US" sz="1800" dirty="0" smtClean="0"/>
              <a:t>GIS is used for CPI fieldwork quality control checks (in order to compare recorded enterprise address and GIS location.</a:t>
            </a:r>
          </a:p>
          <a:p>
            <a:pPr algn="just">
              <a:buFont typeface="Arial" panose="020B0604020202020204" pitchFamily="34" charset="0"/>
              <a:buChar char="•"/>
            </a:pPr>
            <a:r>
              <a:rPr lang="en-US" sz="1800" dirty="0" smtClean="0"/>
              <a:t>The data collected on a daily basis by web scraping is divided into two categories: prices and careers:</a:t>
            </a:r>
          </a:p>
          <a:p>
            <a:pPr lvl="1" algn="just">
              <a:buFont typeface="Wingdings" panose="05000000000000000000" pitchFamily="2" charset="2"/>
              <a:buChar char="Ø"/>
            </a:pPr>
            <a:r>
              <a:rPr lang="en-US" sz="1600" dirty="0" smtClean="0"/>
              <a:t> </a:t>
            </a:r>
            <a:r>
              <a:rPr lang="tr-TR" sz="1600" dirty="0" smtClean="0"/>
              <a:t>Data </a:t>
            </a:r>
            <a:r>
              <a:rPr lang="en-US" sz="1600" dirty="0" smtClean="0"/>
              <a:t>on prices of items such as white goods, cars, furniture, bus and flight tickets, and clothing are collected from 67 different websites. </a:t>
            </a:r>
          </a:p>
          <a:p>
            <a:pPr lvl="1" algn="just">
              <a:buFont typeface="Wingdings" panose="05000000000000000000" pitchFamily="2" charset="2"/>
              <a:buChar char="Ø"/>
            </a:pPr>
            <a:r>
              <a:rPr lang="tr-TR" sz="1600" dirty="0" err="1" smtClean="0"/>
              <a:t>Job</a:t>
            </a:r>
            <a:r>
              <a:rPr lang="tr-TR" sz="1600" dirty="0" smtClean="0"/>
              <a:t> </a:t>
            </a:r>
            <a:r>
              <a:rPr lang="en-US" sz="1600" dirty="0" smtClean="0"/>
              <a:t>postings from 14 career websites are collected as part of the career-related data collection process. </a:t>
            </a:r>
          </a:p>
          <a:p>
            <a:pPr lvl="1" algn="just">
              <a:buFont typeface="Wingdings" panose="05000000000000000000" pitchFamily="2" charset="2"/>
              <a:buChar char="Ø"/>
            </a:pPr>
            <a:r>
              <a:rPr lang="en-US" sz="1600" dirty="0" smtClean="0"/>
              <a:t>It is planned to increase the number of web scraping product websites.</a:t>
            </a:r>
          </a:p>
          <a:p>
            <a:pPr algn="just">
              <a:buClr>
                <a:srgbClr val="C00000"/>
              </a:buClr>
              <a:buFont typeface="Arial" panose="020B0604020202020204" pitchFamily="34" charset="0"/>
              <a:buChar char="•"/>
            </a:pPr>
            <a:endParaRPr lang="tr-TR" sz="1400" dirty="0" smtClean="0"/>
          </a:p>
        </p:txBody>
      </p:sp>
    </p:spTree>
    <p:extLst>
      <p:ext uri="{BB962C8B-B14F-4D97-AF65-F5344CB8AC3E}">
        <p14:creationId xmlns:p14="http://schemas.microsoft.com/office/powerpoint/2010/main" val="2235809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2" y="620688"/>
            <a:ext cx="11049077" cy="1008112"/>
          </a:xfrm>
        </p:spPr>
        <p:txBody>
          <a:bodyPr/>
          <a:lstStyle/>
          <a:p>
            <a:r>
              <a:rPr lang="en-GB" sz="3200" b="1" dirty="0">
                <a:solidFill>
                  <a:srgbClr val="C00000"/>
                </a:solidFill>
                <a:effectLst>
                  <a:outerShdw blurRad="38100" dist="38100" dir="2700000" algn="tl">
                    <a:srgbClr val="000000">
                      <a:alpha val="43137"/>
                    </a:srgbClr>
                  </a:outerShdw>
                </a:effectLst>
              </a:rPr>
              <a:t>Statistical Infrastructure</a:t>
            </a:r>
            <a:br>
              <a:rPr lang="en-GB" sz="3200" b="1" dirty="0">
                <a:solidFill>
                  <a:srgbClr val="C00000"/>
                </a:solidFill>
                <a:effectLst>
                  <a:outerShdw blurRad="38100" dist="38100" dir="2700000" algn="tl">
                    <a:srgbClr val="000000">
                      <a:alpha val="43137"/>
                    </a:srgbClr>
                  </a:outerShdw>
                </a:effectLst>
              </a:rPr>
            </a:br>
            <a:r>
              <a:rPr lang="tr-TR" sz="2600" b="1" dirty="0" smtClean="0">
                <a:solidFill>
                  <a:srgbClr val="C00000"/>
                </a:solidFill>
                <a:effectLst>
                  <a:outerShdw blurRad="38100" dist="38100" dir="2700000" algn="tl">
                    <a:srgbClr val="000000">
                      <a:alpha val="43137"/>
                    </a:srgbClr>
                  </a:outerShdw>
                </a:effectLst>
              </a:rPr>
              <a:t>Data </a:t>
            </a:r>
            <a:r>
              <a:rPr lang="tr-TR" sz="2600" b="1" dirty="0" err="1" smtClean="0">
                <a:solidFill>
                  <a:srgbClr val="C00000"/>
                </a:solidFill>
                <a:effectLst>
                  <a:outerShdw blurRad="38100" dist="38100" dir="2700000" algn="tl">
                    <a:srgbClr val="000000">
                      <a:alpha val="43137"/>
                    </a:srgbClr>
                  </a:outerShdw>
                </a:effectLst>
              </a:rPr>
              <a:t>Dissemination</a:t>
            </a:r>
            <a:endParaRPr lang="tr-TR" sz="2600" b="1" dirty="0">
              <a:solidFill>
                <a:srgbClr val="C00000"/>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3"/>
          <a:stretch>
            <a:fillRect/>
          </a:stretch>
        </p:blipFill>
        <p:spPr>
          <a:xfrm>
            <a:off x="8040216" y="2276872"/>
            <a:ext cx="4169550" cy="2944546"/>
          </a:xfrm>
          <a:prstGeom prst="rect">
            <a:avLst/>
          </a:prstGeom>
        </p:spPr>
      </p:pic>
      <p:sp>
        <p:nvSpPr>
          <p:cNvPr id="8" name="İçerik Yer Tutucusu 7"/>
          <p:cNvSpPr>
            <a:spLocks noGrp="1"/>
          </p:cNvSpPr>
          <p:nvPr>
            <p:ph sz="half" idx="1"/>
          </p:nvPr>
        </p:nvSpPr>
        <p:spPr>
          <a:xfrm>
            <a:off x="335360" y="1916832"/>
            <a:ext cx="7848872" cy="4209331"/>
          </a:xfrm>
        </p:spPr>
        <p:txBody>
          <a:bodyPr/>
          <a:lstStyle/>
          <a:p>
            <a:pPr marL="0" indent="0">
              <a:buNone/>
            </a:pPr>
            <a:r>
              <a:rPr lang="en-US" sz="1800" b="1" dirty="0"/>
              <a:t>Electronic Data Research Center (E-DRC)</a:t>
            </a:r>
          </a:p>
          <a:p>
            <a:r>
              <a:rPr lang="en-US" sz="1800" dirty="0"/>
              <a:t>Enables remote access to micro data</a:t>
            </a:r>
          </a:p>
          <a:p>
            <a:r>
              <a:rPr lang="en-US" sz="1800" dirty="0"/>
              <a:t>It is a virtual environment where </a:t>
            </a:r>
            <a:r>
              <a:rPr lang="tr-TR" sz="1800" dirty="0" err="1" smtClean="0"/>
              <a:t>studies</a:t>
            </a:r>
            <a:r>
              <a:rPr lang="en-US" sz="1800" dirty="0" smtClean="0"/>
              <a:t> </a:t>
            </a:r>
            <a:r>
              <a:rPr lang="en-US" sz="1800" dirty="0"/>
              <a:t>can be done on microdata by connecting to applications and desktop software allowed by administrators through the browser</a:t>
            </a:r>
          </a:p>
          <a:p>
            <a:r>
              <a:rPr lang="en-US" sz="1800" dirty="0"/>
              <a:t>Thanks to the fast and easy created virtual work environments, users can perform their analyzes without worrying about performance</a:t>
            </a:r>
          </a:p>
          <a:p>
            <a:pPr marL="0" indent="0">
              <a:buNone/>
            </a:pPr>
            <a:r>
              <a:rPr lang="en-US" sz="1800" b="1" dirty="0" smtClean="0"/>
              <a:t>Future plans</a:t>
            </a:r>
            <a:r>
              <a:rPr lang="tr-TR" sz="1800" b="1" dirty="0" smtClean="0"/>
              <a:t> </a:t>
            </a:r>
            <a:r>
              <a:rPr lang="tr-TR" sz="1800" b="1" dirty="0" err="1" smtClean="0"/>
              <a:t>regarding</a:t>
            </a:r>
            <a:r>
              <a:rPr lang="tr-TR" sz="1800" b="1" dirty="0" smtClean="0"/>
              <a:t> E-DRC;</a:t>
            </a:r>
            <a:endParaRPr lang="en-US" sz="1800" b="1" dirty="0"/>
          </a:p>
          <a:p>
            <a:r>
              <a:rPr lang="en-US" sz="1800" dirty="0"/>
              <a:t>Data masking and data hiding tools are planned to be integrated into the system</a:t>
            </a:r>
          </a:p>
          <a:p>
            <a:r>
              <a:rPr lang="en-US" sz="1800" dirty="0"/>
              <a:t>Anonymized microdata of all official statistics produced by the government is planned to be made available to users via E-DRC</a:t>
            </a:r>
            <a:endParaRPr lang="tr-TR" sz="18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6</a:t>
            </a:fld>
            <a:endParaRPr lang="tr-TR" dirty="0"/>
          </a:p>
        </p:txBody>
      </p:sp>
    </p:spTree>
    <p:extLst>
      <p:ext uri="{BB962C8B-B14F-4D97-AF65-F5344CB8AC3E}">
        <p14:creationId xmlns:p14="http://schemas.microsoft.com/office/powerpoint/2010/main" val="363654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2" y="836712"/>
            <a:ext cx="11049077" cy="1025410"/>
          </a:xfrm>
        </p:spPr>
        <p:txBody>
          <a:bodyPr/>
          <a:lstStyle/>
          <a:p>
            <a:r>
              <a:rPr lang="en-GB" sz="3200" b="1" dirty="0">
                <a:solidFill>
                  <a:srgbClr val="C00000"/>
                </a:solidFill>
                <a:effectLst>
                  <a:outerShdw blurRad="38100" dist="38100" dir="2700000" algn="tl">
                    <a:srgbClr val="000000">
                      <a:alpha val="43137"/>
                    </a:srgbClr>
                  </a:outerShdw>
                </a:effectLst>
              </a:rPr>
              <a:t>Statistical Infrastructure</a:t>
            </a:r>
            <a:br>
              <a:rPr lang="en-GB" sz="3200" b="1" dirty="0">
                <a:solidFill>
                  <a:srgbClr val="C00000"/>
                </a:solidFill>
                <a:effectLst>
                  <a:outerShdw blurRad="38100" dist="38100" dir="2700000" algn="tl">
                    <a:srgbClr val="000000">
                      <a:alpha val="43137"/>
                    </a:srgbClr>
                  </a:outerShdw>
                </a:effectLst>
              </a:rPr>
            </a:br>
            <a:r>
              <a:rPr lang="tr-TR" sz="2600" b="1" dirty="0">
                <a:solidFill>
                  <a:srgbClr val="C00000"/>
                </a:solidFill>
                <a:effectLst>
                  <a:outerShdw blurRad="38100" dist="38100" dir="2700000" algn="tl">
                    <a:srgbClr val="000000">
                      <a:alpha val="43137"/>
                    </a:srgbClr>
                  </a:outerShdw>
                </a:effectLst>
              </a:rPr>
              <a:t>Data </a:t>
            </a:r>
            <a:r>
              <a:rPr lang="tr-TR" sz="2600" b="1" dirty="0" err="1">
                <a:solidFill>
                  <a:srgbClr val="C00000"/>
                </a:solidFill>
                <a:effectLst>
                  <a:outerShdw blurRad="38100" dist="38100" dir="2700000" algn="tl">
                    <a:srgbClr val="000000">
                      <a:alpha val="43137"/>
                    </a:srgbClr>
                  </a:outerShdw>
                </a:effectLst>
              </a:rPr>
              <a:t>Transmission</a:t>
            </a:r>
            <a:r>
              <a:rPr lang="tr-TR" sz="2600" b="1" dirty="0">
                <a:solidFill>
                  <a:srgbClr val="C00000"/>
                </a:solidFill>
                <a:effectLst>
                  <a:outerShdw blurRad="38100" dist="38100" dir="2700000" algn="tl">
                    <a:srgbClr val="000000">
                      <a:alpha val="43137"/>
                    </a:srgbClr>
                  </a:outerShdw>
                </a:effectLst>
              </a:rPr>
              <a:t> </a:t>
            </a:r>
            <a:r>
              <a:rPr lang="tr-TR" sz="2600" b="1" dirty="0" err="1">
                <a:solidFill>
                  <a:srgbClr val="C00000"/>
                </a:solidFill>
                <a:effectLst>
                  <a:outerShdw blurRad="38100" dist="38100" dir="2700000" algn="tl">
                    <a:srgbClr val="000000">
                      <a:alpha val="43137"/>
                    </a:srgbClr>
                  </a:outerShdw>
                </a:effectLst>
              </a:rPr>
              <a:t>with</a:t>
            </a:r>
            <a:r>
              <a:rPr lang="tr-TR" sz="2600" b="1" dirty="0">
                <a:solidFill>
                  <a:srgbClr val="C00000"/>
                </a:solidFill>
                <a:effectLst>
                  <a:outerShdw blurRad="38100" dist="38100" dir="2700000" algn="tl">
                    <a:srgbClr val="000000">
                      <a:alpha val="43137"/>
                    </a:srgbClr>
                  </a:outerShdw>
                </a:effectLst>
              </a:rPr>
              <a:t> IDTS</a:t>
            </a:r>
            <a:br>
              <a:rPr lang="tr-TR" sz="2600" b="1" dirty="0">
                <a:solidFill>
                  <a:srgbClr val="C00000"/>
                </a:solidFill>
                <a:effectLst>
                  <a:outerShdw blurRad="38100" dist="38100" dir="2700000" algn="tl">
                    <a:srgbClr val="000000">
                      <a:alpha val="43137"/>
                    </a:srgbClr>
                  </a:outerShdw>
                </a:effectLst>
              </a:rPr>
            </a:br>
            <a:endParaRPr lang="tr-TR" sz="2600" b="1" dirty="0">
              <a:solidFill>
                <a:srgbClr val="C00000"/>
              </a:solidFill>
              <a:effectLst>
                <a:outerShdw blurRad="38100" dist="38100" dir="2700000" algn="tl">
                  <a:srgbClr val="000000">
                    <a:alpha val="43137"/>
                  </a:srgbClr>
                </a:outerShdw>
              </a:effectLst>
            </a:endParaRPr>
          </a:p>
        </p:txBody>
      </p:sp>
      <p:sp>
        <p:nvSpPr>
          <p:cNvPr id="8" name="İçerik Yer Tutucusu 7"/>
          <p:cNvSpPr>
            <a:spLocks noGrp="1"/>
          </p:cNvSpPr>
          <p:nvPr>
            <p:ph sz="half" idx="1"/>
          </p:nvPr>
        </p:nvSpPr>
        <p:spPr/>
        <p:txBody>
          <a:bodyPr/>
          <a:lstStyle/>
          <a:p>
            <a:endParaRPr lang="en-US" sz="1800" dirty="0"/>
          </a:p>
          <a:p>
            <a:endParaRPr lang="tr-TR" sz="1800" dirty="0"/>
          </a:p>
        </p:txBody>
      </p:sp>
      <p:sp>
        <p:nvSpPr>
          <p:cNvPr id="5" name="İçerik Yer Tutucusu 4"/>
          <p:cNvSpPr>
            <a:spLocks noGrp="1"/>
          </p:cNvSpPr>
          <p:nvPr>
            <p:ph sz="half" idx="2"/>
          </p:nvPr>
        </p:nvSpPr>
        <p:spPr>
          <a:xfrm>
            <a:off x="7564908" y="1862122"/>
            <a:ext cx="4176243" cy="4264041"/>
          </a:xfrm>
        </p:spPr>
        <p:txBody>
          <a:bodyPr/>
          <a:lstStyle/>
          <a:p>
            <a:pPr marL="0" indent="0" algn="just">
              <a:buNone/>
            </a:pPr>
            <a:endParaRPr lang="tr-TR" sz="2400" dirty="0" smtClean="0"/>
          </a:p>
          <a:p>
            <a:pPr marL="0" indent="0" algn="just">
              <a:buNone/>
            </a:pPr>
            <a:endParaRPr lang="tr-TR" sz="2400" dirty="0"/>
          </a:p>
          <a:p>
            <a:pPr marL="0" indent="0">
              <a:buNone/>
            </a:pPr>
            <a:r>
              <a:rPr lang="en-US" sz="2400" dirty="0" smtClean="0"/>
              <a:t>With IDTS, </a:t>
            </a:r>
            <a:r>
              <a:rPr lang="en-US" sz="2400" dirty="0" err="1" smtClean="0"/>
              <a:t>TurkStat</a:t>
            </a:r>
            <a:r>
              <a:rPr lang="en-US" sz="2400" dirty="0" smtClean="0"/>
              <a:t> coordinates data transmission to international organizations</a:t>
            </a:r>
          </a:p>
          <a:p>
            <a:endParaRPr lang="tr-TR"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7</a:t>
            </a:fld>
            <a:endParaRPr lang="tr-TR" dirty="0"/>
          </a:p>
        </p:txBody>
      </p:sp>
      <p:pic>
        <p:nvPicPr>
          <p:cNvPr id="3" name="Resim 2"/>
          <p:cNvPicPr>
            <a:picLocks noChangeAspect="1"/>
          </p:cNvPicPr>
          <p:nvPr/>
        </p:nvPicPr>
        <p:blipFill>
          <a:blip r:embed="rId3"/>
          <a:stretch>
            <a:fillRect/>
          </a:stretch>
        </p:blipFill>
        <p:spPr>
          <a:xfrm>
            <a:off x="479376" y="2000240"/>
            <a:ext cx="6955308" cy="3782576"/>
          </a:xfrm>
          <a:prstGeom prst="rect">
            <a:avLst/>
          </a:prstGeom>
        </p:spPr>
      </p:pic>
    </p:spTree>
    <p:extLst>
      <p:ext uri="{BB962C8B-B14F-4D97-AF65-F5344CB8AC3E}">
        <p14:creationId xmlns:p14="http://schemas.microsoft.com/office/powerpoint/2010/main" val="4285136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384" y="404664"/>
            <a:ext cx="11049077" cy="1457458"/>
          </a:xfrm>
        </p:spPr>
        <p:txBody>
          <a:bodyPr/>
          <a:lstStyle/>
          <a:p>
            <a:r>
              <a:rPr lang="en-GB" sz="3200" b="1" kern="1200" dirty="0">
                <a:solidFill>
                  <a:srgbClr val="C00000"/>
                </a:solidFill>
                <a:effectLst>
                  <a:outerShdw blurRad="38100" dist="38100" dir="2700000" algn="tl">
                    <a:srgbClr val="000000">
                      <a:alpha val="43137"/>
                    </a:srgbClr>
                  </a:outerShdw>
                </a:effectLst>
              </a:rPr>
              <a:t>Statistical Infrastructure</a:t>
            </a:r>
            <a:r>
              <a:rPr lang="en-GB" sz="3200" dirty="0">
                <a:effectLst>
                  <a:outerShdw blurRad="38100" dist="38100" dir="2700000" algn="tl">
                    <a:srgbClr val="000000">
                      <a:alpha val="43137"/>
                    </a:srgbClr>
                  </a:outerShdw>
                </a:effectLst>
              </a:rPr>
              <a:t/>
            </a:r>
            <a:br>
              <a:rPr lang="en-GB" sz="3200" dirty="0">
                <a:effectLst>
                  <a:outerShdw blurRad="38100" dist="38100" dir="2700000" algn="tl">
                    <a:srgbClr val="000000">
                      <a:alpha val="43137"/>
                    </a:srgbClr>
                  </a:outerShdw>
                </a:effectLst>
              </a:rPr>
            </a:br>
            <a:r>
              <a:rPr lang="tr-TR" sz="2400" b="1" kern="1200" dirty="0" err="1" smtClean="0">
                <a:solidFill>
                  <a:srgbClr val="C00000"/>
                </a:solidFill>
                <a:effectLst>
                  <a:outerShdw blurRad="38100" dist="38100" dir="2700000" algn="tl">
                    <a:srgbClr val="000000">
                      <a:alpha val="43137"/>
                    </a:srgbClr>
                  </a:outerShdw>
                </a:effectLst>
              </a:rPr>
              <a:t>Classifications</a:t>
            </a:r>
            <a:endParaRPr lang="tr-TR" sz="2400" b="1" kern="1200"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p:txBody>
          <a:bodyPr/>
          <a:lstStyle/>
          <a:p>
            <a:pPr marL="0" indent="0">
              <a:spcBef>
                <a:spcPts val="600"/>
              </a:spcBef>
              <a:spcAft>
                <a:spcPts val="600"/>
              </a:spcAft>
              <a:buClr>
                <a:schemeClr val="accent2">
                  <a:lumMod val="75000"/>
                </a:schemeClr>
              </a:buClr>
              <a:buSzPct val="120000"/>
              <a:buNone/>
            </a:pPr>
            <a:r>
              <a:rPr lang="tr-TR" sz="1600" dirty="0"/>
              <a:t/>
            </a:r>
            <a:br>
              <a:rPr lang="tr-TR" sz="1600" dirty="0"/>
            </a:br>
            <a:r>
              <a:rPr lang="tr-TR" dirty="0"/>
              <a:t/>
            </a:r>
            <a:br>
              <a:rPr lang="tr-TR" dirty="0"/>
            </a:br>
            <a:endParaRPr lang="tr-TR" dirty="0"/>
          </a:p>
        </p:txBody>
      </p:sp>
      <p:sp>
        <p:nvSpPr>
          <p:cNvPr id="9" name="İçerik Yer Tutucusu 8"/>
          <p:cNvSpPr>
            <a:spLocks noGrp="1"/>
          </p:cNvSpPr>
          <p:nvPr>
            <p:ph sz="half" idx="2"/>
          </p:nvPr>
        </p:nvSpPr>
        <p:spPr>
          <a:xfrm>
            <a:off x="335360" y="1862122"/>
            <a:ext cx="7128792" cy="4125923"/>
          </a:xfrm>
        </p:spPr>
        <p:txBody>
          <a:bodyPr/>
          <a:lstStyle/>
          <a:p>
            <a:r>
              <a:rPr lang="en-US" sz="2000" dirty="0"/>
              <a:t>Implementation of latest version of classifications and adopting correspondence tables </a:t>
            </a:r>
            <a:endParaRPr lang="tr-TR" sz="2000" dirty="0" smtClean="0"/>
          </a:p>
          <a:p>
            <a:pPr lvl="1">
              <a:buFont typeface="Wingdings" panose="05000000000000000000" pitchFamily="2" charset="2"/>
              <a:buChar char="Ø"/>
            </a:pPr>
            <a:r>
              <a:rPr lang="en-GB" sz="1600" kern="1200" dirty="0"/>
              <a:t>The latest versions of NACE, CPA, HS, CN, ISCO, ISCED, GEONOM are put into use and available on the Classification Server </a:t>
            </a:r>
            <a:endParaRPr lang="en-US" sz="1600" dirty="0"/>
          </a:p>
          <a:p>
            <a:r>
              <a:rPr lang="en-US" sz="2000" dirty="0"/>
              <a:t>Participating in ISIC, CPC, NACE, CPA revision and global </a:t>
            </a:r>
            <a:r>
              <a:rPr lang="en-US" sz="2000" dirty="0" smtClean="0"/>
              <a:t>consultation</a:t>
            </a:r>
            <a:r>
              <a:rPr lang="tr-TR" sz="2000" dirty="0" smtClean="0"/>
              <a:t> of </a:t>
            </a:r>
            <a:r>
              <a:rPr lang="tr-TR" sz="2000" dirty="0" err="1" smtClean="0"/>
              <a:t>the</a:t>
            </a:r>
            <a:r>
              <a:rPr lang="tr-TR" sz="2000" dirty="0" smtClean="0"/>
              <a:t> </a:t>
            </a:r>
            <a:r>
              <a:rPr lang="en-US" sz="2000" dirty="0" smtClean="0"/>
              <a:t>International </a:t>
            </a:r>
            <a:r>
              <a:rPr lang="en-US" sz="2000" dirty="0"/>
              <a:t>Classification of Violence Against </a:t>
            </a:r>
            <a:r>
              <a:rPr lang="en-US" sz="2000" dirty="0" smtClean="0"/>
              <a:t>Children </a:t>
            </a:r>
            <a:r>
              <a:rPr lang="en-US" sz="2000" dirty="0"/>
              <a:t>(ICVAC)</a:t>
            </a:r>
          </a:p>
          <a:p>
            <a:r>
              <a:rPr lang="en-US" sz="2000" dirty="0" smtClean="0"/>
              <a:t>Designing </a:t>
            </a:r>
            <a:r>
              <a:rPr lang="en-US" sz="2000" dirty="0"/>
              <a:t>new classification </a:t>
            </a:r>
            <a:r>
              <a:rPr lang="en-US" sz="2000" dirty="0" smtClean="0"/>
              <a:t>server</a:t>
            </a:r>
            <a:endParaRPr lang="tr-TR" sz="2000" dirty="0" smtClean="0"/>
          </a:p>
          <a:p>
            <a:pPr lvl="1">
              <a:buFont typeface="Wingdings" panose="05000000000000000000" pitchFamily="2" charset="2"/>
              <a:buChar char="Ø"/>
            </a:pPr>
            <a:r>
              <a:rPr lang="tr-TR" sz="1600" dirty="0" err="1" smtClean="0"/>
              <a:t>For</a:t>
            </a:r>
            <a:r>
              <a:rPr lang="tr-TR" sz="1600" dirty="0" smtClean="0"/>
              <a:t> t</a:t>
            </a:r>
            <a:r>
              <a:rPr lang="en-US" sz="1600" dirty="0" smtClean="0"/>
              <a:t>he </a:t>
            </a:r>
            <a:r>
              <a:rPr lang="en-US" sz="1600" dirty="0"/>
              <a:t>usability, accessibility, fate, security and manageability of the classifications.</a:t>
            </a:r>
          </a:p>
          <a:p>
            <a:r>
              <a:rPr lang="en-US" sz="2000" dirty="0"/>
              <a:t>Internal projects regarding economic and social classifications</a:t>
            </a:r>
          </a:p>
          <a:p>
            <a:endParaRPr lang="tr-TR" sz="20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8</a:t>
            </a:fld>
            <a:endParaRPr lang="tr-TR" dirty="0"/>
          </a:p>
        </p:txBody>
      </p:sp>
      <p:pic>
        <p:nvPicPr>
          <p:cNvPr id="5" name="Resim 4"/>
          <p:cNvPicPr>
            <a:picLocks noChangeAspect="1"/>
          </p:cNvPicPr>
          <p:nvPr/>
        </p:nvPicPr>
        <p:blipFill>
          <a:blip r:embed="rId3"/>
          <a:stretch>
            <a:fillRect/>
          </a:stretch>
        </p:blipFill>
        <p:spPr>
          <a:xfrm>
            <a:off x="7752184" y="2060848"/>
            <a:ext cx="4151318" cy="3096344"/>
          </a:xfrm>
          <a:prstGeom prst="rect">
            <a:avLst/>
          </a:prstGeom>
        </p:spPr>
      </p:pic>
    </p:spTree>
    <p:extLst>
      <p:ext uri="{BB962C8B-B14F-4D97-AF65-F5344CB8AC3E}">
        <p14:creationId xmlns:p14="http://schemas.microsoft.com/office/powerpoint/2010/main" val="220032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62" y="548680"/>
            <a:ext cx="11049077" cy="1241434"/>
          </a:xfrm>
        </p:spPr>
        <p:txBody>
          <a:bodyPr/>
          <a:lstStyle/>
          <a:p>
            <a:r>
              <a:rPr lang="en-GB" sz="3200" b="1" dirty="0" smtClean="0">
                <a:solidFill>
                  <a:srgbClr val="C00000"/>
                </a:solidFill>
                <a:effectLst>
                  <a:outerShdw blurRad="38100" dist="38100" dir="2700000" algn="tl">
                    <a:srgbClr val="000000">
                      <a:alpha val="43137"/>
                    </a:srgbClr>
                  </a:outerShdw>
                </a:effectLst>
              </a:rPr>
              <a:t> </a:t>
            </a:r>
            <a:r>
              <a:rPr lang="tr-TR" sz="3200" b="1" dirty="0" err="1">
                <a:solidFill>
                  <a:srgbClr val="C00000"/>
                </a:solidFill>
                <a:effectLst>
                  <a:outerShdw blurRad="38100" dist="38100" dir="2700000" algn="tl">
                    <a:srgbClr val="000000">
                      <a:alpha val="43137"/>
                    </a:srgbClr>
                  </a:outerShdw>
                </a:effectLst>
              </a:rPr>
              <a:t>Macroeconomic</a:t>
            </a:r>
            <a:r>
              <a:rPr lang="tr-TR" sz="3200" b="1" dirty="0">
                <a:solidFill>
                  <a:srgbClr val="C00000"/>
                </a:solidFill>
                <a:effectLst>
                  <a:outerShdw blurRad="38100" dist="38100" dir="2700000" algn="tl">
                    <a:srgbClr val="000000">
                      <a:alpha val="43137"/>
                    </a:srgbClr>
                  </a:outerShdw>
                </a:effectLst>
              </a:rPr>
              <a:t> </a:t>
            </a:r>
            <a:r>
              <a:rPr lang="tr-TR" sz="3200" b="1" dirty="0" err="1">
                <a:solidFill>
                  <a:srgbClr val="C00000"/>
                </a:solidFill>
                <a:effectLst>
                  <a:outerShdw blurRad="38100" dist="38100" dir="2700000" algn="tl">
                    <a:srgbClr val="000000">
                      <a:alpha val="43137"/>
                    </a:srgbClr>
                  </a:outerShdw>
                </a:effectLst>
              </a:rPr>
              <a:t>Statistics</a:t>
            </a:r>
            <a:r>
              <a:rPr lang="tr-TR" sz="3200" b="1" dirty="0">
                <a:solidFill>
                  <a:srgbClr val="C00000"/>
                </a:solidFill>
                <a:effectLst>
                  <a:outerShdw blurRad="38100" dist="38100" dir="2700000" algn="tl">
                    <a:srgbClr val="000000">
                      <a:alpha val="43137"/>
                    </a:srgbClr>
                  </a:outerShdw>
                </a:effectLst>
              </a:rPr>
              <a:t> </a:t>
            </a:r>
            <a:r>
              <a:rPr lang="tr-TR" sz="3200" b="1" dirty="0" smtClean="0">
                <a:solidFill>
                  <a:srgbClr val="C00000"/>
                </a:solidFill>
                <a:effectLst>
                  <a:outerShdw blurRad="38100" dist="38100" dir="2700000" algn="tl">
                    <a:srgbClr val="000000">
                      <a:alpha val="43137"/>
                    </a:srgbClr>
                  </a:outerShdw>
                </a:effectLst>
              </a:rPr>
              <a:t/>
            </a:r>
            <a:br>
              <a:rPr lang="tr-TR" sz="3200" b="1" dirty="0" smtClean="0">
                <a:solidFill>
                  <a:srgbClr val="C00000"/>
                </a:solidFill>
                <a:effectLst>
                  <a:outerShdw blurRad="38100" dist="38100" dir="2700000" algn="tl">
                    <a:srgbClr val="000000">
                      <a:alpha val="43137"/>
                    </a:srgbClr>
                  </a:outerShdw>
                </a:effectLst>
              </a:rPr>
            </a:br>
            <a:r>
              <a:rPr lang="tr-TR" sz="2400" b="1" dirty="0" smtClean="0">
                <a:solidFill>
                  <a:srgbClr val="C00000"/>
                </a:solidFill>
                <a:effectLst>
                  <a:outerShdw blurRad="38100" dist="38100" dir="2700000" algn="tl">
                    <a:srgbClr val="000000">
                      <a:alpha val="43137"/>
                    </a:srgbClr>
                  </a:outerShdw>
                </a:effectLst>
              </a:rPr>
              <a:t>International </a:t>
            </a:r>
            <a:r>
              <a:rPr lang="tr-TR" sz="2400" b="1" dirty="0" err="1" smtClean="0">
                <a:solidFill>
                  <a:srgbClr val="C00000"/>
                </a:solidFill>
                <a:effectLst>
                  <a:outerShdw blurRad="38100" dist="38100" dir="2700000" algn="tl">
                    <a:srgbClr val="000000">
                      <a:alpha val="43137"/>
                    </a:srgbClr>
                  </a:outerShdw>
                </a:effectLst>
              </a:rPr>
              <a:t>Trade</a:t>
            </a:r>
            <a:endParaRPr lang="tr-TR" sz="2400"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p:txBody>
          <a:bodyPr/>
          <a:lstStyle/>
          <a:p>
            <a:pPr marL="0" lvl="0" indent="0" algn="just" eaLnBrk="1" hangingPunct="1">
              <a:spcBef>
                <a:spcPts val="300"/>
              </a:spcBef>
              <a:spcAft>
                <a:spcPts val="300"/>
              </a:spcAft>
              <a:buNone/>
            </a:pPr>
            <a:endParaRPr lang="en-US" sz="2400" kern="1200" dirty="0" smtClean="0">
              <a:solidFill>
                <a:srgbClr val="000000"/>
              </a:solidFill>
              <a:ea typeface="+mn-ea"/>
            </a:endParaRPr>
          </a:p>
          <a:p>
            <a:pPr marL="0">
              <a:spcBef>
                <a:spcPts val="300"/>
              </a:spcBef>
              <a:spcAft>
                <a:spcPts val="300"/>
              </a:spcAft>
              <a:buClr>
                <a:srgbClr val="AB2328"/>
              </a:buClr>
            </a:pPr>
            <a:endParaRPr lang="en-US" dirty="0"/>
          </a:p>
        </p:txBody>
      </p:sp>
      <p:sp>
        <p:nvSpPr>
          <p:cNvPr id="7" name="İçerik Yer Tutucusu 6"/>
          <p:cNvSpPr>
            <a:spLocks noGrp="1"/>
          </p:cNvSpPr>
          <p:nvPr>
            <p:ph sz="half" idx="2"/>
          </p:nvPr>
        </p:nvSpPr>
        <p:spPr>
          <a:xfrm>
            <a:off x="335360" y="1916832"/>
            <a:ext cx="9000999" cy="4209331"/>
          </a:xfrm>
        </p:spPr>
        <p:txBody>
          <a:bodyPr/>
          <a:lstStyle/>
          <a:p>
            <a:pPr algn="just">
              <a:spcBef>
                <a:spcPts val="600"/>
              </a:spcBef>
              <a:spcAft>
                <a:spcPts val="600"/>
              </a:spcAft>
            </a:pPr>
            <a:r>
              <a:rPr lang="en-US" sz="1800" dirty="0" err="1" smtClean="0"/>
              <a:t>Türkiye</a:t>
            </a:r>
            <a:r>
              <a:rPr lang="en-US" sz="1800" dirty="0" smtClean="0"/>
              <a:t> produces highly compliant statistics on international trade in goods (ITGS).</a:t>
            </a:r>
          </a:p>
          <a:p>
            <a:pPr lvl="1" algn="just">
              <a:spcBef>
                <a:spcPts val="600"/>
              </a:spcBef>
              <a:spcAft>
                <a:spcPts val="600"/>
              </a:spcAft>
              <a:buFont typeface="Wingdings" panose="05000000000000000000" pitchFamily="2" charset="2"/>
              <a:buChar char="Ø"/>
            </a:pPr>
            <a:r>
              <a:rPr lang="en-US" sz="1800" dirty="0" smtClean="0"/>
              <a:t>Studies for the production of cross-border e-trade in goods data are going on.</a:t>
            </a:r>
          </a:p>
          <a:p>
            <a:pPr algn="just">
              <a:spcBef>
                <a:spcPts val="600"/>
              </a:spcBef>
              <a:spcAft>
                <a:spcPts val="600"/>
              </a:spcAft>
            </a:pPr>
            <a:r>
              <a:rPr lang="en-US" sz="1800" dirty="0" smtClean="0"/>
              <a:t>International trade in services statistics (ITSS) will be highly compliant with the regulations with the compilation of travel item on country level,</a:t>
            </a:r>
          </a:p>
          <a:p>
            <a:pPr algn="just">
              <a:spcBef>
                <a:spcPts val="600"/>
              </a:spcBef>
              <a:spcAft>
                <a:spcPts val="600"/>
              </a:spcAft>
            </a:pPr>
            <a:r>
              <a:rPr lang="en-US" sz="1800" dirty="0" err="1" smtClean="0"/>
              <a:t>TurkStat</a:t>
            </a:r>
            <a:r>
              <a:rPr lang="en-US" sz="1800" dirty="0" smtClean="0"/>
              <a:t> compiled Outward FATS for the 2016-2021 reference years and published in April 2023. </a:t>
            </a:r>
          </a:p>
          <a:p>
            <a:pPr algn="just">
              <a:spcBef>
                <a:spcPts val="600"/>
              </a:spcBef>
              <a:spcAft>
                <a:spcPts val="600"/>
              </a:spcAft>
            </a:pPr>
            <a:r>
              <a:rPr lang="en-US" sz="1800" dirty="0" err="1" smtClean="0"/>
              <a:t>TurkStat</a:t>
            </a:r>
            <a:r>
              <a:rPr lang="en-US" sz="1800" dirty="0" smtClean="0"/>
              <a:t> is continuing studies on compilation of Inward FATS (IFATS) for the 2016-2022 reference years. It is expected to be completed by the end of 2023. </a:t>
            </a:r>
          </a:p>
          <a:p>
            <a:pPr algn="just">
              <a:spcBef>
                <a:spcPts val="600"/>
              </a:spcBef>
              <a:spcAft>
                <a:spcPts val="600"/>
              </a:spcAft>
            </a:pPr>
            <a:r>
              <a:rPr lang="en-US" sz="1800" dirty="0" smtClean="0"/>
              <a:t>By </a:t>
            </a:r>
            <a:r>
              <a:rPr lang="en-US" sz="1800" dirty="0" err="1" smtClean="0"/>
              <a:t>finalising</a:t>
            </a:r>
            <a:r>
              <a:rPr lang="en-US" sz="1800" dirty="0" smtClean="0"/>
              <a:t> the compilation of IFATS, «Services trade by enterprise characteristics (STEC)» will be produced for the 2016-2022 reference years, by the end of 2023.</a:t>
            </a:r>
            <a:endParaRPr lang="en-US" sz="1800" dirty="0"/>
          </a:p>
        </p:txBody>
      </p:sp>
      <p:sp>
        <p:nvSpPr>
          <p:cNvPr id="4" name="Slayt Numarası Yer Tutucusu 3"/>
          <p:cNvSpPr>
            <a:spLocks noGrp="1"/>
          </p:cNvSpPr>
          <p:nvPr>
            <p:ph type="sldNum" sz="quarter" idx="10"/>
          </p:nvPr>
        </p:nvSpPr>
        <p:spPr/>
        <p:txBody>
          <a:bodyPr/>
          <a:lstStyle/>
          <a:p>
            <a:pPr>
              <a:defRPr/>
            </a:pPr>
            <a:fld id="{F53478C2-EC40-404D-818C-8A7CF3F59DDC}" type="slidenum">
              <a:rPr lang="tr-TR" smtClean="0"/>
              <a:pPr>
                <a:defRPr/>
              </a:pPr>
              <a:t>9</a:t>
            </a:fld>
            <a:endParaRPr lang="tr-TR" dirty="0"/>
          </a:p>
        </p:txBody>
      </p:sp>
      <p:pic>
        <p:nvPicPr>
          <p:cNvPr id="6" name="Resim 5"/>
          <p:cNvPicPr>
            <a:picLocks noChangeAspect="1"/>
          </p:cNvPicPr>
          <p:nvPr/>
        </p:nvPicPr>
        <p:blipFill>
          <a:blip r:embed="rId3"/>
          <a:stretch>
            <a:fillRect/>
          </a:stretch>
        </p:blipFill>
        <p:spPr>
          <a:xfrm>
            <a:off x="9336360" y="2474180"/>
            <a:ext cx="2783781" cy="2322972"/>
          </a:xfrm>
          <a:prstGeom prst="rect">
            <a:avLst/>
          </a:prstGeom>
        </p:spPr>
      </p:pic>
    </p:spTree>
    <p:extLst>
      <p:ext uri="{BB962C8B-B14F-4D97-AF65-F5344CB8AC3E}">
        <p14:creationId xmlns:p14="http://schemas.microsoft.com/office/powerpoint/2010/main" val="2029282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solidFill>
            <a:schemeClr val="accent2">
              <a:lumMod val="20000"/>
              <a:lumOff val="80000"/>
            </a:schemeClr>
          </a:solidFill>
          <a:miter lim="800000"/>
          <a:headEnd/>
          <a:tailEnd/>
        </a:ln>
      </a:spPr>
      <a:bodyPr/>
      <a:lstStyle>
        <a:defPPr algn="r">
          <a:defRPr sz="1200" b="1">
            <a:solidFill>
              <a:schemeClr val="accent2"/>
            </a:solidFill>
          </a:defRPr>
        </a:defPPr>
      </a:lstStyle>
    </a:tx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11750</TotalTime>
  <Words>1450</Words>
  <Application>Microsoft Office PowerPoint</Application>
  <PresentationFormat>Geniş ekran</PresentationFormat>
  <Paragraphs>142</Paragraphs>
  <Slides>19</Slides>
  <Notes>19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Lato</vt:lpstr>
      <vt:lpstr>Trebuchet MS</vt:lpstr>
      <vt:lpstr>Wingdings</vt:lpstr>
      <vt:lpstr>Varsayılan Tasarım</vt:lpstr>
      <vt:lpstr>     Main Statistical Developments Turkish Statistical Institute (TurkStat )     </vt:lpstr>
      <vt:lpstr>Statistical Infrastructure Strategic Plan</vt:lpstr>
      <vt:lpstr>Statistical Infrastructure Current State of the Official Statistics Programme</vt:lpstr>
      <vt:lpstr>Statistical Infrastructure Data Collection Methods</vt:lpstr>
      <vt:lpstr>Statistical Infrastructure Data Collection Methods</vt:lpstr>
      <vt:lpstr>Statistical Infrastructure Data Dissemination</vt:lpstr>
      <vt:lpstr>Statistical Infrastructure Data Transmission with IDTS </vt:lpstr>
      <vt:lpstr>Statistical Infrastructure Classifications</vt:lpstr>
      <vt:lpstr> Macroeconomic Statistics  International Trade</vt:lpstr>
      <vt:lpstr> Macroeconomic Statistics  Price Statistics</vt:lpstr>
      <vt:lpstr>Tourism Statistics </vt:lpstr>
      <vt:lpstr>Social Statistics </vt:lpstr>
      <vt:lpstr>Social Statistics  Population and Housing Census (PHC)</vt:lpstr>
      <vt:lpstr>Social Statistics  Population Statistics Portal</vt:lpstr>
      <vt:lpstr>Sectoral Statistics </vt:lpstr>
      <vt:lpstr>Enviromental Statistics and SDG Indicators </vt:lpstr>
      <vt:lpstr>Enviromental Statistics</vt:lpstr>
      <vt:lpstr>Agricultural Statistics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tuik</dc:creator>
  <cp:lastModifiedBy>İlknur Serap GÖZEL</cp:lastModifiedBy>
  <cp:revision>1484</cp:revision>
  <cp:lastPrinted>2023-09-19T12:57:41Z</cp:lastPrinted>
  <dcterms:created xsi:type="dcterms:W3CDTF">2006-12-22T08:39:23Z</dcterms:created>
  <dcterms:modified xsi:type="dcterms:W3CDTF">2023-09-20T07:03:47Z</dcterms:modified>
</cp:coreProperties>
</file>