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3.xml" ContentType="application/vnd.openxmlformats-officedocument.presentationml.notesSlide+xml"/>
  <Override PartName="/ppt/charts/chart7.xml" ContentType="application/vnd.openxmlformats-officedocument.drawingml.chart+xml"/>
  <Override PartName="/ppt/notesSlides/notesSlide4.xml" ContentType="application/vnd.openxmlformats-officedocument.presentationml.notesSlid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26"/>
  </p:notesMasterIdLst>
  <p:sldIdLst>
    <p:sldId id="256" r:id="rId2"/>
    <p:sldId id="2147473114" r:id="rId3"/>
    <p:sldId id="461" r:id="rId4"/>
    <p:sldId id="462" r:id="rId5"/>
    <p:sldId id="463" r:id="rId6"/>
    <p:sldId id="465" r:id="rId7"/>
    <p:sldId id="2147473117" r:id="rId8"/>
    <p:sldId id="2147473115" r:id="rId9"/>
    <p:sldId id="467" r:id="rId10"/>
    <p:sldId id="469" r:id="rId11"/>
    <p:sldId id="470" r:id="rId12"/>
    <p:sldId id="471" r:id="rId13"/>
    <p:sldId id="472" r:id="rId14"/>
    <p:sldId id="468" r:id="rId15"/>
    <p:sldId id="2147473116" r:id="rId16"/>
    <p:sldId id="474" r:id="rId17"/>
    <p:sldId id="2147473110" r:id="rId18"/>
    <p:sldId id="2147473111" r:id="rId19"/>
    <p:sldId id="2147473112" r:id="rId20"/>
    <p:sldId id="2147473113" r:id="rId21"/>
    <p:sldId id="2147473118" r:id="rId22"/>
    <p:sldId id="2147473120" r:id="rId23"/>
    <p:sldId id="2147473119" r:id="rId24"/>
    <p:sldId id="2147473121"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Темирлан, Хайбрахманов [ERI]" initials="ТХ["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8A6859-FC4B-43B9-A53E-F18A768B461A}" v="69" dt="2025-01-29T14:51:17.318"/>
  </p1510:revLst>
</p1510:revInfo>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85" autoAdjust="0"/>
    <p:restoredTop sz="94641" autoAdjust="0"/>
  </p:normalViewPr>
  <p:slideViewPr>
    <p:cSldViewPr snapToGrid="0">
      <p:cViewPr varScale="1">
        <p:scale>
          <a:sx n="73" d="100"/>
          <a:sy n="73" d="100"/>
        </p:scale>
        <p:origin x="564" y="6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0" d="100"/>
          <a:sy n="60" d="100"/>
        </p:scale>
        <p:origin x="3187" y="4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haibrakhmanov, Temirlan" userId="ed4f3b84-70d9-4913-9369-e1c1ce267b1a" providerId="ADAL" clId="{FD8A6859-FC4B-43B9-A53E-F18A768B461A}"/>
    <pc:docChg chg="undo custSel modSld modMainMaster">
      <pc:chgData name="Khaibrakhmanov, Temirlan" userId="ed4f3b84-70d9-4913-9369-e1c1ce267b1a" providerId="ADAL" clId="{FD8A6859-FC4B-43B9-A53E-F18A768B461A}" dt="2025-01-29T14:55:54.462" v="380"/>
      <pc:docMkLst>
        <pc:docMk/>
      </pc:docMkLst>
      <pc:sldChg chg="addSp delSp modSp mod">
        <pc:chgData name="Khaibrakhmanov, Temirlan" userId="ed4f3b84-70d9-4913-9369-e1c1ce267b1a" providerId="ADAL" clId="{FD8A6859-FC4B-43B9-A53E-F18A768B461A}" dt="2025-01-29T14:55:22.443" v="376"/>
        <pc:sldMkLst>
          <pc:docMk/>
          <pc:sldMk cId="1674559564" sldId="2147473120"/>
        </pc:sldMkLst>
        <pc:spChg chg="add mod">
          <ac:chgData name="Khaibrakhmanov, Temirlan" userId="ed4f3b84-70d9-4913-9369-e1c1ce267b1a" providerId="ADAL" clId="{FD8A6859-FC4B-43B9-A53E-F18A768B461A}" dt="2025-01-29T14:43:00.219" v="10"/>
          <ac:spMkLst>
            <pc:docMk/>
            <pc:sldMk cId="1674559564" sldId="2147473120"/>
            <ac:spMk id="4" creationId="{5E5B1436-8230-AABC-2143-13142F01393C}"/>
          </ac:spMkLst>
        </pc:spChg>
        <pc:spChg chg="mod">
          <ac:chgData name="Khaibrakhmanov, Temirlan" userId="ed4f3b84-70d9-4913-9369-e1c1ce267b1a" providerId="ADAL" clId="{FD8A6859-FC4B-43B9-A53E-F18A768B461A}" dt="2025-01-29T14:40:13.814" v="8" actId="20577"/>
          <ac:spMkLst>
            <pc:docMk/>
            <pc:sldMk cId="1674559564" sldId="2147473120"/>
            <ac:spMk id="5" creationId="{EE788540-53A2-4E25-B6E7-61D92C3DE76E}"/>
          </ac:spMkLst>
        </pc:spChg>
        <pc:spChg chg="add mod">
          <ac:chgData name="Khaibrakhmanov, Temirlan" userId="ed4f3b84-70d9-4913-9369-e1c1ce267b1a" providerId="ADAL" clId="{FD8A6859-FC4B-43B9-A53E-F18A768B461A}" dt="2025-01-29T14:55:18.604" v="372"/>
          <ac:spMkLst>
            <pc:docMk/>
            <pc:sldMk cId="1674559564" sldId="2147473120"/>
            <ac:spMk id="7" creationId="{82B64974-AE34-B85E-9CA7-3822A7EB4D64}"/>
          </ac:spMkLst>
        </pc:spChg>
        <pc:spChg chg="add mod">
          <ac:chgData name="Khaibrakhmanov, Temirlan" userId="ed4f3b84-70d9-4913-9369-e1c1ce267b1a" providerId="ADAL" clId="{FD8A6859-FC4B-43B9-A53E-F18A768B461A}" dt="2025-01-29T14:43:00.219" v="10"/>
          <ac:spMkLst>
            <pc:docMk/>
            <pc:sldMk cId="1674559564" sldId="2147473120"/>
            <ac:spMk id="9" creationId="{AD8FE4F8-C746-8AD1-BB84-D6AFEA9D2C13}"/>
          </ac:spMkLst>
        </pc:spChg>
        <pc:spChg chg="add mod">
          <ac:chgData name="Khaibrakhmanov, Temirlan" userId="ed4f3b84-70d9-4913-9369-e1c1ce267b1a" providerId="ADAL" clId="{FD8A6859-FC4B-43B9-A53E-F18A768B461A}" dt="2025-01-29T14:43:39.866" v="33" actId="20577"/>
          <ac:spMkLst>
            <pc:docMk/>
            <pc:sldMk cId="1674559564" sldId="2147473120"/>
            <ac:spMk id="10" creationId="{9E7835C4-A17C-B8BD-EBEF-83E9DA30009D}"/>
          </ac:spMkLst>
        </pc:spChg>
        <pc:spChg chg="add mod">
          <ac:chgData name="Khaibrakhmanov, Temirlan" userId="ed4f3b84-70d9-4913-9369-e1c1ce267b1a" providerId="ADAL" clId="{FD8A6859-FC4B-43B9-A53E-F18A768B461A}" dt="2025-01-29T14:55:13.382" v="368"/>
          <ac:spMkLst>
            <pc:docMk/>
            <pc:sldMk cId="1674559564" sldId="2147473120"/>
            <ac:spMk id="11" creationId="{A546F6E8-137D-AE5F-6F13-667F481097E6}"/>
          </ac:spMkLst>
        </pc:spChg>
        <pc:spChg chg="add mod">
          <ac:chgData name="Khaibrakhmanov, Temirlan" userId="ed4f3b84-70d9-4913-9369-e1c1ce267b1a" providerId="ADAL" clId="{FD8A6859-FC4B-43B9-A53E-F18A768B461A}" dt="2025-01-29T14:55:15.561" v="370"/>
          <ac:spMkLst>
            <pc:docMk/>
            <pc:sldMk cId="1674559564" sldId="2147473120"/>
            <ac:spMk id="12" creationId="{F8510223-5EF7-933D-9880-715FAE9B73D7}"/>
          </ac:spMkLst>
        </pc:spChg>
        <pc:spChg chg="add mod">
          <ac:chgData name="Khaibrakhmanov, Temirlan" userId="ed4f3b84-70d9-4913-9369-e1c1ce267b1a" providerId="ADAL" clId="{FD8A6859-FC4B-43B9-A53E-F18A768B461A}" dt="2025-01-29T14:43:00.219" v="10"/>
          <ac:spMkLst>
            <pc:docMk/>
            <pc:sldMk cId="1674559564" sldId="2147473120"/>
            <ac:spMk id="13" creationId="{2FC631E9-A88D-567B-2319-70682619BD94}"/>
          </ac:spMkLst>
        </pc:spChg>
        <pc:spChg chg="add mod">
          <ac:chgData name="Khaibrakhmanov, Temirlan" userId="ed4f3b84-70d9-4913-9369-e1c1ce267b1a" providerId="ADAL" clId="{FD8A6859-FC4B-43B9-A53E-F18A768B461A}" dt="2025-01-29T14:43:00.219" v="10"/>
          <ac:spMkLst>
            <pc:docMk/>
            <pc:sldMk cId="1674559564" sldId="2147473120"/>
            <ac:spMk id="14" creationId="{4CC3569E-CB38-41D7-965C-0F210866B3C4}"/>
          </ac:spMkLst>
        </pc:spChg>
        <pc:spChg chg="add mod">
          <ac:chgData name="Khaibrakhmanov, Temirlan" userId="ed4f3b84-70d9-4913-9369-e1c1ce267b1a" providerId="ADAL" clId="{FD8A6859-FC4B-43B9-A53E-F18A768B461A}" dt="2025-01-29T14:43:00.219" v="10"/>
          <ac:spMkLst>
            <pc:docMk/>
            <pc:sldMk cId="1674559564" sldId="2147473120"/>
            <ac:spMk id="15" creationId="{DC70C9ED-C2DE-7C5F-1F69-FF6EF38D790F}"/>
          </ac:spMkLst>
        </pc:spChg>
        <pc:spChg chg="add mod">
          <ac:chgData name="Khaibrakhmanov, Temirlan" userId="ed4f3b84-70d9-4913-9369-e1c1ce267b1a" providerId="ADAL" clId="{FD8A6859-FC4B-43B9-A53E-F18A768B461A}" dt="2025-01-29T14:43:00.219" v="10"/>
          <ac:spMkLst>
            <pc:docMk/>
            <pc:sldMk cId="1674559564" sldId="2147473120"/>
            <ac:spMk id="16" creationId="{523DEBCD-E932-149C-9F9B-6F35024EA1DC}"/>
          </ac:spMkLst>
        </pc:spChg>
        <pc:spChg chg="add mod">
          <ac:chgData name="Khaibrakhmanov, Temirlan" userId="ed4f3b84-70d9-4913-9369-e1c1ce267b1a" providerId="ADAL" clId="{FD8A6859-FC4B-43B9-A53E-F18A768B461A}" dt="2025-01-29T14:43:00.219" v="10"/>
          <ac:spMkLst>
            <pc:docMk/>
            <pc:sldMk cId="1674559564" sldId="2147473120"/>
            <ac:spMk id="17" creationId="{47A753B6-BCE3-7A54-6DD3-F06485841756}"/>
          </ac:spMkLst>
        </pc:spChg>
        <pc:spChg chg="mod">
          <ac:chgData name="Khaibrakhmanov, Temirlan" userId="ed4f3b84-70d9-4913-9369-e1c1ce267b1a" providerId="ADAL" clId="{FD8A6859-FC4B-43B9-A53E-F18A768B461A}" dt="2025-01-29T14:43:00.219" v="10"/>
          <ac:spMkLst>
            <pc:docMk/>
            <pc:sldMk cId="1674559564" sldId="2147473120"/>
            <ac:spMk id="19" creationId="{17212223-2768-CA29-36C1-60A236EEF659}"/>
          </ac:spMkLst>
        </pc:spChg>
        <pc:spChg chg="mod">
          <ac:chgData name="Khaibrakhmanov, Temirlan" userId="ed4f3b84-70d9-4913-9369-e1c1ce267b1a" providerId="ADAL" clId="{FD8A6859-FC4B-43B9-A53E-F18A768B461A}" dt="2025-01-29T14:43:00.219" v="10"/>
          <ac:spMkLst>
            <pc:docMk/>
            <pc:sldMk cId="1674559564" sldId="2147473120"/>
            <ac:spMk id="21" creationId="{6E88EBFB-D6AC-67D4-08DD-D397C2D40BAC}"/>
          </ac:spMkLst>
        </pc:spChg>
        <pc:spChg chg="mod">
          <ac:chgData name="Khaibrakhmanov, Temirlan" userId="ed4f3b84-70d9-4913-9369-e1c1ce267b1a" providerId="ADAL" clId="{FD8A6859-FC4B-43B9-A53E-F18A768B461A}" dt="2025-01-29T14:43:00.219" v="10"/>
          <ac:spMkLst>
            <pc:docMk/>
            <pc:sldMk cId="1674559564" sldId="2147473120"/>
            <ac:spMk id="23" creationId="{7AB5276D-AE77-A854-DD24-DFF13F52C305}"/>
          </ac:spMkLst>
        </pc:spChg>
        <pc:spChg chg="mod">
          <ac:chgData name="Khaibrakhmanov, Temirlan" userId="ed4f3b84-70d9-4913-9369-e1c1ce267b1a" providerId="ADAL" clId="{FD8A6859-FC4B-43B9-A53E-F18A768B461A}" dt="2025-01-29T14:43:00.219" v="10"/>
          <ac:spMkLst>
            <pc:docMk/>
            <pc:sldMk cId="1674559564" sldId="2147473120"/>
            <ac:spMk id="25" creationId="{BD6D9CCA-0E88-4CBC-B39C-DC2385593EEB}"/>
          </ac:spMkLst>
        </pc:spChg>
        <pc:spChg chg="add mod">
          <ac:chgData name="Khaibrakhmanov, Temirlan" userId="ed4f3b84-70d9-4913-9369-e1c1ce267b1a" providerId="ADAL" clId="{FD8A6859-FC4B-43B9-A53E-F18A768B461A}" dt="2025-01-29T14:55:22.443" v="376"/>
          <ac:spMkLst>
            <pc:docMk/>
            <pc:sldMk cId="1674559564" sldId="2147473120"/>
            <ac:spMk id="26" creationId="{07F2566F-8FA6-CEA5-CF9E-4677D852F54C}"/>
          </ac:spMkLst>
        </pc:spChg>
        <pc:spChg chg="add mod">
          <ac:chgData name="Khaibrakhmanov, Temirlan" userId="ed4f3b84-70d9-4913-9369-e1c1ce267b1a" providerId="ADAL" clId="{FD8A6859-FC4B-43B9-A53E-F18A768B461A}" dt="2025-01-29T14:55:20.333" v="374"/>
          <ac:spMkLst>
            <pc:docMk/>
            <pc:sldMk cId="1674559564" sldId="2147473120"/>
            <ac:spMk id="27" creationId="{9931FA82-CB91-3A37-C5FF-C11705AAB0CD}"/>
          </ac:spMkLst>
        </pc:spChg>
        <pc:spChg chg="add mod">
          <ac:chgData name="Khaibrakhmanov, Temirlan" userId="ed4f3b84-70d9-4913-9369-e1c1ce267b1a" providerId="ADAL" clId="{FD8A6859-FC4B-43B9-A53E-F18A768B461A}" dt="2025-01-29T14:55:05.033" v="364" actId="404"/>
          <ac:spMkLst>
            <pc:docMk/>
            <pc:sldMk cId="1674559564" sldId="2147473120"/>
            <ac:spMk id="28" creationId="{9F46FC82-CEAE-70AF-2728-C562F2B25018}"/>
          </ac:spMkLst>
        </pc:spChg>
        <pc:spChg chg="add del mod">
          <ac:chgData name="Khaibrakhmanov, Temirlan" userId="ed4f3b84-70d9-4913-9369-e1c1ce267b1a" providerId="ADAL" clId="{FD8A6859-FC4B-43B9-A53E-F18A768B461A}" dt="2025-01-29T14:45:17.230" v="67"/>
          <ac:spMkLst>
            <pc:docMk/>
            <pc:sldMk cId="1674559564" sldId="2147473120"/>
            <ac:spMk id="29" creationId="{DFA44854-C217-B5E2-A768-4AA710D8B59D}"/>
          </ac:spMkLst>
        </pc:spChg>
        <pc:spChg chg="add del mod">
          <ac:chgData name="Khaibrakhmanov, Temirlan" userId="ed4f3b84-70d9-4913-9369-e1c1ce267b1a" providerId="ADAL" clId="{FD8A6859-FC4B-43B9-A53E-F18A768B461A}" dt="2025-01-29T14:46:15.362" v="85"/>
          <ac:spMkLst>
            <pc:docMk/>
            <pc:sldMk cId="1674559564" sldId="2147473120"/>
            <ac:spMk id="30" creationId="{5E1818B0-36FD-F39F-7F17-3A705F9155AC}"/>
          </ac:spMkLst>
        </pc:spChg>
        <pc:spChg chg="add del mod">
          <ac:chgData name="Khaibrakhmanov, Temirlan" userId="ed4f3b84-70d9-4913-9369-e1c1ce267b1a" providerId="ADAL" clId="{FD8A6859-FC4B-43B9-A53E-F18A768B461A}" dt="2025-01-29T14:47:17.866" v="103"/>
          <ac:spMkLst>
            <pc:docMk/>
            <pc:sldMk cId="1674559564" sldId="2147473120"/>
            <ac:spMk id="31" creationId="{2871C753-E7A6-2E50-66AC-D6FCADFED421}"/>
          </ac:spMkLst>
        </pc:spChg>
        <pc:spChg chg="add del mod">
          <ac:chgData name="Khaibrakhmanov, Temirlan" userId="ed4f3b84-70d9-4913-9369-e1c1ce267b1a" providerId="ADAL" clId="{FD8A6859-FC4B-43B9-A53E-F18A768B461A}" dt="2025-01-29T14:48:09.297" v="122"/>
          <ac:spMkLst>
            <pc:docMk/>
            <pc:sldMk cId="1674559564" sldId="2147473120"/>
            <ac:spMk id="32" creationId="{EFB1FD23-580C-6B61-037B-AEC7151A1C4A}"/>
          </ac:spMkLst>
        </pc:spChg>
        <pc:spChg chg="add del mod">
          <ac:chgData name="Khaibrakhmanov, Temirlan" userId="ed4f3b84-70d9-4913-9369-e1c1ce267b1a" providerId="ADAL" clId="{FD8A6859-FC4B-43B9-A53E-F18A768B461A}" dt="2025-01-29T14:48:43.861" v="136"/>
          <ac:spMkLst>
            <pc:docMk/>
            <pc:sldMk cId="1674559564" sldId="2147473120"/>
            <ac:spMk id="43" creationId="{EB45F10E-F90B-D1B9-EC16-588399571F25}"/>
          </ac:spMkLst>
        </pc:spChg>
        <pc:spChg chg="add del mod">
          <ac:chgData name="Khaibrakhmanov, Temirlan" userId="ed4f3b84-70d9-4913-9369-e1c1ce267b1a" providerId="ADAL" clId="{FD8A6859-FC4B-43B9-A53E-F18A768B461A}" dt="2025-01-29T14:49:38.410" v="170"/>
          <ac:spMkLst>
            <pc:docMk/>
            <pc:sldMk cId="1674559564" sldId="2147473120"/>
            <ac:spMk id="44" creationId="{4F3B7DBA-BAAC-6CCF-FFD8-F7B5D73D516D}"/>
          </ac:spMkLst>
        </pc:spChg>
        <pc:grpChg chg="add mod">
          <ac:chgData name="Khaibrakhmanov, Temirlan" userId="ed4f3b84-70d9-4913-9369-e1c1ce267b1a" providerId="ADAL" clId="{FD8A6859-FC4B-43B9-A53E-F18A768B461A}" dt="2025-01-29T14:43:00.219" v="10"/>
          <ac:grpSpMkLst>
            <pc:docMk/>
            <pc:sldMk cId="1674559564" sldId="2147473120"/>
            <ac:grpSpMk id="18" creationId="{1C1D1C27-8F03-03EE-822D-654A25D45EB6}"/>
          </ac:grpSpMkLst>
        </pc:grpChg>
        <pc:grpChg chg="add mod">
          <ac:chgData name="Khaibrakhmanov, Temirlan" userId="ed4f3b84-70d9-4913-9369-e1c1ce267b1a" providerId="ADAL" clId="{FD8A6859-FC4B-43B9-A53E-F18A768B461A}" dt="2025-01-29T14:43:00.219" v="10"/>
          <ac:grpSpMkLst>
            <pc:docMk/>
            <pc:sldMk cId="1674559564" sldId="2147473120"/>
            <ac:grpSpMk id="22" creationId="{81FF9D07-58AC-FA3B-E59C-5B549A6A8C67}"/>
          </ac:grpSpMkLst>
        </pc:grpChg>
        <pc:grpChg chg="del">
          <ac:chgData name="Khaibrakhmanov, Temirlan" userId="ed4f3b84-70d9-4913-9369-e1c1ce267b1a" providerId="ADAL" clId="{FD8A6859-FC4B-43B9-A53E-F18A768B461A}" dt="2025-01-29T14:48:09.294" v="120" actId="478"/>
          <ac:grpSpMkLst>
            <pc:docMk/>
            <pc:sldMk cId="1674559564" sldId="2147473120"/>
            <ac:grpSpMk id="34" creationId="{251EA430-BD1F-4441-8235-95492A149B2F}"/>
          </ac:grpSpMkLst>
        </pc:grpChg>
        <pc:graphicFrameChg chg="del">
          <ac:chgData name="Khaibrakhmanov, Temirlan" userId="ed4f3b84-70d9-4913-9369-e1c1ce267b1a" providerId="ADAL" clId="{FD8A6859-FC4B-43B9-A53E-F18A768B461A}" dt="2025-01-29T14:40:16.234" v="9" actId="478"/>
          <ac:graphicFrameMkLst>
            <pc:docMk/>
            <pc:sldMk cId="1674559564" sldId="2147473120"/>
            <ac:graphicFrameMk id="8" creationId="{00000000-0000-0000-0000-000000000000}"/>
          </ac:graphicFrameMkLst>
        </pc:graphicFrameChg>
        <pc:picChg chg="add mod">
          <ac:chgData name="Khaibrakhmanov, Temirlan" userId="ed4f3b84-70d9-4913-9369-e1c1ce267b1a" providerId="ADAL" clId="{FD8A6859-FC4B-43B9-A53E-F18A768B461A}" dt="2025-01-29T14:43:26.462" v="14"/>
          <ac:picMkLst>
            <pc:docMk/>
            <pc:sldMk cId="1674559564" sldId="2147473120"/>
            <ac:picMk id="2" creationId="{06F57DF5-B2AE-DC6F-FF99-D41F9CC5F9AD}"/>
          </ac:picMkLst>
        </pc:picChg>
        <pc:cxnChg chg="mod">
          <ac:chgData name="Khaibrakhmanov, Temirlan" userId="ed4f3b84-70d9-4913-9369-e1c1ce267b1a" providerId="ADAL" clId="{FD8A6859-FC4B-43B9-A53E-F18A768B461A}" dt="2025-01-29T14:43:00.219" v="10"/>
          <ac:cxnSpMkLst>
            <pc:docMk/>
            <pc:sldMk cId="1674559564" sldId="2147473120"/>
            <ac:cxnSpMk id="20" creationId="{B8FF555A-9C08-C2FD-87EA-0520765D9E8B}"/>
          </ac:cxnSpMkLst>
        </pc:cxnChg>
        <pc:cxnChg chg="mod">
          <ac:chgData name="Khaibrakhmanov, Temirlan" userId="ed4f3b84-70d9-4913-9369-e1c1ce267b1a" providerId="ADAL" clId="{FD8A6859-FC4B-43B9-A53E-F18A768B461A}" dt="2025-01-29T14:43:00.219" v="10"/>
          <ac:cxnSpMkLst>
            <pc:docMk/>
            <pc:sldMk cId="1674559564" sldId="2147473120"/>
            <ac:cxnSpMk id="24" creationId="{F4E25F4A-7505-DC53-5511-919F96A2444D}"/>
          </ac:cxnSpMkLst>
        </pc:cxnChg>
      </pc:sldChg>
      <pc:sldChg chg="addSp delSp modSp mod">
        <pc:chgData name="Khaibrakhmanov, Temirlan" userId="ed4f3b84-70d9-4913-9369-e1c1ce267b1a" providerId="ADAL" clId="{FD8A6859-FC4B-43B9-A53E-F18A768B461A}" dt="2025-01-29T14:55:54.462" v="380"/>
        <pc:sldMkLst>
          <pc:docMk/>
          <pc:sldMk cId="2226582835" sldId="2147473121"/>
        </pc:sldMkLst>
        <pc:spChg chg="mod ord">
          <ac:chgData name="Khaibrakhmanov, Temirlan" userId="ed4f3b84-70d9-4913-9369-e1c1ce267b1a" providerId="ADAL" clId="{FD8A6859-FC4B-43B9-A53E-F18A768B461A}" dt="2025-01-29T14:51:17.098" v="208"/>
          <ac:spMkLst>
            <pc:docMk/>
            <pc:sldMk cId="2226582835" sldId="2147473121"/>
            <ac:spMk id="2" creationId="{00000000-0000-0000-0000-000000000000}"/>
          </ac:spMkLst>
        </pc:spChg>
        <pc:spChg chg="mod ord">
          <ac:chgData name="Khaibrakhmanov, Temirlan" userId="ed4f3b84-70d9-4913-9369-e1c1ce267b1a" providerId="ADAL" clId="{FD8A6859-FC4B-43B9-A53E-F18A768B461A}" dt="2025-01-29T14:55:54.462" v="380"/>
          <ac:spMkLst>
            <pc:docMk/>
            <pc:sldMk cId="2226582835" sldId="2147473121"/>
            <ac:spMk id="3" creationId="{00000000-0000-0000-0000-000000000000}"/>
          </ac:spMkLst>
        </pc:spChg>
        <pc:spChg chg="add mod ord">
          <ac:chgData name="Khaibrakhmanov, Temirlan" userId="ed4f3b84-70d9-4913-9369-e1c1ce267b1a" providerId="ADAL" clId="{FD8A6859-FC4B-43B9-A53E-F18A768B461A}" dt="2025-01-29T14:54:01.790" v="330" actId="1076"/>
          <ac:spMkLst>
            <pc:docMk/>
            <pc:sldMk cId="2226582835" sldId="2147473121"/>
            <ac:spMk id="4" creationId="{2E1DCE0D-E4ED-9160-6E96-D8C4CEA6F1D2}"/>
          </ac:spMkLst>
        </pc:spChg>
        <pc:spChg chg="add mod ord">
          <ac:chgData name="Khaibrakhmanov, Temirlan" userId="ed4f3b84-70d9-4913-9369-e1c1ce267b1a" providerId="ADAL" clId="{FD8A6859-FC4B-43B9-A53E-F18A768B461A}" dt="2025-01-29T14:53:08.784" v="317" actId="1076"/>
          <ac:spMkLst>
            <pc:docMk/>
            <pc:sldMk cId="2226582835" sldId="2147473121"/>
            <ac:spMk id="5" creationId="{C2835D0E-A1FF-1AA2-78E8-23F24376EDA0}"/>
          </ac:spMkLst>
        </pc:spChg>
        <pc:spChg chg="add mod ord">
          <ac:chgData name="Khaibrakhmanov, Temirlan" userId="ed4f3b84-70d9-4913-9369-e1c1ce267b1a" providerId="ADAL" clId="{FD8A6859-FC4B-43B9-A53E-F18A768B461A}" dt="2025-01-29T14:53:50.275" v="328" actId="1076"/>
          <ac:spMkLst>
            <pc:docMk/>
            <pc:sldMk cId="2226582835" sldId="2147473121"/>
            <ac:spMk id="6" creationId="{E53F40D0-A4C3-4E0A-DB17-051DA39B99C2}"/>
          </ac:spMkLst>
        </pc:spChg>
        <pc:spChg chg="add mod ord">
          <ac:chgData name="Khaibrakhmanov, Temirlan" userId="ed4f3b84-70d9-4913-9369-e1c1ce267b1a" providerId="ADAL" clId="{FD8A6859-FC4B-43B9-A53E-F18A768B461A}" dt="2025-01-29T14:53:18.400" v="321" actId="1076"/>
          <ac:spMkLst>
            <pc:docMk/>
            <pc:sldMk cId="2226582835" sldId="2147473121"/>
            <ac:spMk id="7" creationId="{0DBDE5BA-3E35-EC44-6188-5E18A28575EF}"/>
          </ac:spMkLst>
        </pc:spChg>
        <pc:spChg chg="add mod ord">
          <ac:chgData name="Khaibrakhmanov, Temirlan" userId="ed4f3b84-70d9-4913-9369-e1c1ce267b1a" providerId="ADAL" clId="{FD8A6859-FC4B-43B9-A53E-F18A768B461A}" dt="2025-01-29T14:55:26.696" v="377" actId="1076"/>
          <ac:spMkLst>
            <pc:docMk/>
            <pc:sldMk cId="2226582835" sldId="2147473121"/>
            <ac:spMk id="9" creationId="{B004CDA4-2D9B-923E-63F6-6F349E2DA4B7}"/>
          </ac:spMkLst>
        </pc:spChg>
        <pc:spChg chg="add mod ord">
          <ac:chgData name="Khaibrakhmanov, Temirlan" userId="ed4f3b84-70d9-4913-9369-e1c1ce267b1a" providerId="ADAL" clId="{FD8A6859-FC4B-43B9-A53E-F18A768B461A}" dt="2025-01-29T14:51:17.111" v="222"/>
          <ac:spMkLst>
            <pc:docMk/>
            <pc:sldMk cId="2226582835" sldId="2147473121"/>
            <ac:spMk id="10" creationId="{0FA86BE3-C2B7-30EB-5D20-6279DDBB5936}"/>
          </ac:spMkLst>
        </pc:spChg>
        <pc:spChg chg="add mod ord">
          <ac:chgData name="Khaibrakhmanov, Temirlan" userId="ed4f3b84-70d9-4913-9369-e1c1ce267b1a" providerId="ADAL" clId="{FD8A6859-FC4B-43B9-A53E-F18A768B461A}" dt="2025-01-29T14:51:17.113" v="224"/>
          <ac:spMkLst>
            <pc:docMk/>
            <pc:sldMk cId="2226582835" sldId="2147473121"/>
            <ac:spMk id="11" creationId="{64B7CD31-ED13-6CED-6E0E-C7676BF5130D}"/>
          </ac:spMkLst>
        </pc:spChg>
        <pc:spChg chg="add mod ord">
          <ac:chgData name="Khaibrakhmanov, Temirlan" userId="ed4f3b84-70d9-4913-9369-e1c1ce267b1a" providerId="ADAL" clId="{FD8A6859-FC4B-43B9-A53E-F18A768B461A}" dt="2025-01-29T14:51:17.115" v="226"/>
          <ac:spMkLst>
            <pc:docMk/>
            <pc:sldMk cId="2226582835" sldId="2147473121"/>
            <ac:spMk id="12" creationId="{297A12F8-3302-3AEA-90F5-449E88EE8E49}"/>
          </ac:spMkLst>
        </pc:spChg>
        <pc:spChg chg="add mod ord">
          <ac:chgData name="Khaibrakhmanov, Temirlan" userId="ed4f3b84-70d9-4913-9369-e1c1ce267b1a" providerId="ADAL" clId="{FD8A6859-FC4B-43B9-A53E-F18A768B461A}" dt="2025-01-29T14:51:17.117" v="228"/>
          <ac:spMkLst>
            <pc:docMk/>
            <pc:sldMk cId="2226582835" sldId="2147473121"/>
            <ac:spMk id="13" creationId="{8D0C77BD-08F1-75E9-A901-6649543D736A}"/>
          </ac:spMkLst>
        </pc:spChg>
        <pc:spChg chg="mod">
          <ac:chgData name="Khaibrakhmanov, Temirlan" userId="ed4f3b84-70d9-4913-9369-e1c1ce267b1a" providerId="ADAL" clId="{FD8A6859-FC4B-43B9-A53E-F18A768B461A}" dt="2025-01-29T14:50:33.015" v="173" actId="1076"/>
          <ac:spMkLst>
            <pc:docMk/>
            <pc:sldMk cId="2226582835" sldId="2147473121"/>
            <ac:spMk id="15" creationId="{764D0166-6578-D212-3624-1A409AE18E96}"/>
          </ac:spMkLst>
        </pc:spChg>
        <pc:spChg chg="mod">
          <ac:chgData name="Khaibrakhmanov, Temirlan" userId="ed4f3b84-70d9-4913-9369-e1c1ce267b1a" providerId="ADAL" clId="{FD8A6859-FC4B-43B9-A53E-F18A768B461A}" dt="2025-01-29T14:50:33.015" v="173" actId="1076"/>
          <ac:spMkLst>
            <pc:docMk/>
            <pc:sldMk cId="2226582835" sldId="2147473121"/>
            <ac:spMk id="16" creationId="{13C49EE7-8C61-A35E-726D-CD502BBA4B88}"/>
          </ac:spMkLst>
        </pc:spChg>
        <pc:spChg chg="mod">
          <ac:chgData name="Khaibrakhmanov, Temirlan" userId="ed4f3b84-70d9-4913-9369-e1c1ce267b1a" providerId="ADAL" clId="{FD8A6859-FC4B-43B9-A53E-F18A768B461A}" dt="2025-01-29T14:50:33.015" v="173" actId="1076"/>
          <ac:spMkLst>
            <pc:docMk/>
            <pc:sldMk cId="2226582835" sldId="2147473121"/>
            <ac:spMk id="17" creationId="{E21128A6-AF95-C3C5-95DE-01185069D312}"/>
          </ac:spMkLst>
        </pc:spChg>
        <pc:spChg chg="mod">
          <ac:chgData name="Khaibrakhmanov, Temirlan" userId="ed4f3b84-70d9-4913-9369-e1c1ce267b1a" providerId="ADAL" clId="{FD8A6859-FC4B-43B9-A53E-F18A768B461A}" dt="2025-01-29T14:50:33.015" v="173" actId="1076"/>
          <ac:spMkLst>
            <pc:docMk/>
            <pc:sldMk cId="2226582835" sldId="2147473121"/>
            <ac:spMk id="18" creationId="{A03FB2B8-ADC6-EBB1-ACB0-DA0DE41C5E01}"/>
          </ac:spMkLst>
        </pc:spChg>
        <pc:spChg chg="mod">
          <ac:chgData name="Khaibrakhmanov, Temirlan" userId="ed4f3b84-70d9-4913-9369-e1c1ce267b1a" providerId="ADAL" clId="{FD8A6859-FC4B-43B9-A53E-F18A768B461A}" dt="2025-01-29T14:50:33.015" v="173" actId="1076"/>
          <ac:spMkLst>
            <pc:docMk/>
            <pc:sldMk cId="2226582835" sldId="2147473121"/>
            <ac:spMk id="19" creationId="{83D9642B-DAE5-B3B8-8F09-E261A7534711}"/>
          </ac:spMkLst>
        </pc:spChg>
        <pc:spChg chg="add mod">
          <ac:chgData name="Khaibrakhmanov, Temirlan" userId="ed4f3b84-70d9-4913-9369-e1c1ce267b1a" providerId="ADAL" clId="{FD8A6859-FC4B-43B9-A53E-F18A768B461A}" dt="2025-01-29T14:51:17.120" v="231"/>
          <ac:spMkLst>
            <pc:docMk/>
            <pc:sldMk cId="2226582835" sldId="2147473121"/>
            <ac:spMk id="20" creationId="{764FB485-6B34-888D-45C5-E586C9A54610}"/>
          </ac:spMkLst>
        </pc:spChg>
        <pc:spChg chg="mod">
          <ac:chgData name="Khaibrakhmanov, Temirlan" userId="ed4f3b84-70d9-4913-9369-e1c1ce267b1a" providerId="ADAL" clId="{FD8A6859-FC4B-43B9-A53E-F18A768B461A}" dt="2025-01-29T14:50:33.015" v="173" actId="1076"/>
          <ac:spMkLst>
            <pc:docMk/>
            <pc:sldMk cId="2226582835" sldId="2147473121"/>
            <ac:spMk id="22" creationId="{0071D4AE-C772-5CD9-BACF-A77AA4617B66}"/>
          </ac:spMkLst>
        </pc:spChg>
        <pc:spChg chg="mod">
          <ac:chgData name="Khaibrakhmanov, Temirlan" userId="ed4f3b84-70d9-4913-9369-e1c1ce267b1a" providerId="ADAL" clId="{FD8A6859-FC4B-43B9-A53E-F18A768B461A}" dt="2025-01-29T14:50:33.015" v="173" actId="1076"/>
          <ac:spMkLst>
            <pc:docMk/>
            <pc:sldMk cId="2226582835" sldId="2147473121"/>
            <ac:spMk id="23" creationId="{5C8F2A83-E919-969F-DB7C-2441BFEE915F}"/>
          </ac:spMkLst>
        </pc:spChg>
        <pc:spChg chg="mod">
          <ac:chgData name="Khaibrakhmanov, Temirlan" userId="ed4f3b84-70d9-4913-9369-e1c1ce267b1a" providerId="ADAL" clId="{FD8A6859-FC4B-43B9-A53E-F18A768B461A}" dt="2025-01-29T14:50:33.015" v="173" actId="1076"/>
          <ac:spMkLst>
            <pc:docMk/>
            <pc:sldMk cId="2226582835" sldId="2147473121"/>
            <ac:spMk id="24" creationId="{2A2E1130-4524-51E8-9DD5-3B7ED2C08E32}"/>
          </ac:spMkLst>
        </pc:spChg>
        <pc:spChg chg="mod">
          <ac:chgData name="Khaibrakhmanov, Temirlan" userId="ed4f3b84-70d9-4913-9369-e1c1ce267b1a" providerId="ADAL" clId="{FD8A6859-FC4B-43B9-A53E-F18A768B461A}" dt="2025-01-29T14:50:33.015" v="173" actId="1076"/>
          <ac:spMkLst>
            <pc:docMk/>
            <pc:sldMk cId="2226582835" sldId="2147473121"/>
            <ac:spMk id="25" creationId="{7062000F-B1A2-D0BF-1EE9-3499CEC0B94A}"/>
          </ac:spMkLst>
        </pc:spChg>
        <pc:spChg chg="mod">
          <ac:chgData name="Khaibrakhmanov, Temirlan" userId="ed4f3b84-70d9-4913-9369-e1c1ce267b1a" providerId="ADAL" clId="{FD8A6859-FC4B-43B9-A53E-F18A768B461A}" dt="2025-01-29T14:50:33.015" v="173" actId="1076"/>
          <ac:spMkLst>
            <pc:docMk/>
            <pc:sldMk cId="2226582835" sldId="2147473121"/>
            <ac:spMk id="27" creationId="{1542BBC4-D018-F828-96BE-CFA1A1612796}"/>
          </ac:spMkLst>
        </pc:spChg>
        <pc:spChg chg="mod">
          <ac:chgData name="Khaibrakhmanov, Temirlan" userId="ed4f3b84-70d9-4913-9369-e1c1ce267b1a" providerId="ADAL" clId="{FD8A6859-FC4B-43B9-A53E-F18A768B461A}" dt="2025-01-29T14:50:33.015" v="173" actId="1076"/>
          <ac:spMkLst>
            <pc:docMk/>
            <pc:sldMk cId="2226582835" sldId="2147473121"/>
            <ac:spMk id="28" creationId="{A145F054-1EEC-A746-AB23-24C477BAB021}"/>
          </ac:spMkLst>
        </pc:spChg>
        <pc:spChg chg="mod">
          <ac:chgData name="Khaibrakhmanov, Temirlan" userId="ed4f3b84-70d9-4913-9369-e1c1ce267b1a" providerId="ADAL" clId="{FD8A6859-FC4B-43B9-A53E-F18A768B461A}" dt="2025-01-29T14:50:33.015" v="173" actId="1076"/>
          <ac:spMkLst>
            <pc:docMk/>
            <pc:sldMk cId="2226582835" sldId="2147473121"/>
            <ac:spMk id="29" creationId="{D0F66F1C-CE04-B46F-4B17-3A0367EC7173}"/>
          </ac:spMkLst>
        </pc:spChg>
        <pc:spChg chg="mod">
          <ac:chgData name="Khaibrakhmanov, Temirlan" userId="ed4f3b84-70d9-4913-9369-e1c1ce267b1a" providerId="ADAL" clId="{FD8A6859-FC4B-43B9-A53E-F18A768B461A}" dt="2025-01-29T14:50:33.015" v="173" actId="1076"/>
          <ac:spMkLst>
            <pc:docMk/>
            <pc:sldMk cId="2226582835" sldId="2147473121"/>
            <ac:spMk id="30" creationId="{6B8C2504-B20D-66CC-EB37-12877AD0F225}"/>
          </ac:spMkLst>
        </pc:spChg>
        <pc:spChg chg="mod">
          <ac:chgData name="Khaibrakhmanov, Temirlan" userId="ed4f3b84-70d9-4913-9369-e1c1ce267b1a" providerId="ADAL" clId="{FD8A6859-FC4B-43B9-A53E-F18A768B461A}" dt="2025-01-29T14:50:33.015" v="173" actId="1076"/>
          <ac:spMkLst>
            <pc:docMk/>
            <pc:sldMk cId="2226582835" sldId="2147473121"/>
            <ac:spMk id="31" creationId="{B27F1C51-779F-3F48-80CE-BEAF43DACA36}"/>
          </ac:spMkLst>
        </pc:spChg>
        <pc:spChg chg="mod">
          <ac:chgData name="Khaibrakhmanov, Temirlan" userId="ed4f3b84-70d9-4913-9369-e1c1ce267b1a" providerId="ADAL" clId="{FD8A6859-FC4B-43B9-A53E-F18A768B461A}" dt="2025-01-29T14:50:33.015" v="173" actId="1076"/>
          <ac:spMkLst>
            <pc:docMk/>
            <pc:sldMk cId="2226582835" sldId="2147473121"/>
            <ac:spMk id="32" creationId="{DA618657-E4F2-ED36-3ABC-3377C602EF1E}"/>
          </ac:spMkLst>
        </pc:spChg>
        <pc:spChg chg="mod">
          <ac:chgData name="Khaibrakhmanov, Temirlan" userId="ed4f3b84-70d9-4913-9369-e1c1ce267b1a" providerId="ADAL" clId="{FD8A6859-FC4B-43B9-A53E-F18A768B461A}" dt="2025-01-29T14:50:33.015" v="173" actId="1076"/>
          <ac:spMkLst>
            <pc:docMk/>
            <pc:sldMk cId="2226582835" sldId="2147473121"/>
            <ac:spMk id="33" creationId="{DF2FA592-742D-7F18-15ED-06740BB755F3}"/>
          </ac:spMkLst>
        </pc:spChg>
        <pc:spChg chg="mod">
          <ac:chgData name="Khaibrakhmanov, Temirlan" userId="ed4f3b84-70d9-4913-9369-e1c1ce267b1a" providerId="ADAL" clId="{FD8A6859-FC4B-43B9-A53E-F18A768B461A}" dt="2025-01-29T14:50:33.015" v="173" actId="1076"/>
          <ac:spMkLst>
            <pc:docMk/>
            <pc:sldMk cId="2226582835" sldId="2147473121"/>
            <ac:spMk id="34" creationId="{FBB97661-A7E9-675F-970E-D033095CC11E}"/>
          </ac:spMkLst>
        </pc:spChg>
        <pc:spChg chg="mod">
          <ac:chgData name="Khaibrakhmanov, Temirlan" userId="ed4f3b84-70d9-4913-9369-e1c1ce267b1a" providerId="ADAL" clId="{FD8A6859-FC4B-43B9-A53E-F18A768B461A}" dt="2025-01-29T14:50:33.015" v="173" actId="1076"/>
          <ac:spMkLst>
            <pc:docMk/>
            <pc:sldMk cId="2226582835" sldId="2147473121"/>
            <ac:spMk id="35" creationId="{DAD2655F-3D32-30E2-F70D-F9F463233E19}"/>
          </ac:spMkLst>
        </pc:spChg>
        <pc:spChg chg="mod">
          <ac:chgData name="Khaibrakhmanov, Temirlan" userId="ed4f3b84-70d9-4913-9369-e1c1ce267b1a" providerId="ADAL" clId="{FD8A6859-FC4B-43B9-A53E-F18A768B461A}" dt="2025-01-29T14:50:33.015" v="173" actId="1076"/>
          <ac:spMkLst>
            <pc:docMk/>
            <pc:sldMk cId="2226582835" sldId="2147473121"/>
            <ac:spMk id="36" creationId="{5EFAF303-1275-083E-DC27-2DC982861A98}"/>
          </ac:spMkLst>
        </pc:spChg>
        <pc:spChg chg="mod">
          <ac:chgData name="Khaibrakhmanov, Temirlan" userId="ed4f3b84-70d9-4913-9369-e1c1ce267b1a" providerId="ADAL" clId="{FD8A6859-FC4B-43B9-A53E-F18A768B461A}" dt="2025-01-29T14:50:33.015" v="173" actId="1076"/>
          <ac:spMkLst>
            <pc:docMk/>
            <pc:sldMk cId="2226582835" sldId="2147473121"/>
            <ac:spMk id="37" creationId="{EE9C01B1-E0E1-83DD-C9AB-35582D4E1251}"/>
          </ac:spMkLst>
        </pc:spChg>
        <pc:spChg chg="mod">
          <ac:chgData name="Khaibrakhmanov, Temirlan" userId="ed4f3b84-70d9-4913-9369-e1c1ce267b1a" providerId="ADAL" clId="{FD8A6859-FC4B-43B9-A53E-F18A768B461A}" dt="2025-01-29T14:50:33.015" v="173" actId="1076"/>
          <ac:spMkLst>
            <pc:docMk/>
            <pc:sldMk cId="2226582835" sldId="2147473121"/>
            <ac:spMk id="38" creationId="{96838F33-23B3-2FAA-763B-9922D056FA67}"/>
          </ac:spMkLst>
        </pc:spChg>
        <pc:spChg chg="add mod ord">
          <ac:chgData name="Khaibrakhmanov, Temirlan" userId="ed4f3b84-70d9-4913-9369-e1c1ce267b1a" providerId="ADAL" clId="{FD8A6859-FC4B-43B9-A53E-F18A768B461A}" dt="2025-01-29T14:51:34.496" v="270" actId="207"/>
          <ac:spMkLst>
            <pc:docMk/>
            <pc:sldMk cId="2226582835" sldId="2147473121"/>
            <ac:spMk id="40" creationId="{86A9CF74-BFE1-BAFC-A46F-414441D78D2A}"/>
          </ac:spMkLst>
        </pc:spChg>
        <pc:grpChg chg="add mod ord">
          <ac:chgData name="Khaibrakhmanov, Temirlan" userId="ed4f3b84-70d9-4913-9369-e1c1ce267b1a" providerId="ADAL" clId="{FD8A6859-FC4B-43B9-A53E-F18A768B461A}" dt="2025-01-29T14:51:17.119" v="230"/>
          <ac:grpSpMkLst>
            <pc:docMk/>
            <pc:sldMk cId="2226582835" sldId="2147473121"/>
            <ac:grpSpMk id="14" creationId="{E81D9EB6-F969-3310-B76D-C12B1923CDC8}"/>
          </ac:grpSpMkLst>
        </pc:grpChg>
        <pc:grpChg chg="add mod">
          <ac:chgData name="Khaibrakhmanov, Temirlan" userId="ed4f3b84-70d9-4913-9369-e1c1ce267b1a" providerId="ADAL" clId="{FD8A6859-FC4B-43B9-A53E-F18A768B461A}" dt="2025-01-29T14:51:17.121" v="232"/>
          <ac:grpSpMkLst>
            <pc:docMk/>
            <pc:sldMk cId="2226582835" sldId="2147473121"/>
            <ac:grpSpMk id="21" creationId="{B359DA0A-A60C-02AE-A6F9-C7A0DB23FB80}"/>
          </ac:grpSpMkLst>
        </pc:grpChg>
        <pc:grpChg chg="add mod">
          <ac:chgData name="Khaibrakhmanov, Temirlan" userId="ed4f3b84-70d9-4913-9369-e1c1ce267b1a" providerId="ADAL" clId="{FD8A6859-FC4B-43B9-A53E-F18A768B461A}" dt="2025-01-29T14:51:17.123" v="233"/>
          <ac:grpSpMkLst>
            <pc:docMk/>
            <pc:sldMk cId="2226582835" sldId="2147473121"/>
            <ac:grpSpMk id="26" creationId="{D94616AB-C609-943C-659C-B4EE025105CF}"/>
          </ac:grpSpMkLst>
        </pc:grpChg>
        <pc:graphicFrameChg chg="add mod ord modVis replST">
          <ac:chgData name="Khaibrakhmanov, Temirlan" userId="ed4f3b84-70d9-4913-9369-e1c1ce267b1a" providerId="ADAL" clId="{FD8A6859-FC4B-43B9-A53E-F18A768B461A}" dt="2025-01-29T14:51:17.261" v="250"/>
          <ac:graphicFrameMkLst>
            <pc:docMk/>
            <pc:sldMk cId="2226582835" sldId="2147473121"/>
            <ac:graphicFrameMk id="41" creationId="{6AA72F67-AC28-6979-6E13-C2F0C78DDBE6}"/>
          </ac:graphicFrameMkLst>
        </pc:graphicFrameChg>
        <pc:picChg chg="add del mod">
          <ac:chgData name="Khaibrakhmanov, Temirlan" userId="ed4f3b84-70d9-4913-9369-e1c1ce267b1a" providerId="ADAL" clId="{FD8A6859-FC4B-43B9-A53E-F18A768B461A}" dt="2025-01-29T14:51:04.327" v="181" actId="478"/>
          <ac:picMkLst>
            <pc:docMk/>
            <pc:sldMk cId="2226582835" sldId="2147473121"/>
            <ac:picMk id="8" creationId="{8F432254-7535-85F6-4DF4-60E45AFA234F}"/>
          </ac:picMkLst>
        </pc:picChg>
        <pc:cxnChg chg="add mod ord">
          <ac:chgData name="Khaibrakhmanov, Temirlan" userId="ed4f3b84-70d9-4913-9369-e1c1ce267b1a" providerId="ADAL" clId="{FD8A6859-FC4B-43B9-A53E-F18A768B461A}" dt="2025-01-29T14:52:50.747" v="313" actId="1035"/>
          <ac:cxnSpMkLst>
            <pc:docMk/>
            <pc:sldMk cId="2226582835" sldId="2147473121"/>
            <ac:cxnSpMk id="39" creationId="{6CACBAD9-CBDC-4393-42C6-55C234BAB594}"/>
          </ac:cxnSpMkLst>
        </pc:cxnChg>
      </pc:sldChg>
      <pc:sldMasterChg chg="addSp delSp modSp mod">
        <pc:chgData name="Khaibrakhmanov, Temirlan" userId="ed4f3b84-70d9-4913-9369-e1c1ce267b1a" providerId="ADAL" clId="{FD8A6859-FC4B-43B9-A53E-F18A768B461A}" dt="2025-01-29T14:51:17.318" v="267"/>
        <pc:sldMasterMkLst>
          <pc:docMk/>
          <pc:sldMasterMk cId="3932579859" sldId="2147483684"/>
        </pc:sldMasterMkLst>
        <pc:spChg chg="mod">
          <ac:chgData name="Khaibrakhmanov, Temirlan" userId="ed4f3b84-70d9-4913-9369-e1c1ce267b1a" providerId="ADAL" clId="{FD8A6859-FC4B-43B9-A53E-F18A768B461A}" dt="2025-01-29T14:51:16.918" v="185" actId="948"/>
          <ac:spMkLst>
            <pc:docMk/>
            <pc:sldMasterMk cId="3932579859" sldId="2147483684"/>
            <ac:spMk id="2" creationId="{00000000-0000-0000-0000-000000000000}"/>
          </ac:spMkLst>
        </pc:spChg>
        <pc:spChg chg="add del mod modVis">
          <ac:chgData name="Khaibrakhmanov, Temirlan" userId="ed4f3b84-70d9-4913-9369-e1c1ce267b1a" providerId="ADAL" clId="{FD8A6859-FC4B-43B9-A53E-F18A768B461A}" dt="2025-01-29T14:51:17.272" v="252"/>
          <ac:spMkLst>
            <pc:docMk/>
            <pc:sldMasterMk cId="3932579859" sldId="2147483684"/>
            <ac:spMk id="7" creationId="{A8E8D7CD-9791-B6FF-0B9D-32724533BDB4}"/>
          </ac:spMkLst>
        </pc:spChg>
        <pc:graphicFrameChg chg="add mod ord modVis replST">
          <ac:chgData name="Khaibrakhmanov, Temirlan" userId="ed4f3b84-70d9-4913-9369-e1c1ce267b1a" providerId="ADAL" clId="{FD8A6859-FC4B-43B9-A53E-F18A768B461A}" dt="2025-01-29T14:51:17.318" v="267"/>
          <ac:graphicFrameMkLst>
            <pc:docMk/>
            <pc:sldMasterMk cId="3932579859" sldId="2147483684"/>
            <ac:graphicFrameMk id="8" creationId="{2EA05B5F-75DF-3716-A8BE-0583A55804C6}"/>
          </ac:graphicFrameMkLst>
        </pc:graphicFrame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embeddings/oleObject3.bin"/><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khaib\OneDrive\&#1044;&#1086;&#1082;&#1091;&#1084;&#1077;&#1085;&#1090;&#1099;\Documents\1.%20Projects\&#1054;&#1069;&#1057;\&#1069;&#1082;&#1089;&#1087;&#1086;&#1088;&#1090;%20&#1080;%20&#1048;&#1084;&#1087;&#1086;&#1088;&#1090;.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embeddings/oleObject4.bin"/><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embeddings/oleObject5.bin"/><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embeddings/oleObject6.bin"/><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embeddings/oleObject7.bin"/><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1" Type="http://schemas.openxmlformats.org/officeDocument/2006/relationships/oleObject" Target="file:///C:\Users\khaib\Downloads\fdi_inflow_oecd_2013_2023.xlsx" TargetMode="Externa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sz="1800" b="1" i="0" u="none" strike="noStrike" kern="1200" baseline="0">
                <a:solidFill>
                  <a:schemeClr val="tx1"/>
                </a:solidFill>
                <a:latin typeface="Verdana" panose="020B0604030504040204" pitchFamily="34" charset="0"/>
                <a:ea typeface="Verdana" panose="020B0604030504040204" pitchFamily="34" charset="0"/>
                <a:cs typeface="+mn-cs"/>
              </a:defRPr>
            </a:pPr>
            <a:r>
              <a:rPr lang="en-US" sz="1400" b="0" kern="1200" dirty="0">
                <a:solidFill>
                  <a:schemeClr val="tx1"/>
                </a:solidFill>
                <a:latin typeface="Roboto" panose="02000000000000000000" pitchFamily="2" charset="0"/>
                <a:ea typeface="Roboto" panose="02000000000000000000" pitchFamily="2" charset="0"/>
                <a:cs typeface="Times New Roman" panose="02020603050405020304" pitchFamily="18" charset="0"/>
              </a:rPr>
              <a:t>Export and import volumes of Kazakhstan and ECO countries from 2014-2023, billion US dollars</a:t>
            </a:r>
            <a:endParaRPr lang="ru-RU" sz="1400" b="0" kern="1200" dirty="0">
              <a:solidFill>
                <a:schemeClr val="tx1"/>
              </a:solidFill>
              <a:latin typeface="Roboto" panose="02000000000000000000" pitchFamily="2" charset="0"/>
              <a:ea typeface="Roboto" panose="02000000000000000000" pitchFamily="2" charset="0"/>
              <a:cs typeface="Times New Roman" panose="02020603050405020304" pitchFamily="18" charset="0"/>
            </a:endParaRPr>
          </a:p>
        </c:rich>
      </c:tx>
      <c:layout>
        <c:manualLayout>
          <c:xMode val="edge"/>
          <c:yMode val="edge"/>
          <c:x val="0"/>
          <c:y val="0"/>
        </c:manualLayout>
      </c:layout>
      <c:overlay val="0"/>
      <c:spPr>
        <a:noFill/>
        <a:ln>
          <a:noFill/>
        </a:ln>
        <a:effectLst/>
      </c:spPr>
      <c:txPr>
        <a:bodyPr rot="0" spcFirstLastPara="1" vertOverflow="ellipsis" vert="horz" wrap="square" anchor="ctr" anchorCtr="1"/>
        <a:lstStyle/>
        <a:p>
          <a:pPr algn="l">
            <a:defRPr sz="1800" b="1" i="0" u="none" strike="noStrike" kern="1200" baseline="0">
              <a:solidFill>
                <a:schemeClr val="tx1"/>
              </a:solidFill>
              <a:latin typeface="Verdana" panose="020B0604030504040204" pitchFamily="34" charset="0"/>
              <a:ea typeface="Verdana" panose="020B0604030504040204" pitchFamily="34" charset="0"/>
              <a:cs typeface="+mn-cs"/>
            </a:defRPr>
          </a:pPr>
          <a:endParaRPr lang="en-US"/>
        </a:p>
      </c:txPr>
    </c:title>
    <c:autoTitleDeleted val="0"/>
    <c:plotArea>
      <c:layout/>
      <c:barChart>
        <c:barDir val="col"/>
        <c:grouping val="clustered"/>
        <c:varyColors val="0"/>
        <c:ser>
          <c:idx val="0"/>
          <c:order val="0"/>
          <c:tx>
            <c:strRef>
              <c:f>Sheet1!$B$1</c:f>
              <c:strCache>
                <c:ptCount val="1"/>
                <c:pt idx="0">
                  <c:v>Import</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bg1"/>
                    </a:solidFill>
                    <a:latin typeface="Verdana" panose="020B0604030504040204" pitchFamily="34" charset="0"/>
                    <a:ea typeface="Verdana" panose="020B0604030504040204" pitchFamily="34" charset="0"/>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prstDash val="solid"/>
                      <a:round/>
                    </a:ln>
                    <a:effectLst/>
                  </c:spPr>
                </c15:leaderLines>
              </c:ext>
            </c:extLst>
          </c:dLbls>
          <c:cat>
            <c:numRef>
              <c:f>Sheet1!$A$2:$A$11</c:f>
              <c:numCache>
                <c:formatCode>General</c:formatCode>
                <c:ptCount val="10"/>
                <c:pt idx="0">
                  <c:v>2014</c:v>
                </c:pt>
                <c:pt idx="1">
                  <c:v>2015</c:v>
                </c:pt>
                <c:pt idx="2">
                  <c:v>2016</c:v>
                </c:pt>
                <c:pt idx="3">
                  <c:v>2017</c:v>
                </c:pt>
                <c:pt idx="4">
                  <c:v>2018</c:v>
                </c:pt>
                <c:pt idx="5">
                  <c:v>2019</c:v>
                </c:pt>
                <c:pt idx="6">
                  <c:v>2020</c:v>
                </c:pt>
                <c:pt idx="7">
                  <c:v>2021</c:v>
                </c:pt>
                <c:pt idx="8">
                  <c:v>2022</c:v>
                </c:pt>
                <c:pt idx="9">
                  <c:v>2023</c:v>
                </c:pt>
              </c:numCache>
            </c:numRef>
          </c:cat>
          <c:val>
            <c:numRef>
              <c:f>Sheet1!$B$2:$B$11</c:f>
              <c:numCache>
                <c:formatCode>General</c:formatCode>
                <c:ptCount val="10"/>
                <c:pt idx="0">
                  <c:v>2.9</c:v>
                </c:pt>
                <c:pt idx="1">
                  <c:v>2</c:v>
                </c:pt>
                <c:pt idx="2">
                  <c:v>2</c:v>
                </c:pt>
                <c:pt idx="3">
                  <c:v>2.2000000000000002</c:v>
                </c:pt>
                <c:pt idx="4">
                  <c:v>2.2000000000000002</c:v>
                </c:pt>
                <c:pt idx="5">
                  <c:v>2.8</c:v>
                </c:pt>
                <c:pt idx="6">
                  <c:v>2.2999999999999998</c:v>
                </c:pt>
                <c:pt idx="7">
                  <c:v>3.2</c:v>
                </c:pt>
                <c:pt idx="8">
                  <c:v>4.3</c:v>
                </c:pt>
                <c:pt idx="9">
                  <c:v>4.5999999999999996</c:v>
                </c:pt>
              </c:numCache>
            </c:numRef>
          </c:val>
          <c:extLst>
            <c:ext xmlns:c16="http://schemas.microsoft.com/office/drawing/2014/chart" uri="{C3380CC4-5D6E-409C-BE32-E72D297353CC}">
              <c16:uniqueId val="{00000000-8CAC-4DDE-845E-B7B48BF7B6E0}"/>
            </c:ext>
          </c:extLst>
        </c:ser>
        <c:ser>
          <c:idx val="1"/>
          <c:order val="1"/>
          <c:tx>
            <c:strRef>
              <c:f>Sheet1!$C$1</c:f>
              <c:strCache>
                <c:ptCount val="1"/>
                <c:pt idx="0">
                  <c:v>Export</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bg1"/>
                    </a:solidFill>
                    <a:latin typeface="Verdana" panose="020B0604030504040204" pitchFamily="34" charset="0"/>
                    <a:ea typeface="Verdana" panose="020B0604030504040204" pitchFamily="34" charset="0"/>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prstDash val="solid"/>
                      <a:round/>
                    </a:ln>
                    <a:effectLst/>
                  </c:spPr>
                </c15:leaderLines>
              </c:ext>
            </c:extLst>
          </c:dLbls>
          <c:cat>
            <c:numRef>
              <c:f>Sheet1!$A$2:$A$11</c:f>
              <c:numCache>
                <c:formatCode>General</c:formatCode>
                <c:ptCount val="10"/>
                <c:pt idx="0">
                  <c:v>2014</c:v>
                </c:pt>
                <c:pt idx="1">
                  <c:v>2015</c:v>
                </c:pt>
                <c:pt idx="2">
                  <c:v>2016</c:v>
                </c:pt>
                <c:pt idx="3">
                  <c:v>2017</c:v>
                </c:pt>
                <c:pt idx="4">
                  <c:v>2018</c:v>
                </c:pt>
                <c:pt idx="5">
                  <c:v>2019</c:v>
                </c:pt>
                <c:pt idx="6">
                  <c:v>2020</c:v>
                </c:pt>
                <c:pt idx="7">
                  <c:v>2021</c:v>
                </c:pt>
                <c:pt idx="8">
                  <c:v>2022</c:v>
                </c:pt>
                <c:pt idx="9">
                  <c:v>2023</c:v>
                </c:pt>
              </c:numCache>
            </c:numRef>
          </c:cat>
          <c:val>
            <c:numRef>
              <c:f>Sheet1!$C$2:$C$11</c:f>
              <c:numCache>
                <c:formatCode>General</c:formatCode>
                <c:ptCount val="10"/>
                <c:pt idx="0">
                  <c:v>6.4</c:v>
                </c:pt>
                <c:pt idx="1">
                  <c:v>4.3</c:v>
                </c:pt>
                <c:pt idx="2">
                  <c:v>3.8</c:v>
                </c:pt>
                <c:pt idx="3">
                  <c:v>4.5999999999999996</c:v>
                </c:pt>
                <c:pt idx="4">
                  <c:v>5.3</c:v>
                </c:pt>
                <c:pt idx="5">
                  <c:v>6.7</c:v>
                </c:pt>
                <c:pt idx="6">
                  <c:v>6.5</c:v>
                </c:pt>
                <c:pt idx="7">
                  <c:v>8.5</c:v>
                </c:pt>
                <c:pt idx="8">
                  <c:v>12.1</c:v>
                </c:pt>
                <c:pt idx="9">
                  <c:v>10.6</c:v>
                </c:pt>
              </c:numCache>
            </c:numRef>
          </c:val>
          <c:extLst>
            <c:ext xmlns:c16="http://schemas.microsoft.com/office/drawing/2014/chart" uri="{C3380CC4-5D6E-409C-BE32-E72D297353CC}">
              <c16:uniqueId val="{00000001-8CAC-4DDE-845E-B7B48BF7B6E0}"/>
            </c:ext>
          </c:extLst>
        </c:ser>
        <c:dLbls>
          <c:showLegendKey val="0"/>
          <c:showVal val="0"/>
          <c:showCatName val="0"/>
          <c:showSerName val="0"/>
          <c:showPercent val="0"/>
          <c:showBubbleSize val="0"/>
        </c:dLbls>
        <c:gapWidth val="75"/>
        <c:overlap val="-27"/>
        <c:axId val="156899200"/>
        <c:axId val="156900736"/>
      </c:barChart>
      <c:catAx>
        <c:axId val="1568992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prstDash val="solid"/>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mn-cs"/>
              </a:defRPr>
            </a:pPr>
            <a:endParaRPr lang="en-US"/>
          </a:p>
        </c:txPr>
        <c:crossAx val="156900736"/>
        <c:crosses val="autoZero"/>
        <c:auto val="1"/>
        <c:lblAlgn val="ctr"/>
        <c:lblOffset val="100"/>
        <c:noMultiLvlLbl val="0"/>
      </c:catAx>
      <c:valAx>
        <c:axId val="156900736"/>
        <c:scaling>
          <c:orientation val="minMax"/>
        </c:scaling>
        <c:delete val="1"/>
        <c:axPos val="l"/>
        <c:numFmt formatCode="General" sourceLinked="1"/>
        <c:majorTickMark val="none"/>
        <c:minorTickMark val="none"/>
        <c:tickLblPos val="nextTo"/>
        <c:crossAx val="15689920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mn-cs"/>
            </a:defRPr>
          </a:pPr>
          <a:endParaRPr lang="en-US"/>
        </a:p>
      </c:txPr>
    </c:legend>
    <c:plotVisOnly val="1"/>
    <c:dispBlanksAs val="gap"/>
    <c:showDLblsOverMax val="0"/>
  </c:chart>
  <c:spPr>
    <a:solidFill>
      <a:schemeClr val="bg1"/>
    </a:solidFill>
    <a:ln w="9525" cap="flat" cmpd="sng" algn="ctr">
      <a:noFill/>
      <a:prstDash val="solid"/>
      <a:round/>
    </a:ln>
    <a:effectLst/>
  </c:spPr>
  <c:txPr>
    <a:bodyPr/>
    <a:lstStyle/>
    <a:p>
      <a:pPr>
        <a:defRPr>
          <a:latin typeface="Verdana" panose="020B0604030504040204" pitchFamily="34" charset="0"/>
          <a:ea typeface="Verdana" panose="020B060403050404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sz="1800" b="1"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r>
              <a:rPr lang="en-US" sz="1200" b="0" i="0" u="none" strike="noStrike" baseline="0" dirty="0">
                <a:effectLst/>
              </a:rPr>
              <a:t>Kazakhstan's exports in terms of raw materials and non-raw materials, billion US dollars</a:t>
            </a:r>
            <a:endParaRPr lang="ru-RU" sz="1200" b="0" i="0" dirty="0"/>
          </a:p>
        </c:rich>
      </c:tx>
      <c:layout>
        <c:manualLayout>
          <c:xMode val="edge"/>
          <c:yMode val="edge"/>
          <c:x val="4.0393886934345975E-4"/>
          <c:y val="0"/>
        </c:manualLayout>
      </c:layout>
      <c:overlay val="0"/>
      <c:spPr>
        <a:noFill/>
        <a:ln>
          <a:noFill/>
        </a:ln>
        <a:effectLst/>
      </c:spPr>
      <c:txPr>
        <a:bodyPr rot="0" spcFirstLastPara="1" vertOverflow="ellipsis" vert="horz" wrap="square" anchor="ctr" anchorCtr="1"/>
        <a:lstStyle/>
        <a:p>
          <a:pPr algn="l">
            <a:defRPr sz="1800" b="1"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title>
    <c:autoTitleDeleted val="0"/>
    <c:plotArea>
      <c:layout/>
      <c:barChart>
        <c:barDir val="col"/>
        <c:grouping val="stacked"/>
        <c:varyColors val="0"/>
        <c:ser>
          <c:idx val="0"/>
          <c:order val="0"/>
          <c:tx>
            <c:strRef>
              <c:f>Отрасли!$A$37</c:f>
              <c:strCache>
                <c:ptCount val="1"/>
                <c:pt idx="0">
                  <c:v>raw materials </c:v>
                </c:pt>
              </c:strCache>
            </c:strRef>
          </c:tx>
          <c:spPr>
            <a:solidFill>
              <a:schemeClr val="accent1"/>
            </a:solidFill>
            <a:ln>
              <a:noFill/>
            </a:ln>
            <a:effectLst/>
          </c:spPr>
          <c:invertIfNegative val="0"/>
          <c:dLbls>
            <c:dLbl>
              <c:idx val="1"/>
              <c:delete val="1"/>
              <c:extLst>
                <c:ext xmlns:c15="http://schemas.microsoft.com/office/drawing/2012/chart" uri="{CE6537A1-D6FC-4f65-9D91-7224C49458BB}"/>
                <c:ext xmlns:c16="http://schemas.microsoft.com/office/drawing/2014/chart" uri="{C3380CC4-5D6E-409C-BE32-E72D297353CC}">
                  <c16:uniqueId val="{00000000-E62B-4AE3-86C4-579CF6050C17}"/>
                </c:ext>
              </c:extLst>
            </c:dLbl>
            <c:spPr>
              <a:noFill/>
              <a:ln>
                <a:noFill/>
              </a:ln>
              <a:effectLst/>
            </c:spPr>
            <c:txPr>
              <a:bodyPr rot="0" spcFirstLastPara="1" vertOverflow="ellipsis" vert="horz" wrap="square" anchor="ctr" anchorCtr="1"/>
              <a:lstStyle/>
              <a:p>
                <a:pPr>
                  <a:defRPr sz="900" b="1"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prstDash val="solid"/>
                      <a:round/>
                    </a:ln>
                    <a:effectLst/>
                  </c:spPr>
                </c15:leaderLines>
              </c:ext>
            </c:extLst>
          </c:dLbls>
          <c:cat>
            <c:numRef>
              <c:f>Отрасли!$B$36:$K$36</c:f>
              <c:numCache>
                <c:formatCode>General</c:formatCode>
                <c:ptCount val="10"/>
                <c:pt idx="0">
                  <c:v>2014</c:v>
                </c:pt>
                <c:pt idx="1">
                  <c:v>2015</c:v>
                </c:pt>
                <c:pt idx="2">
                  <c:v>2016</c:v>
                </c:pt>
                <c:pt idx="3">
                  <c:v>2017</c:v>
                </c:pt>
                <c:pt idx="4">
                  <c:v>2018</c:v>
                </c:pt>
                <c:pt idx="5">
                  <c:v>2019</c:v>
                </c:pt>
                <c:pt idx="6">
                  <c:v>2020</c:v>
                </c:pt>
                <c:pt idx="7">
                  <c:v>2021</c:v>
                </c:pt>
                <c:pt idx="8">
                  <c:v>2022</c:v>
                </c:pt>
                <c:pt idx="9">
                  <c:v>2023</c:v>
                </c:pt>
              </c:numCache>
            </c:numRef>
          </c:cat>
          <c:val>
            <c:numRef>
              <c:f>Отрасли!$B$37:$K$37</c:f>
              <c:numCache>
                <c:formatCode>0.00</c:formatCode>
                <c:ptCount val="10"/>
                <c:pt idx="0">
                  <c:v>3.111291</c:v>
                </c:pt>
                <c:pt idx="1">
                  <c:v>9.3896695459999985E-2</c:v>
                </c:pt>
                <c:pt idx="2">
                  <c:v>1.5159910000000001</c:v>
                </c:pt>
                <c:pt idx="3">
                  <c:v>2.0680367569999998</c:v>
                </c:pt>
                <c:pt idx="4">
                  <c:v>2.0828534721199992</c:v>
                </c:pt>
                <c:pt idx="5">
                  <c:v>3.1505435636100003</c:v>
                </c:pt>
                <c:pt idx="6">
                  <c:v>2.8600029999999994</c:v>
                </c:pt>
                <c:pt idx="7">
                  <c:v>3.7407668829100009</c:v>
                </c:pt>
                <c:pt idx="8">
                  <c:v>5.5052580903899981</c:v>
                </c:pt>
                <c:pt idx="9">
                  <c:v>5.0482590718900013</c:v>
                </c:pt>
              </c:numCache>
            </c:numRef>
          </c:val>
          <c:extLst>
            <c:ext xmlns:c16="http://schemas.microsoft.com/office/drawing/2014/chart" uri="{C3380CC4-5D6E-409C-BE32-E72D297353CC}">
              <c16:uniqueId val="{00000001-E62B-4AE3-86C4-579CF6050C17}"/>
            </c:ext>
          </c:extLst>
        </c:ser>
        <c:ser>
          <c:idx val="1"/>
          <c:order val="1"/>
          <c:tx>
            <c:strRef>
              <c:f>Отрасли!$A$38</c:f>
              <c:strCache>
                <c:ptCount val="1"/>
                <c:pt idx="0">
                  <c:v>non-raw materials</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prstDash val="solid"/>
                      <a:round/>
                    </a:ln>
                    <a:effectLst/>
                  </c:spPr>
                </c15:leaderLines>
              </c:ext>
            </c:extLst>
          </c:dLbls>
          <c:cat>
            <c:numRef>
              <c:f>Отрасли!$B$36:$K$36</c:f>
              <c:numCache>
                <c:formatCode>General</c:formatCode>
                <c:ptCount val="10"/>
                <c:pt idx="0">
                  <c:v>2014</c:v>
                </c:pt>
                <c:pt idx="1">
                  <c:v>2015</c:v>
                </c:pt>
                <c:pt idx="2">
                  <c:v>2016</c:v>
                </c:pt>
                <c:pt idx="3">
                  <c:v>2017</c:v>
                </c:pt>
                <c:pt idx="4">
                  <c:v>2018</c:v>
                </c:pt>
                <c:pt idx="5">
                  <c:v>2019</c:v>
                </c:pt>
                <c:pt idx="6">
                  <c:v>2020</c:v>
                </c:pt>
                <c:pt idx="7">
                  <c:v>2021</c:v>
                </c:pt>
                <c:pt idx="8">
                  <c:v>2022</c:v>
                </c:pt>
                <c:pt idx="9">
                  <c:v>2023</c:v>
                </c:pt>
              </c:numCache>
            </c:numRef>
          </c:cat>
          <c:val>
            <c:numRef>
              <c:f>Отрасли!$B$38:$K$38</c:f>
              <c:numCache>
                <c:formatCode>0.00</c:formatCode>
                <c:ptCount val="10"/>
                <c:pt idx="0">
                  <c:v>3.2715530000000004</c:v>
                </c:pt>
                <c:pt idx="1">
                  <c:v>4.2253515872399996</c:v>
                </c:pt>
                <c:pt idx="2">
                  <c:v>2.2842370000000001</c:v>
                </c:pt>
                <c:pt idx="3">
                  <c:v>2.520402797440001</c:v>
                </c:pt>
                <c:pt idx="4">
                  <c:v>3.1863631080300006</c:v>
                </c:pt>
                <c:pt idx="5">
                  <c:v>3.5095913134100005</c:v>
                </c:pt>
                <c:pt idx="6">
                  <c:v>3.6093780000000004</c:v>
                </c:pt>
                <c:pt idx="7">
                  <c:v>4.785589149729998</c:v>
                </c:pt>
                <c:pt idx="8">
                  <c:v>6.5906539406199993</c:v>
                </c:pt>
                <c:pt idx="9">
                  <c:v>5.5479672868400032</c:v>
                </c:pt>
              </c:numCache>
            </c:numRef>
          </c:val>
          <c:extLst>
            <c:ext xmlns:c16="http://schemas.microsoft.com/office/drawing/2014/chart" uri="{C3380CC4-5D6E-409C-BE32-E72D297353CC}">
              <c16:uniqueId val="{00000002-E62B-4AE3-86C4-579CF6050C17}"/>
            </c:ext>
          </c:extLst>
        </c:ser>
        <c:ser>
          <c:idx val="2"/>
          <c:order val="2"/>
          <c:spPr>
            <a:no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prstDash val="solid"/>
                      <a:round/>
                    </a:ln>
                    <a:effectLst/>
                  </c:spPr>
                </c15:leaderLines>
              </c:ext>
            </c:extLst>
          </c:dLbls>
          <c:cat>
            <c:numRef>
              <c:f>Отрасли!$B$36:$K$36</c:f>
              <c:numCache>
                <c:formatCode>General</c:formatCode>
                <c:ptCount val="10"/>
                <c:pt idx="0">
                  <c:v>2014</c:v>
                </c:pt>
                <c:pt idx="1">
                  <c:v>2015</c:v>
                </c:pt>
                <c:pt idx="2">
                  <c:v>2016</c:v>
                </c:pt>
                <c:pt idx="3">
                  <c:v>2017</c:v>
                </c:pt>
                <c:pt idx="4">
                  <c:v>2018</c:v>
                </c:pt>
                <c:pt idx="5">
                  <c:v>2019</c:v>
                </c:pt>
                <c:pt idx="6">
                  <c:v>2020</c:v>
                </c:pt>
                <c:pt idx="7">
                  <c:v>2021</c:v>
                </c:pt>
                <c:pt idx="8">
                  <c:v>2022</c:v>
                </c:pt>
                <c:pt idx="9">
                  <c:v>2023</c:v>
                </c:pt>
              </c:numCache>
            </c:numRef>
          </c:cat>
          <c:val>
            <c:numRef>
              <c:f>Отрасли!$B$39:$K$39</c:f>
              <c:numCache>
                <c:formatCode>0.00</c:formatCode>
                <c:ptCount val="10"/>
                <c:pt idx="0">
                  <c:v>6.3828440000000004</c:v>
                </c:pt>
                <c:pt idx="1">
                  <c:v>4.3192482826999994</c:v>
                </c:pt>
                <c:pt idx="2">
                  <c:v>3.8002280000000002</c:v>
                </c:pt>
                <c:pt idx="3">
                  <c:v>4.5884395544400007</c:v>
                </c:pt>
                <c:pt idx="4">
                  <c:v>5.2692165801499993</c:v>
                </c:pt>
                <c:pt idx="5">
                  <c:v>6.6601348770200008</c:v>
                </c:pt>
                <c:pt idx="6">
                  <c:v>6.4693810000000003</c:v>
                </c:pt>
                <c:pt idx="7">
                  <c:v>8.526356032639999</c:v>
                </c:pt>
                <c:pt idx="8">
                  <c:v>12.095912031009998</c:v>
                </c:pt>
                <c:pt idx="9">
                  <c:v>10.596226358730004</c:v>
                </c:pt>
              </c:numCache>
            </c:numRef>
          </c:val>
          <c:extLst>
            <c:ext xmlns:c16="http://schemas.microsoft.com/office/drawing/2014/chart" uri="{C3380CC4-5D6E-409C-BE32-E72D297353CC}">
              <c16:uniqueId val="{00000003-E62B-4AE3-86C4-579CF6050C17}"/>
            </c:ext>
          </c:extLst>
        </c:ser>
        <c:dLbls>
          <c:showLegendKey val="0"/>
          <c:showVal val="0"/>
          <c:showCatName val="0"/>
          <c:showSerName val="0"/>
          <c:showPercent val="0"/>
          <c:showBubbleSize val="0"/>
        </c:dLbls>
        <c:gapWidth val="75"/>
        <c:overlap val="100"/>
        <c:axId val="168402304"/>
        <c:axId val="168416384"/>
      </c:barChart>
      <c:catAx>
        <c:axId val="1684023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prstDash val="solid"/>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pPr>
            <a:endParaRPr lang="en-US"/>
          </a:p>
        </c:txPr>
        <c:crossAx val="168416384"/>
        <c:crosses val="autoZero"/>
        <c:auto val="1"/>
        <c:lblAlgn val="ctr"/>
        <c:lblOffset val="100"/>
        <c:noMultiLvlLbl val="0"/>
      </c:catAx>
      <c:valAx>
        <c:axId val="168416384"/>
        <c:scaling>
          <c:orientation val="minMax"/>
          <c:max val="15"/>
          <c:min val="0"/>
        </c:scaling>
        <c:delete val="1"/>
        <c:axPos val="l"/>
        <c:numFmt formatCode="0.00" sourceLinked="1"/>
        <c:majorTickMark val="out"/>
        <c:minorTickMark val="none"/>
        <c:tickLblPos val="nextTo"/>
        <c:crossAx val="168402304"/>
        <c:crosses val="autoZero"/>
        <c:crossBetween val="between"/>
      </c:valAx>
      <c:spPr>
        <a:noFill/>
        <a:ln>
          <a:noFill/>
        </a:ln>
        <a:effectLst/>
      </c:spPr>
    </c:plotArea>
    <c:legend>
      <c:legendPos val="t"/>
      <c:legendEntry>
        <c:idx val="2"/>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prstDash val="solid"/>
      <a:round/>
    </a:ln>
    <a:effectLst/>
  </c:spPr>
  <c:txPr>
    <a:bodyPr/>
    <a:lstStyle/>
    <a:p>
      <a:pPr>
        <a:defRPr>
          <a:latin typeface="Verdana" panose="020B0604030504040204" pitchFamily="34" charset="0"/>
          <a:ea typeface="Verdana" panose="020B0604030504040204" pitchFamily="34" charset="0"/>
          <a:cs typeface="Verdana" panose="020B060403050404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sz="1800" b="1" i="0" u="none" strike="noStrike" kern="1200" baseline="0">
                <a:solidFill>
                  <a:schemeClr val="tx1"/>
                </a:solidFill>
                <a:latin typeface="Verdana" panose="020B0604030504040204" pitchFamily="34" charset="0"/>
                <a:ea typeface="Verdana" panose="020B0604030504040204" pitchFamily="34" charset="0"/>
                <a:cs typeface="+mn-cs"/>
              </a:defRPr>
            </a:pPr>
            <a:r>
              <a:rPr lang="en-US" sz="1200" b="0" i="0" u="none" strike="noStrike" kern="1200" baseline="0" dirty="0">
                <a:solidFill>
                  <a:srgbClr val="44546A"/>
                </a:solidFill>
                <a:effectLst/>
                <a:latin typeface="Verdana" panose="020B0604030504040204" pitchFamily="34" charset="0"/>
                <a:ea typeface="Verdana" panose="020B0604030504040204" pitchFamily="34" charset="0"/>
                <a:cs typeface="Verdana" panose="020B0604030504040204" pitchFamily="34" charset="0"/>
              </a:rPr>
              <a:t>Top 10 Exported Goods 2014-2023, billion US dollars </a:t>
            </a:r>
            <a:endParaRPr lang="ru-RU" sz="1200" b="0" i="0" u="none" strike="noStrike" kern="1200" baseline="0" dirty="0">
              <a:solidFill>
                <a:srgbClr val="44546A"/>
              </a:solidFill>
              <a:effectLst/>
              <a:latin typeface="Verdana" panose="020B0604030504040204" pitchFamily="34" charset="0"/>
              <a:ea typeface="Verdana" panose="020B0604030504040204" pitchFamily="34" charset="0"/>
              <a:cs typeface="Verdana" panose="020B0604030504040204" pitchFamily="34" charset="0"/>
            </a:endParaRPr>
          </a:p>
        </c:rich>
      </c:tx>
      <c:layout>
        <c:manualLayout>
          <c:xMode val="edge"/>
          <c:yMode val="edge"/>
          <c:x val="0"/>
          <c:y val="3.2277224250208975E-3"/>
        </c:manualLayout>
      </c:layout>
      <c:overlay val="0"/>
      <c:spPr>
        <a:noFill/>
        <a:ln>
          <a:noFill/>
        </a:ln>
        <a:effectLst/>
      </c:spPr>
      <c:txPr>
        <a:bodyPr rot="0" spcFirstLastPara="1" vertOverflow="ellipsis" vert="horz" wrap="square" anchor="ctr" anchorCtr="1"/>
        <a:lstStyle/>
        <a:p>
          <a:pPr algn="l">
            <a:defRPr sz="1800" b="1" i="0" u="none" strike="noStrike" kern="1200" baseline="0">
              <a:solidFill>
                <a:schemeClr val="tx1"/>
              </a:solidFill>
              <a:latin typeface="Verdana" panose="020B0604030504040204" pitchFamily="34" charset="0"/>
              <a:ea typeface="Verdana" panose="020B0604030504040204" pitchFamily="34" charset="0"/>
              <a:cs typeface="+mn-cs"/>
            </a:defRPr>
          </a:pPr>
          <a:endParaRPr lang="en-US"/>
        </a:p>
      </c:txPr>
    </c:title>
    <c:autoTitleDeleted val="0"/>
    <c:plotArea>
      <c:layout>
        <c:manualLayout>
          <c:layoutTarget val="inner"/>
          <c:xMode val="edge"/>
          <c:yMode val="edge"/>
          <c:x val="0.25068654532059031"/>
          <c:y val="0.11725121058652291"/>
          <c:w val="0.72465330154790308"/>
          <c:h val="0.88274878941347712"/>
        </c:manualLayout>
      </c:layout>
      <c:barChart>
        <c:barDir val="bar"/>
        <c:grouping val="clustered"/>
        <c:varyColors val="0"/>
        <c:ser>
          <c:idx val="0"/>
          <c:order val="0"/>
          <c:tx>
            <c:strRef>
              <c:f>'ТОП 20 товаров'!$M$1</c:f>
              <c:strCache>
                <c:ptCount val="1"/>
                <c:pt idx="0">
                  <c:v>Столбец1</c:v>
                </c:pt>
              </c:strCache>
            </c:strRef>
          </c:tx>
          <c:spPr>
            <a:solidFill>
              <a:schemeClr val="accent1"/>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1-3DE3-48F6-A141-105707FB1843}"/>
              </c:ext>
            </c:extLst>
          </c:dPt>
          <c:dLbls>
            <c:spPr>
              <a:noFill/>
              <a:ln>
                <a:noFill/>
              </a:ln>
              <a:effectLst/>
            </c:spPr>
            <c:txPr>
              <a:bodyPr rot="0" spcFirstLastPara="1" vertOverflow="ellipsis" vert="horz" wrap="square" anchor="ctr" anchorCtr="1"/>
              <a:lstStyle/>
              <a:p>
                <a:pPr>
                  <a:defRPr sz="800" b="0" i="0" u="none" strike="noStrike" kern="1200" baseline="0">
                    <a:solidFill>
                      <a:schemeClr val="bg1"/>
                    </a:solidFill>
                    <a:latin typeface="Verdana" panose="020B0604030504040204" pitchFamily="34" charset="0"/>
                    <a:ea typeface="Verdana" panose="020B0604030504040204" pitchFamily="34" charset="0"/>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prstDash val="solid"/>
                      <a:round/>
                    </a:ln>
                    <a:effectLst/>
                  </c:spPr>
                </c15:leaderLines>
              </c:ext>
            </c:extLst>
          </c:dLbls>
          <c:cat>
            <c:strRef>
              <c:f>'ТОП 20 товаров'!$B$2:$B$11</c:f>
              <c:strCache>
                <c:ptCount val="10"/>
                <c:pt idx="0">
                  <c:v>Oil</c:v>
                </c:pt>
                <c:pt idx="1">
                  <c:v>Wheat and Meslin</c:v>
                </c:pt>
                <c:pt idx="2">
                  <c:v>Wheat Flour</c:v>
                </c:pt>
                <c:pt idx="3">
                  <c:v>Refined Copper</c:v>
                </c:pt>
                <c:pt idx="4">
                  <c:v>Unalloyed Aluminum</c:v>
                </c:pt>
                <c:pt idx="5">
                  <c:v>Copper Cathodes and Sections of Cathodes</c:v>
                </c:pt>
                <c:pt idx="6">
                  <c:v>Liquefied Propane</c:v>
                </c:pt>
                <c:pt idx="7">
                  <c:v>Distillates</c:v>
                </c:pt>
                <c:pt idx="8">
                  <c:v>Barley</c:v>
                </c:pt>
                <c:pt idx="9">
                  <c:v>Zinc</c:v>
                </c:pt>
              </c:strCache>
            </c:strRef>
          </c:cat>
          <c:val>
            <c:numRef>
              <c:f>'ТОП 20 товаров'!$M$2:$M$11</c:f>
              <c:numCache>
                <c:formatCode>0.00</c:formatCode>
                <c:ptCount val="10"/>
                <c:pt idx="0">
                  <c:v>12.200572996679998</c:v>
                </c:pt>
                <c:pt idx="1">
                  <c:v>8.4346394639400017</c:v>
                </c:pt>
                <c:pt idx="2">
                  <c:v>4.5006594061799996</c:v>
                </c:pt>
                <c:pt idx="3">
                  <c:v>2.6567541151</c:v>
                </c:pt>
                <c:pt idx="4">
                  <c:v>1.9567874224000001</c:v>
                </c:pt>
                <c:pt idx="5">
                  <c:v>1.7737562630699999</c:v>
                </c:pt>
                <c:pt idx="6">
                  <c:v>1.5832797158499998</c:v>
                </c:pt>
                <c:pt idx="7">
                  <c:v>1.5341719684999999</c:v>
                </c:pt>
                <c:pt idx="8">
                  <c:v>1.43758257549</c:v>
                </c:pt>
                <c:pt idx="9">
                  <c:v>1.1008526432300001</c:v>
                </c:pt>
              </c:numCache>
            </c:numRef>
          </c:val>
          <c:extLst>
            <c:ext xmlns:c16="http://schemas.microsoft.com/office/drawing/2014/chart" uri="{C3380CC4-5D6E-409C-BE32-E72D297353CC}">
              <c16:uniqueId val="{00000002-3DE3-48F6-A141-105707FB1843}"/>
            </c:ext>
          </c:extLst>
        </c:ser>
        <c:dLbls>
          <c:showLegendKey val="0"/>
          <c:showVal val="0"/>
          <c:showCatName val="0"/>
          <c:showSerName val="0"/>
          <c:showPercent val="0"/>
          <c:showBubbleSize val="0"/>
        </c:dLbls>
        <c:gapWidth val="100"/>
        <c:axId val="168442880"/>
        <c:axId val="168452864"/>
      </c:barChart>
      <c:catAx>
        <c:axId val="16844288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prstDash val="solid"/>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mn-cs"/>
              </a:defRPr>
            </a:pPr>
            <a:endParaRPr lang="en-US"/>
          </a:p>
        </c:txPr>
        <c:crossAx val="168452864"/>
        <c:crosses val="autoZero"/>
        <c:auto val="1"/>
        <c:lblAlgn val="ctr"/>
        <c:lblOffset val="100"/>
        <c:noMultiLvlLbl val="0"/>
      </c:catAx>
      <c:valAx>
        <c:axId val="168452864"/>
        <c:scaling>
          <c:orientation val="minMax"/>
        </c:scaling>
        <c:delete val="1"/>
        <c:axPos val="t"/>
        <c:numFmt formatCode="0.00" sourceLinked="1"/>
        <c:majorTickMark val="none"/>
        <c:minorTickMark val="none"/>
        <c:tickLblPos val="nextTo"/>
        <c:crossAx val="168442880"/>
        <c:crosses val="autoZero"/>
        <c:crossBetween val="between"/>
      </c:valAx>
      <c:spPr>
        <a:noFill/>
        <a:ln>
          <a:noFill/>
        </a:ln>
        <a:effectLst/>
      </c:spPr>
    </c:plotArea>
    <c:plotVisOnly val="1"/>
    <c:dispBlanksAs val="gap"/>
    <c:showDLblsOverMax val="0"/>
  </c:chart>
  <c:spPr>
    <a:solidFill>
      <a:schemeClr val="bg1"/>
    </a:solidFill>
    <a:ln w="9525" cap="flat" cmpd="sng" algn="ctr">
      <a:noFill/>
      <a:prstDash val="solid"/>
      <a:round/>
    </a:ln>
    <a:effectLst/>
  </c:spPr>
  <c:txPr>
    <a:bodyPr/>
    <a:lstStyle/>
    <a:p>
      <a:pPr>
        <a:defRPr>
          <a:latin typeface="Verdana" panose="020B0604030504040204" pitchFamily="34" charset="0"/>
          <a:ea typeface="Verdana" panose="020B060403050404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sz="1800" b="1"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r>
              <a:rPr lang="en-US" sz="1200" kern="1200" dirty="0">
                <a:solidFill>
                  <a:schemeClr val="tx1"/>
                </a:solidFill>
                <a:latin typeface="Roboto" panose="02000000000000000000" pitchFamily="2" charset="0"/>
                <a:ea typeface="Roboto" panose="02000000000000000000" pitchFamily="2" charset="0"/>
                <a:cs typeface="Times New Roman" panose="02020603050405020304" pitchFamily="18" charset="0"/>
              </a:rPr>
              <a:t>Imports of raw materials and non-raw materials from ECO countries, billion US dollars</a:t>
            </a:r>
            <a:endParaRPr lang="ru-RU" sz="1200" kern="1200" dirty="0">
              <a:solidFill>
                <a:schemeClr val="tx1"/>
              </a:solidFill>
              <a:latin typeface="Roboto" panose="02000000000000000000" pitchFamily="2" charset="0"/>
              <a:ea typeface="Roboto" panose="02000000000000000000" pitchFamily="2" charset="0"/>
              <a:cs typeface="Times New Roman" panose="02020603050405020304" pitchFamily="18" charset="0"/>
            </a:endParaRPr>
          </a:p>
        </c:rich>
      </c:tx>
      <c:layout>
        <c:manualLayout>
          <c:xMode val="edge"/>
          <c:yMode val="edge"/>
          <c:x val="0"/>
          <c:y val="0"/>
        </c:manualLayout>
      </c:layout>
      <c:overlay val="0"/>
      <c:spPr>
        <a:noFill/>
        <a:ln>
          <a:noFill/>
        </a:ln>
        <a:effectLst/>
      </c:spPr>
      <c:txPr>
        <a:bodyPr rot="0" spcFirstLastPara="1" vertOverflow="ellipsis" vert="horz" wrap="square" anchor="ctr" anchorCtr="1"/>
        <a:lstStyle/>
        <a:p>
          <a:pPr algn="l">
            <a:defRPr sz="1800" b="1"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title>
    <c:autoTitleDeleted val="0"/>
    <c:plotArea>
      <c:layout/>
      <c:barChart>
        <c:barDir val="col"/>
        <c:grouping val="stacked"/>
        <c:varyColors val="0"/>
        <c:ser>
          <c:idx val="0"/>
          <c:order val="0"/>
          <c:tx>
            <c:strRef>
              <c:f>'Топ импорт'!$A$33</c:f>
              <c:strCache>
                <c:ptCount val="1"/>
                <c:pt idx="0">
                  <c:v>raw materials </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prstDash val="solid"/>
                      <a:round/>
                    </a:ln>
                    <a:effectLst/>
                  </c:spPr>
                </c15:leaderLines>
              </c:ext>
            </c:extLst>
          </c:dLbls>
          <c:cat>
            <c:strRef>
              <c:f>'Топ импорт'!$B$32:$K$32</c:f>
              <c:strCache>
                <c:ptCount val="10"/>
                <c:pt idx="0">
                  <c:v>2014</c:v>
                </c:pt>
                <c:pt idx="1">
                  <c:v>2015</c:v>
                </c:pt>
                <c:pt idx="2">
                  <c:v>2016</c:v>
                </c:pt>
                <c:pt idx="3">
                  <c:v>2017</c:v>
                </c:pt>
                <c:pt idx="4">
                  <c:v>2018</c:v>
                </c:pt>
                <c:pt idx="5">
                  <c:v>2019</c:v>
                </c:pt>
                <c:pt idx="6">
                  <c:v>2020</c:v>
                </c:pt>
                <c:pt idx="7">
                  <c:v>2021</c:v>
                </c:pt>
                <c:pt idx="8">
                  <c:v>2022</c:v>
                </c:pt>
                <c:pt idx="9">
                  <c:v>2023</c:v>
                </c:pt>
              </c:strCache>
            </c:strRef>
          </c:cat>
          <c:val>
            <c:numRef>
              <c:f>'Топ импорт'!$B$33:$K$33</c:f>
              <c:numCache>
                <c:formatCode>0.00</c:formatCode>
                <c:ptCount val="10"/>
                <c:pt idx="0">
                  <c:v>0.54128319665999991</c:v>
                </c:pt>
                <c:pt idx="1">
                  <c:v>0.12597763535999998</c:v>
                </c:pt>
                <c:pt idx="2">
                  <c:v>0.60910655656000001</c:v>
                </c:pt>
                <c:pt idx="3">
                  <c:v>0.62342145712999997</c:v>
                </c:pt>
                <c:pt idx="4">
                  <c:v>0.64805922645000003</c:v>
                </c:pt>
                <c:pt idx="5">
                  <c:v>1.01872623334</c:v>
                </c:pt>
                <c:pt idx="6">
                  <c:v>0.31316070346000002</c:v>
                </c:pt>
                <c:pt idx="7">
                  <c:v>0.59480007492000009</c:v>
                </c:pt>
                <c:pt idx="8">
                  <c:v>0.79189144695000013</c:v>
                </c:pt>
                <c:pt idx="9">
                  <c:v>0.65449313972000012</c:v>
                </c:pt>
              </c:numCache>
            </c:numRef>
          </c:val>
          <c:extLst>
            <c:ext xmlns:c16="http://schemas.microsoft.com/office/drawing/2014/chart" uri="{C3380CC4-5D6E-409C-BE32-E72D297353CC}">
              <c16:uniqueId val="{00000000-743A-464C-8EDC-8EA76956E92A}"/>
            </c:ext>
          </c:extLst>
        </c:ser>
        <c:ser>
          <c:idx val="1"/>
          <c:order val="1"/>
          <c:tx>
            <c:strRef>
              <c:f>'Топ импорт'!$A$34</c:f>
              <c:strCache>
                <c:ptCount val="1"/>
                <c:pt idx="0">
                  <c:v>non-raw materials </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prstDash val="solid"/>
                      <a:round/>
                    </a:ln>
                    <a:effectLst/>
                  </c:spPr>
                </c15:leaderLines>
              </c:ext>
            </c:extLst>
          </c:dLbls>
          <c:cat>
            <c:strRef>
              <c:f>'Топ импорт'!$B$32:$K$32</c:f>
              <c:strCache>
                <c:ptCount val="10"/>
                <c:pt idx="0">
                  <c:v>2014</c:v>
                </c:pt>
                <c:pt idx="1">
                  <c:v>2015</c:v>
                </c:pt>
                <c:pt idx="2">
                  <c:v>2016</c:v>
                </c:pt>
                <c:pt idx="3">
                  <c:v>2017</c:v>
                </c:pt>
                <c:pt idx="4">
                  <c:v>2018</c:v>
                </c:pt>
                <c:pt idx="5">
                  <c:v>2019</c:v>
                </c:pt>
                <c:pt idx="6">
                  <c:v>2020</c:v>
                </c:pt>
                <c:pt idx="7">
                  <c:v>2021</c:v>
                </c:pt>
                <c:pt idx="8">
                  <c:v>2022</c:v>
                </c:pt>
                <c:pt idx="9">
                  <c:v>2023</c:v>
                </c:pt>
              </c:strCache>
            </c:strRef>
          </c:cat>
          <c:val>
            <c:numRef>
              <c:f>'Топ импорт'!$B$34:$K$34</c:f>
              <c:numCache>
                <c:formatCode>0.00</c:formatCode>
                <c:ptCount val="10"/>
                <c:pt idx="0">
                  <c:v>2.3088902560500011</c:v>
                </c:pt>
                <c:pt idx="1">
                  <c:v>1.8725739451299996</c:v>
                </c:pt>
                <c:pt idx="2">
                  <c:v>1.3625079994399996</c:v>
                </c:pt>
                <c:pt idx="3">
                  <c:v>1.5849407531899999</c:v>
                </c:pt>
                <c:pt idx="4">
                  <c:v>1.5916395391400002</c:v>
                </c:pt>
                <c:pt idx="5">
                  <c:v>1.8020490470700001</c:v>
                </c:pt>
                <c:pt idx="6">
                  <c:v>2.0137370715800005</c:v>
                </c:pt>
                <c:pt idx="7">
                  <c:v>2.6348538539800002</c:v>
                </c:pt>
                <c:pt idx="8">
                  <c:v>3.4981602865900006</c:v>
                </c:pt>
                <c:pt idx="9">
                  <c:v>3.9496145400899993</c:v>
                </c:pt>
              </c:numCache>
            </c:numRef>
          </c:val>
          <c:extLst>
            <c:ext xmlns:c16="http://schemas.microsoft.com/office/drawing/2014/chart" uri="{C3380CC4-5D6E-409C-BE32-E72D297353CC}">
              <c16:uniqueId val="{00000001-743A-464C-8EDC-8EA76956E92A}"/>
            </c:ext>
          </c:extLst>
        </c:ser>
        <c:ser>
          <c:idx val="2"/>
          <c:order val="2"/>
          <c:spPr>
            <a:no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prstDash val="solid"/>
                      <a:round/>
                    </a:ln>
                    <a:effectLst/>
                  </c:spPr>
                </c15:leaderLines>
              </c:ext>
            </c:extLst>
          </c:dLbls>
          <c:cat>
            <c:strRef>
              <c:f>'Топ импорт'!$B$32:$K$32</c:f>
              <c:strCache>
                <c:ptCount val="10"/>
                <c:pt idx="0">
                  <c:v>2014</c:v>
                </c:pt>
                <c:pt idx="1">
                  <c:v>2015</c:v>
                </c:pt>
                <c:pt idx="2">
                  <c:v>2016</c:v>
                </c:pt>
                <c:pt idx="3">
                  <c:v>2017</c:v>
                </c:pt>
                <c:pt idx="4">
                  <c:v>2018</c:v>
                </c:pt>
                <c:pt idx="5">
                  <c:v>2019</c:v>
                </c:pt>
                <c:pt idx="6">
                  <c:v>2020</c:v>
                </c:pt>
                <c:pt idx="7">
                  <c:v>2021</c:v>
                </c:pt>
                <c:pt idx="8">
                  <c:v>2022</c:v>
                </c:pt>
                <c:pt idx="9">
                  <c:v>2023</c:v>
                </c:pt>
              </c:strCache>
            </c:strRef>
          </c:cat>
          <c:val>
            <c:numRef>
              <c:f>'Топ импорт'!$B$35:$K$35</c:f>
              <c:numCache>
                <c:formatCode>0.00</c:formatCode>
                <c:ptCount val="10"/>
                <c:pt idx="0">
                  <c:v>2.8501734527100009</c:v>
                </c:pt>
                <c:pt idx="1">
                  <c:v>1.9985515804899996</c:v>
                </c:pt>
                <c:pt idx="2">
                  <c:v>1.9716145559999996</c:v>
                </c:pt>
                <c:pt idx="3">
                  <c:v>2.2083622103199998</c:v>
                </c:pt>
                <c:pt idx="4">
                  <c:v>2.23969876559</c:v>
                </c:pt>
                <c:pt idx="5">
                  <c:v>2.8207752804100004</c:v>
                </c:pt>
                <c:pt idx="6">
                  <c:v>2.3268977750400004</c:v>
                </c:pt>
                <c:pt idx="7">
                  <c:v>3.2296539289000004</c:v>
                </c:pt>
                <c:pt idx="8">
                  <c:v>4.2900517335400004</c:v>
                </c:pt>
                <c:pt idx="9">
                  <c:v>4.6041076798099994</c:v>
                </c:pt>
              </c:numCache>
            </c:numRef>
          </c:val>
          <c:extLst>
            <c:ext xmlns:c16="http://schemas.microsoft.com/office/drawing/2014/chart" uri="{C3380CC4-5D6E-409C-BE32-E72D297353CC}">
              <c16:uniqueId val="{00000002-743A-464C-8EDC-8EA76956E92A}"/>
            </c:ext>
          </c:extLst>
        </c:ser>
        <c:dLbls>
          <c:showLegendKey val="0"/>
          <c:showVal val="0"/>
          <c:showCatName val="0"/>
          <c:showSerName val="0"/>
          <c:showPercent val="0"/>
          <c:showBubbleSize val="0"/>
        </c:dLbls>
        <c:gapWidth val="75"/>
        <c:overlap val="100"/>
        <c:axId val="172385024"/>
        <c:axId val="172386560"/>
      </c:barChart>
      <c:catAx>
        <c:axId val="1723850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prstDash val="solid"/>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pPr>
            <a:endParaRPr lang="en-US"/>
          </a:p>
        </c:txPr>
        <c:crossAx val="172386560"/>
        <c:crosses val="autoZero"/>
        <c:auto val="1"/>
        <c:lblAlgn val="ctr"/>
        <c:lblOffset val="100"/>
        <c:noMultiLvlLbl val="0"/>
      </c:catAx>
      <c:valAx>
        <c:axId val="172386560"/>
        <c:scaling>
          <c:orientation val="minMax"/>
          <c:max val="6"/>
        </c:scaling>
        <c:delete val="1"/>
        <c:axPos val="l"/>
        <c:numFmt formatCode="0.00" sourceLinked="1"/>
        <c:majorTickMark val="none"/>
        <c:minorTickMark val="none"/>
        <c:tickLblPos val="nextTo"/>
        <c:crossAx val="172385024"/>
        <c:crosses val="autoZero"/>
        <c:crossBetween val="between"/>
      </c:valAx>
      <c:spPr>
        <a:noFill/>
        <a:ln>
          <a:noFill/>
        </a:ln>
        <a:effectLst/>
      </c:spPr>
    </c:plotArea>
    <c:legend>
      <c:legendPos val="t"/>
      <c:legendEntry>
        <c:idx val="2"/>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prstDash val="solid"/>
      <a:round/>
    </a:ln>
    <a:effectLst/>
  </c:spPr>
  <c:txPr>
    <a:bodyPr/>
    <a:lstStyle/>
    <a:p>
      <a:pPr>
        <a:defRPr>
          <a:latin typeface="Verdana" panose="020B0604030504040204" pitchFamily="34" charset="0"/>
          <a:ea typeface="Verdana" panose="020B0604030504040204" pitchFamily="34" charset="0"/>
          <a:cs typeface="Verdana" panose="020B0604030504040204" pitchFamily="34"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US" sz="1200" b="1" i="0" u="none" strike="noStrike" kern="1200" baseline="0" dirty="0">
                <a:solidFill>
                  <a:schemeClr val="tx1"/>
                </a:solidFill>
                <a:latin typeface="Roboto" panose="02000000000000000000" pitchFamily="2" charset="0"/>
                <a:ea typeface="Roboto" panose="02000000000000000000" pitchFamily="2" charset="0"/>
                <a:cs typeface="Times New Roman" panose="02020603050405020304" pitchFamily="18" charset="0"/>
              </a:rPr>
              <a:t>Top 10 imported goods for 2014-2023, billion US dollars</a:t>
            </a:r>
            <a:endParaRPr lang="ru-RU" sz="1200" b="1" i="0" u="none" strike="noStrike" kern="1200" baseline="0" dirty="0">
              <a:solidFill>
                <a:schemeClr val="tx1"/>
              </a:solidFill>
              <a:latin typeface="Roboto" panose="02000000000000000000" pitchFamily="2" charset="0"/>
              <a:ea typeface="Roboto" panose="02000000000000000000" pitchFamily="2" charset="0"/>
              <a:cs typeface="Times New Roman" panose="02020603050405020304" pitchFamily="18" charset="0"/>
            </a:endParaRPr>
          </a:p>
        </c:rich>
      </c:tx>
      <c:layout>
        <c:manualLayout>
          <c:xMode val="edge"/>
          <c:yMode val="edge"/>
          <c:x val="0"/>
          <c:y val="0"/>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1-CE82-4F61-B223-A18D448C8F0C}"/>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Verdana" panose="020B0604030504040204" pitchFamily="34" charset="0"/>
                    <a:ea typeface="Verdana" panose="020B0604030504040204" pitchFamily="34" charset="0"/>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prstDash val="solid"/>
                      <a:round/>
                    </a:ln>
                    <a:effectLst/>
                  </c:spPr>
                </c15:leaderLines>
              </c:ext>
            </c:extLst>
          </c:dLbls>
          <c:cat>
            <c:strRef>
              <c:f>Лист2!$B$2:$B$11</c:f>
              <c:strCache>
                <c:ptCount val="10"/>
                <c:pt idx="0">
                  <c:v>Natural Gas</c:v>
                </c:pt>
                <c:pt idx="1">
                  <c:v>Lead Ores and Concentrates</c:v>
                </c:pt>
                <c:pt idx="2">
                  <c:v>Zinc Ores and Concentrates</c:v>
                </c:pt>
                <c:pt idx="3">
                  <c:v>Precious Metal Concentrates</c:v>
                </c:pt>
                <c:pt idx="4">
                  <c:v>Peaches</c:v>
                </c:pt>
                <c:pt idx="5">
                  <c:v>Automobiles</c:v>
                </c:pt>
                <c:pt idx="6">
                  <c:v>Fresh Grapes</c:v>
                </c:pt>
                <c:pt idx="7">
                  <c:v>Copper Ores and Concentrates</c:v>
                </c:pt>
                <c:pt idx="8">
                  <c:v>Polyethylene</c:v>
                </c:pt>
                <c:pt idx="9">
                  <c:v>Engines</c:v>
                </c:pt>
              </c:strCache>
            </c:strRef>
          </c:cat>
          <c:val>
            <c:numRef>
              <c:f>Лист2!$C$2:$C$11</c:f>
              <c:numCache>
                <c:formatCode>0.0</c:formatCode>
                <c:ptCount val="10"/>
                <c:pt idx="0">
                  <c:v>1.8116063137699998</c:v>
                </c:pt>
                <c:pt idx="1">
                  <c:v>0.94713712415000018</c:v>
                </c:pt>
                <c:pt idx="2">
                  <c:v>0.81163264899999998</c:v>
                </c:pt>
                <c:pt idx="3">
                  <c:v>0.68528199971999992</c:v>
                </c:pt>
                <c:pt idx="4">
                  <c:v>0.65850721209000007</c:v>
                </c:pt>
                <c:pt idx="5">
                  <c:v>0.61519855035000004</c:v>
                </c:pt>
                <c:pt idx="6">
                  <c:v>0.48848216104999997</c:v>
                </c:pt>
                <c:pt idx="7">
                  <c:v>0.43178090280999998</c:v>
                </c:pt>
                <c:pt idx="8">
                  <c:v>0.39022444129999995</c:v>
                </c:pt>
                <c:pt idx="9">
                  <c:v>0.36430969490000004</c:v>
                </c:pt>
              </c:numCache>
            </c:numRef>
          </c:val>
          <c:extLst>
            <c:ext xmlns:c16="http://schemas.microsoft.com/office/drawing/2014/chart" uri="{C3380CC4-5D6E-409C-BE32-E72D297353CC}">
              <c16:uniqueId val="{00000000-CE82-4F61-B223-A18D448C8F0C}"/>
            </c:ext>
          </c:extLst>
        </c:ser>
        <c:dLbls>
          <c:showLegendKey val="0"/>
          <c:showVal val="0"/>
          <c:showCatName val="0"/>
          <c:showSerName val="0"/>
          <c:showPercent val="0"/>
          <c:showBubbleSize val="0"/>
        </c:dLbls>
        <c:gapWidth val="75"/>
        <c:axId val="172437888"/>
        <c:axId val="172439424"/>
      </c:barChart>
      <c:catAx>
        <c:axId val="17243788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prstDash val="solid"/>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mn-cs"/>
              </a:defRPr>
            </a:pPr>
            <a:endParaRPr lang="en-US"/>
          </a:p>
        </c:txPr>
        <c:crossAx val="172439424"/>
        <c:crosses val="autoZero"/>
        <c:auto val="1"/>
        <c:lblAlgn val="ctr"/>
        <c:lblOffset val="100"/>
        <c:noMultiLvlLbl val="0"/>
      </c:catAx>
      <c:valAx>
        <c:axId val="172439424"/>
        <c:scaling>
          <c:orientation val="minMax"/>
        </c:scaling>
        <c:delete val="1"/>
        <c:axPos val="t"/>
        <c:numFmt formatCode="0.0" sourceLinked="1"/>
        <c:majorTickMark val="none"/>
        <c:minorTickMark val="none"/>
        <c:tickLblPos val="nextTo"/>
        <c:crossAx val="172437888"/>
        <c:crosses val="autoZero"/>
        <c:crossBetween val="between"/>
      </c:valAx>
      <c:spPr>
        <a:noFill/>
        <a:ln>
          <a:noFill/>
        </a:ln>
        <a:effectLst/>
      </c:spPr>
    </c:plotArea>
    <c:plotVisOnly val="1"/>
    <c:dispBlanksAs val="gap"/>
    <c:showDLblsOverMax val="0"/>
  </c:chart>
  <c:spPr>
    <a:solidFill>
      <a:schemeClr val="bg1"/>
    </a:solidFill>
    <a:ln w="9525" cap="flat" cmpd="sng" algn="ctr">
      <a:noFill/>
      <a:prstDash val="solid"/>
      <a:roun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'Экспорт и Импорт по странам'!$A$62</c:f>
              <c:strCache>
                <c:ptCount val="1"/>
                <c:pt idx="0">
                  <c:v>TURKEY</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Verdana" panose="020B0604030504040204" pitchFamily="34" charset="0"/>
                    <a:ea typeface="Verdana" panose="020B0604030504040204" pitchFamily="34" charset="0"/>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prstDash val="solid"/>
                      <a:round/>
                    </a:ln>
                    <a:effectLst/>
                  </c:spPr>
                </c15:leaderLines>
              </c:ext>
            </c:extLst>
          </c:dLbls>
          <c:cat>
            <c:numRef>
              <c:f>'Экспорт и Импорт по странам'!$B$61:$K$61</c:f>
              <c:numCache>
                <c:formatCode>General</c:formatCode>
                <c:ptCount val="10"/>
                <c:pt idx="0">
                  <c:v>2023</c:v>
                </c:pt>
                <c:pt idx="1">
                  <c:v>2022</c:v>
                </c:pt>
                <c:pt idx="2">
                  <c:v>2021</c:v>
                </c:pt>
                <c:pt idx="3">
                  <c:v>2020</c:v>
                </c:pt>
                <c:pt idx="4">
                  <c:v>2019</c:v>
                </c:pt>
                <c:pt idx="5">
                  <c:v>2018</c:v>
                </c:pt>
                <c:pt idx="6">
                  <c:v>2017</c:v>
                </c:pt>
                <c:pt idx="7">
                  <c:v>2016</c:v>
                </c:pt>
                <c:pt idx="8">
                  <c:v>2015</c:v>
                </c:pt>
                <c:pt idx="9">
                  <c:v>2014</c:v>
                </c:pt>
              </c:numCache>
            </c:numRef>
          </c:cat>
          <c:val>
            <c:numRef>
              <c:f>'Экспорт и Импорт по странам'!$B$62:$K$62</c:f>
              <c:numCache>
                <c:formatCode>0%</c:formatCode>
                <c:ptCount val="10"/>
                <c:pt idx="0">
                  <c:v>0.37457821185557566</c:v>
                </c:pt>
                <c:pt idx="1">
                  <c:v>0.39277556585729412</c:v>
                </c:pt>
                <c:pt idx="2">
                  <c:v>0.3477060583643089</c:v>
                </c:pt>
                <c:pt idx="3">
                  <c:v>0.32947371626435357</c:v>
                </c:pt>
                <c:pt idx="4">
                  <c:v>0.36342989800275954</c:v>
                </c:pt>
                <c:pt idx="5">
                  <c:v>0.23506105013142992</c:v>
                </c:pt>
                <c:pt idx="6">
                  <c:v>0.25075132730835781</c:v>
                </c:pt>
                <c:pt idx="7">
                  <c:v>0.22393893208512752</c:v>
                </c:pt>
                <c:pt idx="8">
                  <c:v>0.29532297998220841</c:v>
                </c:pt>
                <c:pt idx="9">
                  <c:v>0.35602201777138842</c:v>
                </c:pt>
              </c:numCache>
            </c:numRef>
          </c:val>
          <c:extLst>
            <c:ext xmlns:c16="http://schemas.microsoft.com/office/drawing/2014/chart" uri="{C3380CC4-5D6E-409C-BE32-E72D297353CC}">
              <c16:uniqueId val="{00000000-3973-4E33-B7A0-795493367C9B}"/>
            </c:ext>
          </c:extLst>
        </c:ser>
        <c:ser>
          <c:idx val="1"/>
          <c:order val="1"/>
          <c:tx>
            <c:strRef>
              <c:f>'Экспорт и Импорт по странам'!$A$63</c:f>
              <c:strCache>
                <c:ptCount val="1"/>
                <c:pt idx="0">
                  <c:v>UZBEKISTAN</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Verdana" panose="020B0604030504040204" pitchFamily="34" charset="0"/>
                    <a:ea typeface="Verdana" panose="020B0604030504040204" pitchFamily="34" charset="0"/>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prstDash val="solid"/>
                      <a:round/>
                    </a:ln>
                    <a:effectLst/>
                  </c:spPr>
                </c15:leaderLines>
              </c:ext>
            </c:extLst>
          </c:dLbls>
          <c:cat>
            <c:numRef>
              <c:f>'Экспорт и Импорт по странам'!$B$61:$K$61</c:f>
              <c:numCache>
                <c:formatCode>General</c:formatCode>
                <c:ptCount val="10"/>
                <c:pt idx="0">
                  <c:v>2023</c:v>
                </c:pt>
                <c:pt idx="1">
                  <c:v>2022</c:v>
                </c:pt>
                <c:pt idx="2">
                  <c:v>2021</c:v>
                </c:pt>
                <c:pt idx="3">
                  <c:v>2020</c:v>
                </c:pt>
                <c:pt idx="4">
                  <c:v>2019</c:v>
                </c:pt>
                <c:pt idx="5">
                  <c:v>2018</c:v>
                </c:pt>
                <c:pt idx="6">
                  <c:v>2017</c:v>
                </c:pt>
                <c:pt idx="7">
                  <c:v>2016</c:v>
                </c:pt>
                <c:pt idx="8">
                  <c:v>2015</c:v>
                </c:pt>
                <c:pt idx="9">
                  <c:v>2014</c:v>
                </c:pt>
              </c:numCache>
            </c:numRef>
          </c:cat>
          <c:val>
            <c:numRef>
              <c:f>'Экспорт и Импорт по странам'!$B$63:$K$63</c:f>
              <c:numCache>
                <c:formatCode>0%</c:formatCode>
                <c:ptCount val="10"/>
                <c:pt idx="0">
                  <c:v>0.2956787017567557</c:v>
                </c:pt>
                <c:pt idx="1">
                  <c:v>0.30058268393230136</c:v>
                </c:pt>
                <c:pt idx="2">
                  <c:v>0.32568088199106116</c:v>
                </c:pt>
                <c:pt idx="3">
                  <c:v>0.33041847434862781</c:v>
                </c:pt>
                <c:pt idx="4">
                  <c:v>0.29977774805715934</c:v>
                </c:pt>
                <c:pt idx="5">
                  <c:v>0.31117789225952108</c:v>
                </c:pt>
                <c:pt idx="6">
                  <c:v>0.27224208055900978</c:v>
                </c:pt>
                <c:pt idx="7">
                  <c:v>0.24345197182905867</c:v>
                </c:pt>
                <c:pt idx="8">
                  <c:v>0.21815526548776695</c:v>
                </c:pt>
                <c:pt idx="9">
                  <c:v>0.16981850096916046</c:v>
                </c:pt>
              </c:numCache>
            </c:numRef>
          </c:val>
          <c:extLst>
            <c:ext xmlns:c16="http://schemas.microsoft.com/office/drawing/2014/chart" uri="{C3380CC4-5D6E-409C-BE32-E72D297353CC}">
              <c16:uniqueId val="{00000001-3973-4E33-B7A0-795493367C9B}"/>
            </c:ext>
          </c:extLst>
        </c:ser>
        <c:ser>
          <c:idx val="2"/>
          <c:order val="2"/>
          <c:tx>
            <c:strRef>
              <c:f>'Экспорт и Импорт по странам'!$A$64</c:f>
              <c:strCache>
                <c:ptCount val="1"/>
                <c:pt idx="0">
                  <c:v>KYRGYZSTAN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Verdana" panose="020B0604030504040204" pitchFamily="34" charset="0"/>
                    <a:ea typeface="Verdana" panose="020B0604030504040204" pitchFamily="34" charset="0"/>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prstDash val="solid"/>
                      <a:round/>
                    </a:ln>
                    <a:effectLst/>
                  </c:spPr>
                </c15:leaderLines>
              </c:ext>
            </c:extLst>
          </c:dLbls>
          <c:cat>
            <c:numRef>
              <c:f>'Экспорт и Импорт по странам'!$B$61:$K$61</c:f>
              <c:numCache>
                <c:formatCode>General</c:formatCode>
                <c:ptCount val="10"/>
                <c:pt idx="0">
                  <c:v>2023</c:v>
                </c:pt>
                <c:pt idx="1">
                  <c:v>2022</c:v>
                </c:pt>
                <c:pt idx="2">
                  <c:v>2021</c:v>
                </c:pt>
                <c:pt idx="3">
                  <c:v>2020</c:v>
                </c:pt>
                <c:pt idx="4">
                  <c:v>2019</c:v>
                </c:pt>
                <c:pt idx="5">
                  <c:v>2018</c:v>
                </c:pt>
                <c:pt idx="6">
                  <c:v>2017</c:v>
                </c:pt>
                <c:pt idx="7">
                  <c:v>2016</c:v>
                </c:pt>
                <c:pt idx="8">
                  <c:v>2015</c:v>
                </c:pt>
                <c:pt idx="9">
                  <c:v>2014</c:v>
                </c:pt>
              </c:numCache>
            </c:numRef>
          </c:cat>
          <c:val>
            <c:numRef>
              <c:f>'Экспорт и Импорт по странам'!$B$64:$K$64</c:f>
              <c:numCache>
                <c:formatCode>0%</c:formatCode>
                <c:ptCount val="10"/>
                <c:pt idx="0">
                  <c:v>0.101612568167055</c:v>
                </c:pt>
                <c:pt idx="1">
                  <c:v>6.555512253620327E-2</c:v>
                </c:pt>
                <c:pt idx="2">
                  <c:v>7.9137576788601061E-2</c:v>
                </c:pt>
                <c:pt idx="3">
                  <c:v>8.9796689976985436E-2</c:v>
                </c:pt>
                <c:pt idx="4">
                  <c:v>9.3705084118242549E-2</c:v>
                </c:pt>
                <c:pt idx="5">
                  <c:v>0.1244933578534603</c:v>
                </c:pt>
                <c:pt idx="6">
                  <c:v>0.11261473536030141</c:v>
                </c:pt>
                <c:pt idx="7">
                  <c:v>0.11503599257728747</c:v>
                </c:pt>
                <c:pt idx="8">
                  <c:v>0.12005635918568852</c:v>
                </c:pt>
                <c:pt idx="9">
                  <c:v>0.11042287732553076</c:v>
                </c:pt>
              </c:numCache>
            </c:numRef>
          </c:val>
          <c:extLst>
            <c:ext xmlns:c16="http://schemas.microsoft.com/office/drawing/2014/chart" uri="{C3380CC4-5D6E-409C-BE32-E72D297353CC}">
              <c16:uniqueId val="{00000002-3973-4E33-B7A0-795493367C9B}"/>
            </c:ext>
          </c:extLst>
        </c:ser>
        <c:ser>
          <c:idx val="3"/>
          <c:order val="3"/>
          <c:tx>
            <c:strRef>
              <c:f>'Экспорт и Импорт по странам'!$A$65</c:f>
              <c:strCache>
                <c:ptCount val="1"/>
                <c:pt idx="0">
                  <c:v>TAJIKISTAN</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Verdana" panose="020B0604030504040204" pitchFamily="34" charset="0"/>
                    <a:ea typeface="Verdana" panose="020B0604030504040204" pitchFamily="34" charset="0"/>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prstDash val="solid"/>
                      <a:round/>
                    </a:ln>
                    <a:effectLst/>
                  </c:spPr>
                </c15:leaderLines>
              </c:ext>
            </c:extLst>
          </c:dLbls>
          <c:cat>
            <c:numRef>
              <c:f>'Экспорт и Импорт по странам'!$B$61:$K$61</c:f>
              <c:numCache>
                <c:formatCode>General</c:formatCode>
                <c:ptCount val="10"/>
                <c:pt idx="0">
                  <c:v>2023</c:v>
                </c:pt>
                <c:pt idx="1">
                  <c:v>2022</c:v>
                </c:pt>
                <c:pt idx="2">
                  <c:v>2021</c:v>
                </c:pt>
                <c:pt idx="3">
                  <c:v>2020</c:v>
                </c:pt>
                <c:pt idx="4">
                  <c:v>2019</c:v>
                </c:pt>
                <c:pt idx="5">
                  <c:v>2018</c:v>
                </c:pt>
                <c:pt idx="6">
                  <c:v>2017</c:v>
                </c:pt>
                <c:pt idx="7">
                  <c:v>2016</c:v>
                </c:pt>
                <c:pt idx="8">
                  <c:v>2015</c:v>
                </c:pt>
                <c:pt idx="9">
                  <c:v>2014</c:v>
                </c:pt>
              </c:numCache>
            </c:numRef>
          </c:cat>
          <c:val>
            <c:numRef>
              <c:f>'Экспорт и Импорт по странам'!$B$65:$K$65</c:f>
              <c:numCache>
                <c:formatCode>0%</c:formatCode>
                <c:ptCount val="10"/>
                <c:pt idx="0">
                  <c:v>8.1098995877150665E-2</c:v>
                </c:pt>
                <c:pt idx="1">
                  <c:v>7.2522235463608295E-2</c:v>
                </c:pt>
                <c:pt idx="2">
                  <c:v>9.3857104919909715E-2</c:v>
                </c:pt>
                <c:pt idx="3">
                  <c:v>0.10715754722128748</c:v>
                </c:pt>
                <c:pt idx="4">
                  <c:v>9.8062341929961785E-2</c:v>
                </c:pt>
                <c:pt idx="5">
                  <c:v>9.9437993542312142E-2</c:v>
                </c:pt>
                <c:pt idx="6">
                  <c:v>9.9944690396159844E-2</c:v>
                </c:pt>
                <c:pt idx="7">
                  <c:v>9.7849129052256859E-2</c:v>
                </c:pt>
                <c:pt idx="8">
                  <c:v>9.6969136974034628E-2</c:v>
                </c:pt>
                <c:pt idx="9">
                  <c:v>8.1296675901839366E-2</c:v>
                </c:pt>
              </c:numCache>
            </c:numRef>
          </c:val>
          <c:extLst>
            <c:ext xmlns:c16="http://schemas.microsoft.com/office/drawing/2014/chart" uri="{C3380CC4-5D6E-409C-BE32-E72D297353CC}">
              <c16:uniqueId val="{00000003-3973-4E33-B7A0-795493367C9B}"/>
            </c:ext>
          </c:extLst>
        </c:ser>
        <c:ser>
          <c:idx val="4"/>
          <c:order val="4"/>
          <c:tx>
            <c:strRef>
              <c:f>'Экспорт и Импорт по странам'!$A$66</c:f>
              <c:strCache>
                <c:ptCount val="1"/>
                <c:pt idx="0">
                  <c:v>AFGHANISTAN</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Verdana" panose="020B0604030504040204" pitchFamily="34" charset="0"/>
                    <a:ea typeface="Verdana" panose="020B0604030504040204" pitchFamily="34" charset="0"/>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prstDash val="solid"/>
                      <a:round/>
                    </a:ln>
                    <a:effectLst/>
                  </c:spPr>
                </c15:leaderLines>
              </c:ext>
            </c:extLst>
          </c:dLbls>
          <c:cat>
            <c:numRef>
              <c:f>'Экспорт и Импорт по странам'!$B$61:$K$61</c:f>
              <c:numCache>
                <c:formatCode>General</c:formatCode>
                <c:ptCount val="10"/>
                <c:pt idx="0">
                  <c:v>2023</c:v>
                </c:pt>
                <c:pt idx="1">
                  <c:v>2022</c:v>
                </c:pt>
                <c:pt idx="2">
                  <c:v>2021</c:v>
                </c:pt>
                <c:pt idx="3">
                  <c:v>2020</c:v>
                </c:pt>
                <c:pt idx="4">
                  <c:v>2019</c:v>
                </c:pt>
                <c:pt idx="5">
                  <c:v>2018</c:v>
                </c:pt>
                <c:pt idx="6">
                  <c:v>2017</c:v>
                </c:pt>
                <c:pt idx="7">
                  <c:v>2016</c:v>
                </c:pt>
                <c:pt idx="8">
                  <c:v>2015</c:v>
                </c:pt>
                <c:pt idx="9">
                  <c:v>2014</c:v>
                </c:pt>
              </c:numCache>
            </c:numRef>
          </c:cat>
          <c:val>
            <c:numRef>
              <c:f>'Экспорт и Импорт по странам'!$B$66:$K$66</c:f>
              <c:numCache>
                <c:formatCode>0%</c:formatCode>
                <c:ptCount val="10"/>
                <c:pt idx="0">
                  <c:v>5.8070392134747566E-2</c:v>
                </c:pt>
                <c:pt idx="1">
                  <c:v>8.0853978937902193E-2</c:v>
                </c:pt>
                <c:pt idx="2">
                  <c:v>5.505015277137891E-2</c:v>
                </c:pt>
                <c:pt idx="3">
                  <c:v>9.5947201130989188E-2</c:v>
                </c:pt>
                <c:pt idx="4">
                  <c:v>5.9911103025369214E-2</c:v>
                </c:pt>
                <c:pt idx="5">
                  <c:v>9.8226858854085261E-2</c:v>
                </c:pt>
                <c:pt idx="6">
                  <c:v>0.12260011651143039</c:v>
                </c:pt>
                <c:pt idx="7">
                  <c:v>0.12797758450282457</c:v>
                </c:pt>
                <c:pt idx="8">
                  <c:v>8.622661722682641E-2</c:v>
                </c:pt>
                <c:pt idx="9">
                  <c:v>5.2251629524393828E-2</c:v>
                </c:pt>
              </c:numCache>
            </c:numRef>
          </c:val>
          <c:extLst>
            <c:ext xmlns:c16="http://schemas.microsoft.com/office/drawing/2014/chart" uri="{C3380CC4-5D6E-409C-BE32-E72D297353CC}">
              <c16:uniqueId val="{00000004-3973-4E33-B7A0-795493367C9B}"/>
            </c:ext>
          </c:extLst>
        </c:ser>
        <c:ser>
          <c:idx val="5"/>
          <c:order val="5"/>
          <c:tx>
            <c:strRef>
              <c:f>'Экспорт и Импорт по странам'!$A$67</c:f>
              <c:strCache>
                <c:ptCount val="1"/>
                <c:pt idx="0">
                  <c:v>AZERBAIJAN</c:v>
                </c:pt>
              </c:strCache>
            </c:strRef>
          </c:tx>
          <c:spPr>
            <a:solidFill>
              <a:schemeClr val="accent6"/>
            </a:solidFill>
            <a:ln>
              <a:noFill/>
            </a:ln>
            <a:effectLst/>
          </c:spPr>
          <c:invertIfNegative val="0"/>
          <c:dLbls>
            <c:dLbl>
              <c:idx val="3"/>
              <c:delete val="1"/>
              <c:extLst>
                <c:ext xmlns:c15="http://schemas.microsoft.com/office/drawing/2012/chart" uri="{CE6537A1-D6FC-4f65-9D91-7224C49458BB}"/>
                <c:ext xmlns:c16="http://schemas.microsoft.com/office/drawing/2014/chart" uri="{C3380CC4-5D6E-409C-BE32-E72D297353CC}">
                  <c16:uniqueId val="{00000005-3973-4E33-B7A0-795493367C9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Verdana" panose="020B0604030504040204" pitchFamily="34" charset="0"/>
                    <a:ea typeface="Verdana" panose="020B0604030504040204" pitchFamily="34" charset="0"/>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prstDash val="solid"/>
                      <a:round/>
                    </a:ln>
                    <a:effectLst/>
                  </c:spPr>
                </c15:leaderLines>
              </c:ext>
            </c:extLst>
          </c:dLbls>
          <c:cat>
            <c:numRef>
              <c:f>'Экспорт и Импорт по странам'!$B$61:$K$61</c:f>
              <c:numCache>
                <c:formatCode>General</c:formatCode>
                <c:ptCount val="10"/>
                <c:pt idx="0">
                  <c:v>2023</c:v>
                </c:pt>
                <c:pt idx="1">
                  <c:v>2022</c:v>
                </c:pt>
                <c:pt idx="2">
                  <c:v>2021</c:v>
                </c:pt>
                <c:pt idx="3">
                  <c:v>2020</c:v>
                </c:pt>
                <c:pt idx="4">
                  <c:v>2019</c:v>
                </c:pt>
                <c:pt idx="5">
                  <c:v>2018</c:v>
                </c:pt>
                <c:pt idx="6">
                  <c:v>2017</c:v>
                </c:pt>
                <c:pt idx="7">
                  <c:v>2016</c:v>
                </c:pt>
                <c:pt idx="8">
                  <c:v>2015</c:v>
                </c:pt>
                <c:pt idx="9">
                  <c:v>2014</c:v>
                </c:pt>
              </c:numCache>
            </c:numRef>
          </c:cat>
          <c:val>
            <c:numRef>
              <c:f>'Экспорт и Импорт по странам'!$B$67:$K$67</c:f>
              <c:numCache>
                <c:formatCode>0%</c:formatCode>
                <c:ptCount val="10"/>
                <c:pt idx="0">
                  <c:v>4.3064988850869762E-2</c:v>
                </c:pt>
                <c:pt idx="1">
                  <c:v>3.1003419398106077E-2</c:v>
                </c:pt>
                <c:pt idx="2">
                  <c:v>3.3764150210000406E-2</c:v>
                </c:pt>
                <c:pt idx="3">
                  <c:v>1.3004799068102497E-2</c:v>
                </c:pt>
                <c:pt idx="4">
                  <c:v>2.2963246054925304E-2</c:v>
                </c:pt>
                <c:pt idx="5">
                  <c:v>3.3226724798056412E-2</c:v>
                </c:pt>
                <c:pt idx="6">
                  <c:v>2.308498691837459E-2</c:v>
                </c:pt>
                <c:pt idx="7">
                  <c:v>2.8007793216617529E-2</c:v>
                </c:pt>
                <c:pt idx="8">
                  <c:v>2.5421286639109923E-2</c:v>
                </c:pt>
                <c:pt idx="9">
                  <c:v>3.4473347617457045E-2</c:v>
                </c:pt>
              </c:numCache>
            </c:numRef>
          </c:val>
          <c:extLst>
            <c:ext xmlns:c16="http://schemas.microsoft.com/office/drawing/2014/chart" uri="{C3380CC4-5D6E-409C-BE32-E72D297353CC}">
              <c16:uniqueId val="{00000006-3973-4E33-B7A0-795493367C9B}"/>
            </c:ext>
          </c:extLst>
        </c:ser>
        <c:ser>
          <c:idx val="6"/>
          <c:order val="6"/>
          <c:tx>
            <c:strRef>
              <c:f>'Экспорт и Импорт по странам'!$A$68</c:f>
              <c:strCache>
                <c:ptCount val="1"/>
                <c:pt idx="0">
                  <c:v>TURKMENISTAN</c:v>
                </c:pt>
              </c:strCache>
            </c:strRef>
          </c:tx>
          <c:spPr>
            <a:solidFill>
              <a:schemeClr val="accent1">
                <a:lumMod val="60000"/>
              </a:schemeClr>
            </a:solidFill>
            <a:ln>
              <a:noFill/>
            </a:ln>
            <a:effectLst/>
          </c:spPr>
          <c:invertIfNegative val="0"/>
          <c:cat>
            <c:numRef>
              <c:f>'Экспорт и Импорт по странам'!$B$61:$K$61</c:f>
              <c:numCache>
                <c:formatCode>General</c:formatCode>
                <c:ptCount val="10"/>
                <c:pt idx="0">
                  <c:v>2023</c:v>
                </c:pt>
                <c:pt idx="1">
                  <c:v>2022</c:v>
                </c:pt>
                <c:pt idx="2">
                  <c:v>2021</c:v>
                </c:pt>
                <c:pt idx="3">
                  <c:v>2020</c:v>
                </c:pt>
                <c:pt idx="4">
                  <c:v>2019</c:v>
                </c:pt>
                <c:pt idx="5">
                  <c:v>2018</c:v>
                </c:pt>
                <c:pt idx="6">
                  <c:v>2017</c:v>
                </c:pt>
                <c:pt idx="7">
                  <c:v>2016</c:v>
                </c:pt>
                <c:pt idx="8">
                  <c:v>2015</c:v>
                </c:pt>
                <c:pt idx="9">
                  <c:v>2014</c:v>
                </c:pt>
              </c:numCache>
            </c:numRef>
          </c:cat>
          <c:val>
            <c:numRef>
              <c:f>'Экспорт и Импорт по странам'!$B$68:$K$68</c:f>
              <c:numCache>
                <c:formatCode>0%</c:formatCode>
                <c:ptCount val="10"/>
                <c:pt idx="0">
                  <c:v>3.7483031349436258E-2</c:v>
                </c:pt>
                <c:pt idx="1">
                  <c:v>2.8137853426632515E-2</c:v>
                </c:pt>
                <c:pt idx="2">
                  <c:v>2.4788960875066483E-2</c:v>
                </c:pt>
                <c:pt idx="3">
                  <c:v>1.1841009209381855E-2</c:v>
                </c:pt>
                <c:pt idx="4">
                  <c:v>1.7434019944646145E-2</c:v>
                </c:pt>
                <c:pt idx="5">
                  <c:v>1.6445751153302022E-2</c:v>
                </c:pt>
                <c:pt idx="6">
                  <c:v>1.2083038035523706E-2</c:v>
                </c:pt>
                <c:pt idx="7">
                  <c:v>1.8179698691762704E-2</c:v>
                </c:pt>
                <c:pt idx="8">
                  <c:v>2.6519240558312632E-2</c:v>
                </c:pt>
                <c:pt idx="9">
                  <c:v>5.5424823166600967E-2</c:v>
                </c:pt>
              </c:numCache>
            </c:numRef>
          </c:val>
          <c:extLst>
            <c:ext xmlns:c16="http://schemas.microsoft.com/office/drawing/2014/chart" uri="{C3380CC4-5D6E-409C-BE32-E72D297353CC}">
              <c16:uniqueId val="{00000007-3973-4E33-B7A0-795493367C9B}"/>
            </c:ext>
          </c:extLst>
        </c:ser>
        <c:ser>
          <c:idx val="7"/>
          <c:order val="7"/>
          <c:tx>
            <c:strRef>
              <c:f>'Экспорт и Импорт по странам'!$A$69</c:f>
              <c:strCache>
                <c:ptCount val="1"/>
                <c:pt idx="0">
                  <c:v>IRAN</c:v>
                </c:pt>
              </c:strCache>
            </c:strRef>
          </c:tx>
          <c:spPr>
            <a:solidFill>
              <a:schemeClr val="accent2">
                <a:lumMod val="60000"/>
              </a:schemeClr>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8-3973-4E33-B7A0-795493367C9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Verdana" panose="020B0604030504040204" pitchFamily="34" charset="0"/>
                    <a:ea typeface="Verdana" panose="020B0604030504040204" pitchFamily="34" charset="0"/>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prstDash val="solid"/>
                      <a:round/>
                    </a:ln>
                    <a:effectLst/>
                  </c:spPr>
                </c15:leaderLines>
              </c:ext>
            </c:extLst>
          </c:dLbls>
          <c:cat>
            <c:numRef>
              <c:f>'Экспорт и Импорт по странам'!$B$61:$K$61</c:f>
              <c:numCache>
                <c:formatCode>General</c:formatCode>
                <c:ptCount val="10"/>
                <c:pt idx="0">
                  <c:v>2023</c:v>
                </c:pt>
                <c:pt idx="1">
                  <c:v>2022</c:v>
                </c:pt>
                <c:pt idx="2">
                  <c:v>2021</c:v>
                </c:pt>
                <c:pt idx="3">
                  <c:v>2020</c:v>
                </c:pt>
                <c:pt idx="4">
                  <c:v>2019</c:v>
                </c:pt>
                <c:pt idx="5">
                  <c:v>2018</c:v>
                </c:pt>
                <c:pt idx="6">
                  <c:v>2017</c:v>
                </c:pt>
                <c:pt idx="7">
                  <c:v>2016</c:v>
                </c:pt>
                <c:pt idx="8">
                  <c:v>2015</c:v>
                </c:pt>
                <c:pt idx="9">
                  <c:v>2014</c:v>
                </c:pt>
              </c:numCache>
            </c:numRef>
          </c:cat>
          <c:val>
            <c:numRef>
              <c:f>'Экспорт и Импорт по странам'!$B$69:$K$69</c:f>
              <c:numCache>
                <c:formatCode>0%</c:formatCode>
                <c:ptCount val="10"/>
                <c:pt idx="0">
                  <c:v>7.8771118683428967E-3</c:v>
                </c:pt>
                <c:pt idx="1">
                  <c:v>2.5603243689772525E-2</c:v>
                </c:pt>
                <c:pt idx="2">
                  <c:v>3.2287013688632286E-2</c:v>
                </c:pt>
                <c:pt idx="3">
                  <c:v>1.9865424528250849E-2</c:v>
                </c:pt>
                <c:pt idx="4">
                  <c:v>4.4428992156146568E-2</c:v>
                </c:pt>
                <c:pt idx="5">
                  <c:v>8.1495382918531631E-2</c:v>
                </c:pt>
                <c:pt idx="6">
                  <c:v>0.10547170680753669</c:v>
                </c:pt>
                <c:pt idx="7">
                  <c:v>0.14486183460571314</c:v>
                </c:pt>
                <c:pt idx="8">
                  <c:v>0.13099315157829228</c:v>
                </c:pt>
                <c:pt idx="9">
                  <c:v>0.13982889132179949</c:v>
                </c:pt>
              </c:numCache>
            </c:numRef>
          </c:val>
          <c:extLst>
            <c:ext xmlns:c16="http://schemas.microsoft.com/office/drawing/2014/chart" uri="{C3380CC4-5D6E-409C-BE32-E72D297353CC}">
              <c16:uniqueId val="{00000009-3973-4E33-B7A0-795493367C9B}"/>
            </c:ext>
          </c:extLst>
        </c:ser>
        <c:ser>
          <c:idx val="8"/>
          <c:order val="8"/>
          <c:tx>
            <c:strRef>
              <c:f>'Экспорт и Импорт по странам'!$A$70</c:f>
              <c:strCache>
                <c:ptCount val="1"/>
                <c:pt idx="0">
                  <c:v>PAKISTAN</c:v>
                </c:pt>
              </c:strCache>
            </c:strRef>
          </c:tx>
          <c:spPr>
            <a:solidFill>
              <a:schemeClr val="accent3">
                <a:lumMod val="60000"/>
              </a:schemeClr>
            </a:solidFill>
            <a:ln>
              <a:noFill/>
            </a:ln>
            <a:effectLst/>
          </c:spPr>
          <c:invertIfNegative val="0"/>
          <c:cat>
            <c:numRef>
              <c:f>'Экспорт и Импорт по странам'!$B$61:$K$61</c:f>
              <c:numCache>
                <c:formatCode>General</c:formatCode>
                <c:ptCount val="10"/>
                <c:pt idx="0">
                  <c:v>2023</c:v>
                </c:pt>
                <c:pt idx="1">
                  <c:v>2022</c:v>
                </c:pt>
                <c:pt idx="2">
                  <c:v>2021</c:v>
                </c:pt>
                <c:pt idx="3">
                  <c:v>2020</c:v>
                </c:pt>
                <c:pt idx="4">
                  <c:v>2019</c:v>
                </c:pt>
                <c:pt idx="5">
                  <c:v>2018</c:v>
                </c:pt>
                <c:pt idx="6">
                  <c:v>2017</c:v>
                </c:pt>
                <c:pt idx="7">
                  <c:v>2016</c:v>
                </c:pt>
                <c:pt idx="8">
                  <c:v>2015</c:v>
                </c:pt>
                <c:pt idx="9">
                  <c:v>2014</c:v>
                </c:pt>
              </c:numCache>
            </c:numRef>
          </c:cat>
          <c:val>
            <c:numRef>
              <c:f>'Экспорт и Импорт по странам'!$B$70:$K$70</c:f>
              <c:numCache>
                <c:formatCode>0.0%</c:formatCode>
                <c:ptCount val="10"/>
                <c:pt idx="0">
                  <c:v>5.3599814006622553E-4</c:v>
                </c:pt>
                <c:pt idx="1">
                  <c:v>2.965896758179752E-3</c:v>
                </c:pt>
                <c:pt idx="2" formatCode="0%">
                  <c:v>7.7281003910410076E-3</c:v>
                </c:pt>
                <c:pt idx="3" formatCode="0%">
                  <c:v>2.4951382520213292E-3</c:v>
                </c:pt>
                <c:pt idx="4" formatCode="0%">
                  <c:v>2.8756671078963912E-4</c:v>
                </c:pt>
                <c:pt idx="5" formatCode="0%">
                  <c:v>4.3498848930114607E-4</c:v>
                </c:pt>
                <c:pt idx="6" formatCode="0%">
                  <c:v>1.2073181033058409E-3</c:v>
                </c:pt>
                <c:pt idx="7" formatCode="0%">
                  <c:v>6.9706343935153361E-4</c:v>
                </c:pt>
                <c:pt idx="8" formatCode="0%">
                  <c:v>3.3596236776018383E-4</c:v>
                </c:pt>
                <c:pt idx="9" formatCode="0%">
                  <c:v>4.6123640182965463E-4</c:v>
                </c:pt>
              </c:numCache>
            </c:numRef>
          </c:val>
          <c:extLst>
            <c:ext xmlns:c16="http://schemas.microsoft.com/office/drawing/2014/chart" uri="{C3380CC4-5D6E-409C-BE32-E72D297353CC}">
              <c16:uniqueId val="{0000000A-3973-4E33-B7A0-795493367C9B}"/>
            </c:ext>
          </c:extLst>
        </c:ser>
        <c:dLbls>
          <c:showLegendKey val="0"/>
          <c:showVal val="0"/>
          <c:showCatName val="0"/>
          <c:showSerName val="0"/>
          <c:showPercent val="0"/>
          <c:showBubbleSize val="0"/>
        </c:dLbls>
        <c:gapWidth val="75"/>
        <c:overlap val="100"/>
        <c:axId val="172354560"/>
        <c:axId val="172040960"/>
      </c:barChart>
      <c:catAx>
        <c:axId val="17235456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prstDash val="solid"/>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2040960"/>
        <c:crosses val="autoZero"/>
        <c:auto val="1"/>
        <c:lblAlgn val="ctr"/>
        <c:lblOffset val="100"/>
        <c:noMultiLvlLbl val="0"/>
      </c:catAx>
      <c:valAx>
        <c:axId val="172040960"/>
        <c:scaling>
          <c:orientation val="minMax"/>
        </c:scaling>
        <c:delete val="1"/>
        <c:axPos val="t"/>
        <c:numFmt formatCode="0%" sourceLinked="1"/>
        <c:majorTickMark val="none"/>
        <c:minorTickMark val="none"/>
        <c:tickLblPos val="nextTo"/>
        <c:crossAx val="172354560"/>
        <c:crosses val="autoZero"/>
        <c:crossBetween val="between"/>
      </c:valAx>
      <c:spPr>
        <a:noFill/>
        <a:ln>
          <a:noFill/>
        </a:ln>
        <a:effectLst/>
      </c:spPr>
    </c:plotArea>
    <c:legend>
      <c:legendPos val="t"/>
      <c:layout>
        <c:manualLayout>
          <c:xMode val="edge"/>
          <c:yMode val="edge"/>
          <c:x val="5.2358989311339539E-2"/>
          <c:y val="0"/>
          <c:w val="0.91199198710529983"/>
          <c:h val="9.1412234185012584E-2"/>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mn-cs"/>
            </a:defRPr>
          </a:pPr>
          <a:endParaRPr lang="en-US"/>
        </a:p>
      </c:txPr>
    </c:legend>
    <c:plotVisOnly val="1"/>
    <c:dispBlanksAs val="gap"/>
    <c:showDLblsOverMax val="0"/>
  </c:chart>
  <c:spPr>
    <a:solidFill>
      <a:schemeClr val="bg1"/>
    </a:solidFill>
    <a:ln w="9525" cap="flat" cmpd="sng" algn="ctr">
      <a:noFill/>
      <a:prstDash val="solid"/>
      <a:round/>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l">
              <a:defRPr/>
            </a:pPr>
            <a:r>
              <a:rPr lang="en-US" sz="1200" b="0" i="0" u="none" strike="noStrike" kern="1200" baseline="0" dirty="0">
                <a:solidFill>
                  <a:srgbClr val="44546A"/>
                </a:solidFill>
                <a:effectLst/>
                <a:latin typeface="Verdana" panose="020B0604030504040204" pitchFamily="34" charset="0"/>
                <a:ea typeface="Verdana" panose="020B0604030504040204" pitchFamily="34" charset="0"/>
                <a:cs typeface="Verdana" panose="020B0604030504040204" pitchFamily="34" charset="0"/>
              </a:rPr>
              <a:t>Dynamics of FDI from ECO countries to Kazakhstan, million US dollars</a:t>
            </a:r>
            <a:endParaRPr lang="ru-RU" sz="1200" b="0" i="0" u="none" strike="noStrike" kern="1200" baseline="0" dirty="0">
              <a:solidFill>
                <a:srgbClr val="44546A"/>
              </a:solidFill>
              <a:effectLst/>
              <a:latin typeface="Verdana" panose="020B0604030504040204" pitchFamily="34" charset="0"/>
              <a:ea typeface="Verdana" panose="020B0604030504040204" pitchFamily="34" charset="0"/>
              <a:cs typeface="Verdana" panose="020B0604030504040204" pitchFamily="34" charset="0"/>
            </a:endParaRPr>
          </a:p>
        </c:rich>
      </c:tx>
      <c:layout>
        <c:manualLayout>
          <c:xMode val="edge"/>
          <c:yMode val="edge"/>
          <c:x val="0"/>
          <c:y val="0"/>
        </c:manualLayout>
      </c:layout>
      <c:overlay val="0"/>
    </c:title>
    <c:autoTitleDeleted val="0"/>
    <c:plotArea>
      <c:layout/>
      <c:barChart>
        <c:barDir val="col"/>
        <c:grouping val="clustered"/>
        <c:varyColors val="0"/>
        <c:ser>
          <c:idx val="0"/>
          <c:order val="0"/>
          <c:tx>
            <c:strRef>
              <c:f>Sheet1!$B$1</c:f>
              <c:strCache>
                <c:ptCount val="1"/>
                <c:pt idx="0">
                  <c:v>Gross FDI Inflow from ECO</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800" b="0" i="0" u="none" strike="noStrike" kern="1200" baseline="0">
                    <a:solidFill>
                      <a:schemeClr val="tx1">
                        <a:lumMod val="75000"/>
                        <a:lumOff val="25000"/>
                      </a:schemeClr>
                    </a:solidFill>
                    <a:latin typeface="Verdana" panose="020B0604030504040204" pitchFamily="34" charset="0"/>
                    <a:ea typeface="Verdana" panose="020B0604030504040204" pitchFamily="34" charset="0"/>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Sheet1!$A$2:$A$12</c:f>
              <c:numCache>
                <c:formatCode>General</c:formatCode>
                <c:ptCount val="11"/>
                <c:pt idx="0">
                  <c:v>2013</c:v>
                </c:pt>
                <c:pt idx="1">
                  <c:v>2014</c:v>
                </c:pt>
                <c:pt idx="2">
                  <c:v>2015</c:v>
                </c:pt>
                <c:pt idx="3">
                  <c:v>2016</c:v>
                </c:pt>
                <c:pt idx="4">
                  <c:v>2017</c:v>
                </c:pt>
                <c:pt idx="5">
                  <c:v>2018</c:v>
                </c:pt>
                <c:pt idx="6">
                  <c:v>2019</c:v>
                </c:pt>
                <c:pt idx="7">
                  <c:v>2020</c:v>
                </c:pt>
                <c:pt idx="8">
                  <c:v>2021</c:v>
                </c:pt>
                <c:pt idx="9">
                  <c:v>2022</c:v>
                </c:pt>
                <c:pt idx="10">
                  <c:v>2023</c:v>
                </c:pt>
              </c:numCache>
            </c:numRef>
          </c:cat>
          <c:val>
            <c:numRef>
              <c:f>Sheet1!$B$2:$B$12</c:f>
              <c:numCache>
                <c:formatCode>General</c:formatCode>
                <c:ptCount val="11"/>
                <c:pt idx="0">
                  <c:v>291</c:v>
                </c:pt>
                <c:pt idx="1">
                  <c:v>258</c:v>
                </c:pt>
                <c:pt idx="2">
                  <c:v>147</c:v>
                </c:pt>
                <c:pt idx="3">
                  <c:v>374</c:v>
                </c:pt>
                <c:pt idx="4">
                  <c:v>353</c:v>
                </c:pt>
                <c:pt idx="5">
                  <c:v>309</c:v>
                </c:pt>
                <c:pt idx="6">
                  <c:v>375</c:v>
                </c:pt>
                <c:pt idx="7">
                  <c:v>350</c:v>
                </c:pt>
                <c:pt idx="8">
                  <c:v>730</c:v>
                </c:pt>
                <c:pt idx="9">
                  <c:v>490</c:v>
                </c:pt>
                <c:pt idx="10">
                  <c:v>548</c:v>
                </c:pt>
              </c:numCache>
            </c:numRef>
          </c:val>
          <c:extLst>
            <c:ext xmlns:c16="http://schemas.microsoft.com/office/drawing/2014/chart" uri="{C3380CC4-5D6E-409C-BE32-E72D297353CC}">
              <c16:uniqueId val="{00000000-5D81-4E3A-B267-90D0C3BE0A84}"/>
            </c:ext>
          </c:extLst>
        </c:ser>
        <c:ser>
          <c:idx val="1"/>
          <c:order val="1"/>
          <c:tx>
            <c:strRef>
              <c:f>Sheet1!$C$1</c:f>
              <c:strCache>
                <c:ptCount val="1"/>
                <c:pt idx="0">
                  <c:v>Net FDI Inflow from ECO</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800" b="0" i="0" u="none" strike="noStrike" kern="1200" baseline="0">
                    <a:solidFill>
                      <a:schemeClr val="tx1">
                        <a:lumMod val="75000"/>
                        <a:lumOff val="25000"/>
                      </a:schemeClr>
                    </a:solidFill>
                    <a:latin typeface="Verdana" panose="020B0604030504040204" pitchFamily="34" charset="0"/>
                    <a:ea typeface="Verdana" panose="020B0604030504040204" pitchFamily="34" charset="0"/>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Sheet1!$A$2:$A$12</c:f>
              <c:numCache>
                <c:formatCode>General</c:formatCode>
                <c:ptCount val="11"/>
                <c:pt idx="0">
                  <c:v>2013</c:v>
                </c:pt>
                <c:pt idx="1">
                  <c:v>2014</c:v>
                </c:pt>
                <c:pt idx="2">
                  <c:v>2015</c:v>
                </c:pt>
                <c:pt idx="3">
                  <c:v>2016</c:v>
                </c:pt>
                <c:pt idx="4">
                  <c:v>2017</c:v>
                </c:pt>
                <c:pt idx="5">
                  <c:v>2018</c:v>
                </c:pt>
                <c:pt idx="6">
                  <c:v>2019</c:v>
                </c:pt>
                <c:pt idx="7">
                  <c:v>2020</c:v>
                </c:pt>
                <c:pt idx="8">
                  <c:v>2021</c:v>
                </c:pt>
                <c:pt idx="9">
                  <c:v>2022</c:v>
                </c:pt>
                <c:pt idx="10">
                  <c:v>2023</c:v>
                </c:pt>
              </c:numCache>
            </c:numRef>
          </c:cat>
          <c:val>
            <c:numRef>
              <c:f>Sheet1!$C$2:$C$12</c:f>
              <c:numCache>
                <c:formatCode>General</c:formatCode>
                <c:ptCount val="11"/>
                <c:pt idx="0">
                  <c:v>129</c:v>
                </c:pt>
                <c:pt idx="1">
                  <c:v>-128</c:v>
                </c:pt>
                <c:pt idx="2">
                  <c:v>-286</c:v>
                </c:pt>
                <c:pt idx="3">
                  <c:v>197</c:v>
                </c:pt>
                <c:pt idx="4">
                  <c:v>128</c:v>
                </c:pt>
                <c:pt idx="5">
                  <c:v>91</c:v>
                </c:pt>
                <c:pt idx="6">
                  <c:v>77</c:v>
                </c:pt>
                <c:pt idx="7">
                  <c:v>153</c:v>
                </c:pt>
                <c:pt idx="8">
                  <c:v>453</c:v>
                </c:pt>
                <c:pt idx="9">
                  <c:v>-2</c:v>
                </c:pt>
                <c:pt idx="10">
                  <c:v>231</c:v>
                </c:pt>
              </c:numCache>
            </c:numRef>
          </c:val>
          <c:extLst>
            <c:ext xmlns:c16="http://schemas.microsoft.com/office/drawing/2014/chart" uri="{C3380CC4-5D6E-409C-BE32-E72D297353CC}">
              <c16:uniqueId val="{00000001-5D81-4E3A-B267-90D0C3BE0A84}"/>
            </c:ext>
          </c:extLst>
        </c:ser>
        <c:dLbls>
          <c:showLegendKey val="0"/>
          <c:showVal val="0"/>
          <c:showCatName val="0"/>
          <c:showSerName val="0"/>
          <c:showPercent val="0"/>
          <c:showBubbleSize val="0"/>
        </c:dLbls>
        <c:gapWidth val="150"/>
        <c:overlap val="-27"/>
        <c:axId val="156784896"/>
        <c:axId val="156794880"/>
      </c:barChart>
      <c:catAx>
        <c:axId val="15678489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mn-cs"/>
              </a:defRPr>
            </a:pPr>
            <a:endParaRPr lang="en-US"/>
          </a:p>
        </c:txPr>
        <c:crossAx val="156794880"/>
        <c:crosses val="autoZero"/>
        <c:auto val="1"/>
        <c:lblAlgn val="ctr"/>
        <c:lblOffset val="100"/>
        <c:noMultiLvlLbl val="0"/>
      </c:catAx>
      <c:valAx>
        <c:axId val="156794880"/>
        <c:scaling>
          <c:orientation val="minMax"/>
        </c:scaling>
        <c:delete val="1"/>
        <c:axPos val="l"/>
        <c:numFmt formatCode="General" sourceLinked="1"/>
        <c:majorTickMark val="none"/>
        <c:minorTickMark val="none"/>
        <c:tickLblPos val="nextTo"/>
        <c:crossAx val="15678489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a:latin typeface="Verdana" panose="020B0604030504040204" pitchFamily="34" charset="0"/>
          <a:ea typeface="Verdana" panose="020B0604030504040204"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sz="1400" b="0" i="0" u="none" strike="noStrike" kern="1200" baseline="0">
                <a:solidFill>
                  <a:schemeClr val="tx1"/>
                </a:solidFill>
                <a:latin typeface="Roboto" panose="02000000000000000000" pitchFamily="2" charset="0"/>
                <a:ea typeface="Roboto" panose="02000000000000000000" pitchFamily="2" charset="0"/>
                <a:cs typeface="+mn-cs"/>
              </a:defRPr>
            </a:pPr>
            <a:r>
              <a:rPr lang="en-US" sz="1400" b="0" i="0" u="none" strike="noStrike" baseline="0" dirty="0">
                <a:effectLst/>
              </a:rPr>
              <a:t>Stock of FDI of ECO member countries for 2022-2023, billion US dollars</a:t>
            </a:r>
            <a:endParaRPr lang="en-US" sz="1400" b="0" i="0" dirty="0"/>
          </a:p>
        </c:rich>
      </c:tx>
      <c:layout>
        <c:manualLayout>
          <c:xMode val="edge"/>
          <c:yMode val="edge"/>
          <c:x val="1.1868920796665112E-3"/>
          <c:y val="0"/>
        </c:manualLayout>
      </c:layout>
      <c:overlay val="0"/>
      <c:spPr>
        <a:noFill/>
        <a:ln>
          <a:noFill/>
        </a:ln>
        <a:effectLst/>
      </c:spPr>
      <c:txPr>
        <a:bodyPr rot="0" spcFirstLastPara="1" vertOverflow="ellipsis" vert="horz" wrap="square" anchor="ctr" anchorCtr="1"/>
        <a:lstStyle/>
        <a:p>
          <a:pPr algn="l">
            <a:defRPr sz="1400" b="0" i="0" u="none" strike="noStrike" kern="1200" baseline="0">
              <a:solidFill>
                <a:schemeClr val="tx1"/>
              </a:solidFill>
              <a:latin typeface="Roboto" panose="02000000000000000000" pitchFamily="2" charset="0"/>
              <a:ea typeface="Roboto" panose="02000000000000000000" pitchFamily="2" charset="0"/>
              <a:cs typeface="+mn-cs"/>
            </a:defRPr>
          </a:pPr>
          <a:endParaRPr lang="en-US"/>
        </a:p>
      </c:txPr>
    </c:title>
    <c:autoTitleDeleted val="0"/>
    <c:plotArea>
      <c:layout>
        <c:manualLayout>
          <c:layoutTarget val="inner"/>
          <c:xMode val="edge"/>
          <c:yMode val="edge"/>
          <c:x val="0.18106133792099516"/>
          <c:y val="0.21756447729096942"/>
          <c:w val="0.66735548702422842"/>
          <c:h val="0.76050920171724723"/>
        </c:manualLayout>
      </c:layout>
      <c:barChart>
        <c:barDir val="bar"/>
        <c:grouping val="clustered"/>
        <c:varyColors val="0"/>
        <c:ser>
          <c:idx val="0"/>
          <c:order val="0"/>
          <c:tx>
            <c:strRef>
              <c:f>'US FdiFlowsStock_20240829_20275'!$Z$1</c:f>
              <c:strCache>
                <c:ptCount val="1"/>
                <c:pt idx="0">
                  <c:v>2022</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Roboto" panose="02000000000000000000" pitchFamily="2" charset="0"/>
                    <a:ea typeface="Roboto" panose="02000000000000000000" pitchFamily="2" charset="0"/>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prstDash val="solid"/>
                      <a:round/>
                    </a:ln>
                    <a:effectLst/>
                  </c:spPr>
                </c15:leaderLines>
              </c:ext>
            </c:extLst>
          </c:dLbls>
          <c:cat>
            <c:strRef>
              <c:f>'US FdiFlowsStock_20240829_20275'!$A$2:$A$11</c:f>
              <c:strCache>
                <c:ptCount val="10"/>
                <c:pt idx="0">
                  <c:v>Afghanistan</c:v>
                </c:pt>
                <c:pt idx="1">
                  <c:v>Azerbaijan</c:v>
                </c:pt>
                <c:pt idx="2">
                  <c:v>Iran (Islamic Republic of)</c:v>
                </c:pt>
                <c:pt idx="3">
                  <c:v>Kazakhstan</c:v>
                </c:pt>
                <c:pt idx="4">
                  <c:v>Kyrgyzstan</c:v>
                </c:pt>
                <c:pt idx="5">
                  <c:v>Pakistan</c:v>
                </c:pt>
                <c:pt idx="6">
                  <c:v>Tajikistan</c:v>
                </c:pt>
                <c:pt idx="7">
                  <c:v>Turkiye</c:v>
                </c:pt>
                <c:pt idx="8">
                  <c:v>Turkmenistan</c:v>
                </c:pt>
                <c:pt idx="9">
                  <c:v>Uzbekistan</c:v>
                </c:pt>
              </c:strCache>
            </c:strRef>
          </c:cat>
          <c:val>
            <c:numRef>
              <c:f>'US FdiFlowsStock_20240829_20275'!$Z$2:$Z$11</c:f>
              <c:numCache>
                <c:formatCode>_-* #\ ##0.0_-;\-* #\ ##0.0_-;_-* "-"??_-;_-@_-</c:formatCode>
                <c:ptCount val="10"/>
                <c:pt idx="0">
                  <c:v>1.613</c:v>
                </c:pt>
                <c:pt idx="1">
                  <c:v>32.503</c:v>
                </c:pt>
                <c:pt idx="2">
                  <c:v>61.636000000000003</c:v>
                </c:pt>
                <c:pt idx="3">
                  <c:v>154.41900000000001</c:v>
                </c:pt>
                <c:pt idx="4">
                  <c:v>3.5059999999999998</c:v>
                </c:pt>
                <c:pt idx="5">
                  <c:v>25.292000000000002</c:v>
                </c:pt>
                <c:pt idx="6">
                  <c:v>3.3290000000000002</c:v>
                </c:pt>
                <c:pt idx="7">
                  <c:v>202.50299999999999</c:v>
                </c:pt>
                <c:pt idx="8">
                  <c:v>41.536999999999999</c:v>
                </c:pt>
                <c:pt idx="9">
                  <c:v>13.648999999999999</c:v>
                </c:pt>
              </c:numCache>
            </c:numRef>
          </c:val>
          <c:extLst>
            <c:ext xmlns:c16="http://schemas.microsoft.com/office/drawing/2014/chart" uri="{C3380CC4-5D6E-409C-BE32-E72D297353CC}">
              <c16:uniqueId val="{00000000-9034-4650-B483-69DD87F76E18}"/>
            </c:ext>
          </c:extLst>
        </c:ser>
        <c:ser>
          <c:idx val="1"/>
          <c:order val="1"/>
          <c:tx>
            <c:strRef>
              <c:f>'US FdiFlowsStock_20240829_20275'!$AA$1</c:f>
              <c:strCache>
                <c:ptCount val="1"/>
                <c:pt idx="0">
                  <c:v>2023</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Roboto" panose="02000000000000000000" pitchFamily="2" charset="0"/>
                    <a:ea typeface="Roboto" panose="02000000000000000000" pitchFamily="2" charset="0"/>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prstDash val="solid"/>
                      <a:round/>
                    </a:ln>
                    <a:effectLst/>
                  </c:spPr>
                </c15:leaderLines>
              </c:ext>
            </c:extLst>
          </c:dLbls>
          <c:cat>
            <c:strRef>
              <c:f>'US FdiFlowsStock_20240829_20275'!$A$2:$A$11</c:f>
              <c:strCache>
                <c:ptCount val="10"/>
                <c:pt idx="0">
                  <c:v>Afghanistan</c:v>
                </c:pt>
                <c:pt idx="1">
                  <c:v>Azerbaijan</c:v>
                </c:pt>
                <c:pt idx="2">
                  <c:v>Iran (Islamic Republic of)</c:v>
                </c:pt>
                <c:pt idx="3">
                  <c:v>Kazakhstan</c:v>
                </c:pt>
                <c:pt idx="4">
                  <c:v>Kyrgyzstan</c:v>
                </c:pt>
                <c:pt idx="5">
                  <c:v>Pakistan</c:v>
                </c:pt>
                <c:pt idx="6">
                  <c:v>Tajikistan</c:v>
                </c:pt>
                <c:pt idx="7">
                  <c:v>Turkiye</c:v>
                </c:pt>
                <c:pt idx="8">
                  <c:v>Turkmenistan</c:v>
                </c:pt>
                <c:pt idx="9">
                  <c:v>Uzbekistan</c:v>
                </c:pt>
              </c:strCache>
            </c:strRef>
          </c:cat>
          <c:val>
            <c:numRef>
              <c:f>'US FdiFlowsStock_20240829_20275'!$AA$2:$AA$11</c:f>
              <c:numCache>
                <c:formatCode>_-* #\ ##0.0_-;\-* #\ ##0.0_-;_-* "-"??_-;_-@_-</c:formatCode>
                <c:ptCount val="10"/>
                <c:pt idx="0">
                  <c:v>1.613</c:v>
                </c:pt>
                <c:pt idx="1">
                  <c:v>32.744999999999997</c:v>
                </c:pt>
                <c:pt idx="2">
                  <c:v>63.058</c:v>
                </c:pt>
                <c:pt idx="3">
                  <c:v>157.19800000000001</c:v>
                </c:pt>
                <c:pt idx="4">
                  <c:v>3.81</c:v>
                </c:pt>
                <c:pt idx="5">
                  <c:v>28.61</c:v>
                </c:pt>
                <c:pt idx="6">
                  <c:v>3.3330000000000002</c:v>
                </c:pt>
                <c:pt idx="7">
                  <c:v>156.53700000000001</c:v>
                </c:pt>
                <c:pt idx="8">
                  <c:v>42.914999999999999</c:v>
                </c:pt>
                <c:pt idx="9">
                  <c:v>14.804</c:v>
                </c:pt>
              </c:numCache>
            </c:numRef>
          </c:val>
          <c:extLst>
            <c:ext xmlns:c16="http://schemas.microsoft.com/office/drawing/2014/chart" uri="{C3380CC4-5D6E-409C-BE32-E72D297353CC}">
              <c16:uniqueId val="{00000001-9034-4650-B483-69DD87F76E18}"/>
            </c:ext>
          </c:extLst>
        </c:ser>
        <c:dLbls>
          <c:showLegendKey val="0"/>
          <c:showVal val="0"/>
          <c:showCatName val="0"/>
          <c:showSerName val="0"/>
          <c:showPercent val="0"/>
          <c:showBubbleSize val="0"/>
        </c:dLbls>
        <c:gapWidth val="75"/>
        <c:axId val="173386368"/>
        <c:axId val="173400448"/>
      </c:barChart>
      <c:catAx>
        <c:axId val="173386368"/>
        <c:scaling>
          <c:orientation val="minMax"/>
        </c:scaling>
        <c:delete val="0"/>
        <c:axPos val="l"/>
        <c:majorGridlines>
          <c:spPr>
            <a:ln w="9525" cap="flat" cmpd="sng" algn="ctr">
              <a:solidFill>
                <a:schemeClr val="tx1">
                  <a:lumMod val="15000"/>
                  <a:lumOff val="85000"/>
                </a:schemeClr>
              </a:solidFill>
              <a:prstDash val="solid"/>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Roboto" panose="02000000000000000000" pitchFamily="2" charset="0"/>
                <a:ea typeface="Roboto" panose="02000000000000000000" pitchFamily="2" charset="0"/>
                <a:cs typeface="+mn-cs"/>
              </a:defRPr>
            </a:pPr>
            <a:endParaRPr lang="en-US"/>
          </a:p>
        </c:txPr>
        <c:crossAx val="173400448"/>
        <c:crosses val="autoZero"/>
        <c:auto val="1"/>
        <c:lblAlgn val="ctr"/>
        <c:lblOffset val="100"/>
        <c:noMultiLvlLbl val="0"/>
      </c:catAx>
      <c:valAx>
        <c:axId val="173400448"/>
        <c:scaling>
          <c:orientation val="minMax"/>
        </c:scaling>
        <c:delete val="1"/>
        <c:axPos val="b"/>
        <c:numFmt formatCode="_-* #\ ##0.0_-;\-* #\ ##0.0_-;_-* &quot;-&quot;??_-;_-@_-" sourceLinked="1"/>
        <c:majorTickMark val="none"/>
        <c:minorTickMark val="none"/>
        <c:tickLblPos val="nextTo"/>
        <c:crossAx val="173386368"/>
        <c:crosses val="autoZero"/>
        <c:crossBetween val="between"/>
      </c:valAx>
      <c:spPr>
        <a:noFill/>
        <a:ln>
          <a:noFill/>
        </a:ln>
        <a:effectLst/>
      </c:spPr>
    </c:plotArea>
    <c:legend>
      <c:legendPos val="t"/>
      <c:layout>
        <c:manualLayout>
          <c:xMode val="edge"/>
          <c:yMode val="edge"/>
          <c:x val="0.37039254284390921"/>
          <c:y val="0.1056482006637514"/>
          <c:w val="0.26966403096671737"/>
          <c:h val="5.946130412345392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Roboto" panose="02000000000000000000" pitchFamily="2" charset="0"/>
              <a:ea typeface="Roboto" panose="02000000000000000000" pitchFamily="2" charset="0"/>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prstDash val="solid"/>
      <a:round/>
    </a:ln>
    <a:effectLst/>
  </c:spPr>
  <c:txPr>
    <a:bodyPr/>
    <a:lstStyle/>
    <a:p>
      <a:pPr>
        <a:defRPr sz="1200">
          <a:latin typeface="Roboto" panose="02000000000000000000" pitchFamily="2" charset="0"/>
          <a:ea typeface="Roboto" panose="02000000000000000000" pitchFamily="2"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6.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7.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378098-3ACB-411C-A861-119C720AA741}" type="datetimeFigureOut">
              <a:rPr lang="x-none" smtClean="0"/>
              <a:t>1/30/2025</a:t>
            </a:fld>
            <a:endParaRPr lang="x-none"/>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x-none"/>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63BCB1-BFAE-443C-911D-D8BBD86F3C25}" type="slidenum">
              <a:rPr lang="x-none" smtClean="0"/>
              <a:t>‹#›</a:t>
            </a:fld>
            <a:endParaRPr lang="x-none"/>
          </a:p>
        </p:txBody>
      </p:sp>
    </p:spTree>
    <p:extLst>
      <p:ext uri="{BB962C8B-B14F-4D97-AF65-F5344CB8AC3E}">
        <p14:creationId xmlns:p14="http://schemas.microsoft.com/office/powerpoint/2010/main" val="3043494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x-none"/>
          </a:p>
        </p:txBody>
      </p:sp>
      <p:sp>
        <p:nvSpPr>
          <p:cNvPr id="4" name="Номер слайда 3"/>
          <p:cNvSpPr>
            <a:spLocks noGrp="1"/>
          </p:cNvSpPr>
          <p:nvPr>
            <p:ph type="sldNum" sz="quarter" idx="5"/>
          </p:nvPr>
        </p:nvSpPr>
        <p:spPr/>
        <p:txBody>
          <a:bodyPr/>
          <a:lstStyle/>
          <a:p>
            <a:fld id="{7B63BCB1-BFAE-443C-911D-D8BBD86F3C25}" type="slidenum">
              <a:rPr lang="x-none" smtClean="0"/>
              <a:t>1</a:t>
            </a:fld>
            <a:endParaRPr lang="x-none"/>
          </a:p>
        </p:txBody>
      </p:sp>
    </p:spTree>
    <p:extLst>
      <p:ext uri="{BB962C8B-B14F-4D97-AF65-F5344CB8AC3E}">
        <p14:creationId xmlns:p14="http://schemas.microsoft.com/office/powerpoint/2010/main" val="3451088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x-none"/>
          </a:p>
        </p:txBody>
      </p:sp>
      <p:sp>
        <p:nvSpPr>
          <p:cNvPr id="4" name="Номер слайда 3"/>
          <p:cNvSpPr>
            <a:spLocks noGrp="1"/>
          </p:cNvSpPr>
          <p:nvPr>
            <p:ph type="sldNum" sz="quarter" idx="5"/>
          </p:nvPr>
        </p:nvSpPr>
        <p:spPr/>
        <p:txBody>
          <a:bodyPr/>
          <a:lstStyle/>
          <a:p>
            <a:fld id="{7B63BCB1-BFAE-443C-911D-D8BBD86F3C25}" type="slidenum">
              <a:rPr lang="x-none" smtClean="0"/>
              <a:t>2</a:t>
            </a:fld>
            <a:endParaRPr lang="x-none"/>
          </a:p>
        </p:txBody>
      </p:sp>
    </p:spTree>
    <p:extLst>
      <p:ext uri="{BB962C8B-B14F-4D97-AF65-F5344CB8AC3E}">
        <p14:creationId xmlns:p14="http://schemas.microsoft.com/office/powerpoint/2010/main" val="678987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x-none"/>
          </a:p>
        </p:txBody>
      </p:sp>
      <p:sp>
        <p:nvSpPr>
          <p:cNvPr id="4" name="Номер слайда 3"/>
          <p:cNvSpPr>
            <a:spLocks noGrp="1"/>
          </p:cNvSpPr>
          <p:nvPr>
            <p:ph type="sldNum" sz="quarter" idx="5"/>
          </p:nvPr>
        </p:nvSpPr>
        <p:spPr/>
        <p:txBody>
          <a:bodyPr/>
          <a:lstStyle/>
          <a:p>
            <a:fld id="{7B63BCB1-BFAE-443C-911D-D8BBD86F3C25}" type="slidenum">
              <a:rPr lang="x-none" smtClean="0"/>
              <a:t>8</a:t>
            </a:fld>
            <a:endParaRPr lang="x-none"/>
          </a:p>
        </p:txBody>
      </p:sp>
    </p:spTree>
    <p:extLst>
      <p:ext uri="{BB962C8B-B14F-4D97-AF65-F5344CB8AC3E}">
        <p14:creationId xmlns:p14="http://schemas.microsoft.com/office/powerpoint/2010/main" val="28951474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x-none"/>
          </a:p>
        </p:txBody>
      </p:sp>
      <p:sp>
        <p:nvSpPr>
          <p:cNvPr id="4" name="Номер слайда 3"/>
          <p:cNvSpPr>
            <a:spLocks noGrp="1"/>
          </p:cNvSpPr>
          <p:nvPr>
            <p:ph type="sldNum" sz="quarter" idx="5"/>
          </p:nvPr>
        </p:nvSpPr>
        <p:spPr/>
        <p:txBody>
          <a:bodyPr/>
          <a:lstStyle/>
          <a:p>
            <a:fld id="{7B63BCB1-BFAE-443C-911D-D8BBD86F3C25}" type="slidenum">
              <a:rPr lang="x-none" smtClean="0"/>
              <a:t>15</a:t>
            </a:fld>
            <a:endParaRPr lang="x-none"/>
          </a:p>
        </p:txBody>
      </p:sp>
    </p:spTree>
    <p:extLst>
      <p:ext uri="{BB962C8B-B14F-4D97-AF65-F5344CB8AC3E}">
        <p14:creationId xmlns:p14="http://schemas.microsoft.com/office/powerpoint/2010/main" val="12913747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6DB6B858-8B9E-420F-A0F8-033A3538F99C}" type="datetime1">
              <a:rPr lang="x-none" smtClean="0"/>
              <a:t>1/30/2025</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B9A6B7E3-C22C-4CDF-9CA2-833A42E446AA}" type="slidenum">
              <a:rPr lang="x-none" smtClean="0"/>
              <a:t>‹#›</a:t>
            </a:fld>
            <a:endParaRPr lang="x-none"/>
          </a:p>
        </p:txBody>
      </p:sp>
    </p:spTree>
    <p:extLst>
      <p:ext uri="{BB962C8B-B14F-4D97-AF65-F5344CB8AC3E}">
        <p14:creationId xmlns:p14="http://schemas.microsoft.com/office/powerpoint/2010/main" val="3808279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C1EA2A9-215C-4AB7-8F04-0D78E16C8EBE}" type="datetime1">
              <a:rPr lang="x-none" smtClean="0"/>
              <a:t>1/30/2025</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B9A6B7E3-C22C-4CDF-9CA2-833A42E446AA}" type="slidenum">
              <a:rPr lang="x-none" smtClean="0"/>
              <a:t>‹#›</a:t>
            </a:fld>
            <a:endParaRPr lang="x-none"/>
          </a:p>
        </p:txBody>
      </p:sp>
    </p:spTree>
    <p:extLst>
      <p:ext uri="{BB962C8B-B14F-4D97-AF65-F5344CB8AC3E}">
        <p14:creationId xmlns:p14="http://schemas.microsoft.com/office/powerpoint/2010/main" val="227069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A71C6CD-64F6-49E5-A686-EDD249159E10}" type="datetime1">
              <a:rPr lang="x-none" smtClean="0"/>
              <a:t>1/30/2025</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B9A6B7E3-C22C-4CDF-9CA2-833A42E446AA}" type="slidenum">
              <a:rPr lang="x-none" smtClean="0"/>
              <a:t>‹#›</a:t>
            </a:fld>
            <a:endParaRPr lang="x-none"/>
          </a:p>
        </p:txBody>
      </p:sp>
    </p:spTree>
    <p:extLst>
      <p:ext uri="{BB962C8B-B14F-4D97-AF65-F5344CB8AC3E}">
        <p14:creationId xmlns:p14="http://schemas.microsoft.com/office/powerpoint/2010/main" val="18656425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OK_content">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38919E17-A30C-1C10-86B5-32F0E9F3C71B}"/>
              </a:ext>
            </a:extLst>
          </p:cNvPr>
          <p:cNvGraphicFramePr>
            <a:graphicFrameLocks noChangeAspect="1"/>
          </p:cNvGraphicFramePr>
          <p:nvPr userDrawn="1">
            <p:custDataLst>
              <p:tags r:id="rId2"/>
            </p:custDataLst>
            <p:extLst>
              <p:ext uri="{D42A27DB-BD31-4B8C-83A1-F6EECF244321}">
                <p14:modId xmlns:p14="http://schemas.microsoft.com/office/powerpoint/2010/main" val="3946528837"/>
              </p:ext>
            </p:extLst>
          </p:nvPr>
        </p:nvGraphicFramePr>
        <p:xfrm>
          <a:off x="794" y="794"/>
          <a:ext cx="794" cy="794"/>
        </p:xfrm>
        <a:graphic>
          <a:graphicData uri="http://schemas.openxmlformats.org/presentationml/2006/ole">
            <mc:AlternateContent xmlns:mc="http://schemas.openxmlformats.org/markup-compatibility/2006">
              <mc:Choice xmlns:v="urn:schemas-microsoft-com:vml" Requires="v">
                <p:oleObj spid="_x0000_s2050" name="think-cell Slide" r:id="rId4" imgW="317" imgH="318" progId="TCLayout.ActiveDocument.1">
                  <p:embed/>
                </p:oleObj>
              </mc:Choice>
              <mc:Fallback>
                <p:oleObj name="think-cell Slide" r:id="rId4" imgW="317" imgH="318" progId="TCLayout.ActiveDocument.1">
                  <p:embed/>
                  <p:pic>
                    <p:nvPicPr>
                      <p:cNvPr id="3" name="Object 2" hidden="1">
                        <a:extLst>
                          <a:ext uri="{FF2B5EF4-FFF2-40B4-BE49-F238E27FC236}">
                            <a16:creationId xmlns:a16="http://schemas.microsoft.com/office/drawing/2014/main" id="{38919E17-A30C-1C10-86B5-32F0E9F3C71B}"/>
                          </a:ext>
                        </a:extLst>
                      </p:cNvPr>
                      <p:cNvPicPr/>
                      <p:nvPr/>
                    </p:nvPicPr>
                    <p:blipFill>
                      <a:blip r:embed="rId5"/>
                      <a:stretch>
                        <a:fillRect/>
                      </a:stretch>
                    </p:blipFill>
                    <p:spPr>
                      <a:xfrm>
                        <a:off x="794" y="794"/>
                        <a:ext cx="794" cy="794"/>
                      </a:xfrm>
                      <a:prstGeom prst="rect">
                        <a:avLst/>
                      </a:prstGeom>
                    </p:spPr>
                  </p:pic>
                </p:oleObj>
              </mc:Fallback>
            </mc:AlternateContent>
          </a:graphicData>
        </a:graphic>
      </p:graphicFrame>
      <p:sp>
        <p:nvSpPr>
          <p:cNvPr id="5" name="Text Placeholder 6">
            <a:extLst>
              <a:ext uri="{FF2B5EF4-FFF2-40B4-BE49-F238E27FC236}">
                <a16:creationId xmlns:a16="http://schemas.microsoft.com/office/drawing/2014/main" id="{4D1BC210-4595-4FCE-91B3-FF9F214DD640}"/>
              </a:ext>
            </a:extLst>
          </p:cNvPr>
          <p:cNvSpPr>
            <a:spLocks noGrp="1"/>
          </p:cNvSpPr>
          <p:nvPr>
            <p:ph type="body" sz="quarter" idx="14" hasCustomPrompt="1"/>
          </p:nvPr>
        </p:nvSpPr>
        <p:spPr>
          <a:xfrm>
            <a:off x="385762" y="802298"/>
            <a:ext cx="11418888" cy="576263"/>
          </a:xfrm>
          <a:prstGeom prst="rect">
            <a:avLst/>
          </a:prstGeom>
        </p:spPr>
        <p:txBody>
          <a:bodyPr/>
          <a:lstStyle>
            <a:lvl1pPr>
              <a:defRPr sz="1800" b="0">
                <a:solidFill>
                  <a:schemeClr val="bg2"/>
                </a:solidFill>
                <a:latin typeface="Verdana" panose="020B0604030504040204" pitchFamily="34" charset="0"/>
                <a:ea typeface="Verdana" panose="020B0604030504040204" pitchFamily="34" charset="0"/>
                <a:cs typeface="Verdana" panose="020B0604030504040204" pitchFamily="34" charset="0"/>
                <a:sym typeface="Verdana" panose="020B0604030504040204" pitchFamily="34" charset="0"/>
              </a:defRPr>
            </a:lvl1pPr>
          </a:lstStyle>
          <a:p>
            <a:pPr lvl="0"/>
            <a:r>
              <a:rPr lang="en-US" dirty="0"/>
              <a:t>Subtitle</a:t>
            </a:r>
          </a:p>
        </p:txBody>
      </p:sp>
      <p:sp>
        <p:nvSpPr>
          <p:cNvPr id="6" name="Title 2">
            <a:extLst>
              <a:ext uri="{FF2B5EF4-FFF2-40B4-BE49-F238E27FC236}">
                <a16:creationId xmlns:a16="http://schemas.microsoft.com/office/drawing/2014/main" id="{A6323E3F-9150-4F6F-8C88-F81C3F5A7134}"/>
              </a:ext>
            </a:extLst>
          </p:cNvPr>
          <p:cNvSpPr>
            <a:spLocks noGrp="1"/>
          </p:cNvSpPr>
          <p:nvPr>
            <p:ph type="title" hasCustomPrompt="1"/>
          </p:nvPr>
        </p:nvSpPr>
        <p:spPr>
          <a:xfrm>
            <a:off x="384174" y="381000"/>
            <a:ext cx="11420475" cy="485775"/>
          </a:xfrm>
          <a:prstGeom prst="rect">
            <a:avLst/>
          </a:prstGeom>
        </p:spPr>
        <p:txBody>
          <a:bodyPr vert="horz"/>
          <a:lstStyle>
            <a:lvl1pPr>
              <a:defRPr sz="2400">
                <a:latin typeface="Verdana" panose="020B0604030504040204" pitchFamily="34" charset="0"/>
                <a:ea typeface="Verdana" panose="020B0604030504040204" pitchFamily="34" charset="0"/>
                <a:cs typeface="Verdana" panose="020B0604030504040204" pitchFamily="34" charset="0"/>
                <a:sym typeface="Verdana" panose="020B0604030504040204" pitchFamily="34" charset="0"/>
              </a:defRPr>
            </a:lvl1pPr>
          </a:lstStyle>
          <a:p>
            <a:r>
              <a:rPr lang="en-US" dirty="0"/>
              <a:t>Template - [type of slide]</a:t>
            </a:r>
          </a:p>
        </p:txBody>
      </p:sp>
      <p:sp>
        <p:nvSpPr>
          <p:cNvPr id="7" name="Marcador de texto 6">
            <a:extLst>
              <a:ext uri="{FF2B5EF4-FFF2-40B4-BE49-F238E27FC236}">
                <a16:creationId xmlns:a16="http://schemas.microsoft.com/office/drawing/2014/main" id="{DBA6997E-A205-56C9-2D6E-F0AEED93B268}"/>
              </a:ext>
            </a:extLst>
          </p:cNvPr>
          <p:cNvSpPr>
            <a:spLocks noGrp="1"/>
          </p:cNvSpPr>
          <p:nvPr>
            <p:ph type="body" sz="quarter" idx="15"/>
          </p:nvPr>
        </p:nvSpPr>
        <p:spPr>
          <a:xfrm>
            <a:off x="371475" y="1520825"/>
            <a:ext cx="11449050" cy="4787900"/>
          </a:xfrm>
        </p:spPr>
        <p:txBody>
          <a:bodyPr/>
          <a:lstStyle>
            <a:lvl1pPr>
              <a:defRPr sz="1800">
                <a:latin typeface="Verdana" panose="020B0604030504040204" pitchFamily="34" charset="0"/>
                <a:ea typeface="Verdana" panose="020B0604030504040204" pitchFamily="34" charset="0"/>
                <a:cs typeface="Verdana" panose="020B0604030504040204" pitchFamily="34" charset="0"/>
                <a:sym typeface="Verdana" panose="020B0604030504040204" pitchFamily="34" charset="0"/>
              </a:defRPr>
            </a:lvl1pPr>
            <a:lvl2pPr>
              <a:defRPr sz="1800">
                <a:latin typeface="Verdana" panose="020B0604030504040204" pitchFamily="34" charset="0"/>
                <a:ea typeface="Verdana" panose="020B0604030504040204" pitchFamily="34" charset="0"/>
                <a:cs typeface="Verdana" panose="020B0604030504040204" pitchFamily="34" charset="0"/>
                <a:sym typeface="Verdana" panose="020B0604030504040204" pitchFamily="34" charset="0"/>
              </a:defRPr>
            </a:lvl2pPr>
            <a:lvl3pPr>
              <a:defRPr sz="1800">
                <a:latin typeface="Verdana" panose="020B0604030504040204" pitchFamily="34" charset="0"/>
                <a:ea typeface="Verdana" panose="020B0604030504040204" pitchFamily="34" charset="0"/>
                <a:cs typeface="Verdana" panose="020B0604030504040204" pitchFamily="34" charset="0"/>
                <a:sym typeface="Verdana" panose="020B0604030504040204" pitchFamily="34" charset="0"/>
              </a:defRPr>
            </a:lvl3pPr>
            <a:lvl4pPr>
              <a:defRPr sz="1600">
                <a:latin typeface="Verdana" panose="020B0604030504040204" pitchFamily="34" charset="0"/>
                <a:ea typeface="Verdana" panose="020B0604030504040204" pitchFamily="34" charset="0"/>
                <a:cs typeface="Verdana" panose="020B0604030504040204" pitchFamily="34" charset="0"/>
                <a:sym typeface="Verdana" panose="020B0604030504040204" pitchFamily="34" charset="0"/>
              </a:defRPr>
            </a:lvl4pPr>
            <a:lvl5pPr>
              <a:defRPr sz="1600">
                <a:latin typeface="Verdana" panose="020B0604030504040204" pitchFamily="34" charset="0"/>
                <a:ea typeface="Verdana" panose="020B0604030504040204" pitchFamily="34" charset="0"/>
                <a:cs typeface="Verdana" panose="020B0604030504040204" pitchFamily="34" charset="0"/>
                <a:sym typeface="Verdana" panose="020B060403050404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
        <p:nvSpPr>
          <p:cNvPr id="4" name="Footer Placeholder 5">
            <a:extLst>
              <a:ext uri="{FF2B5EF4-FFF2-40B4-BE49-F238E27FC236}">
                <a16:creationId xmlns:a16="http://schemas.microsoft.com/office/drawing/2014/main" id="{792876C3-6BF8-879A-73D9-3D7064466168}"/>
              </a:ext>
            </a:extLst>
          </p:cNvPr>
          <p:cNvSpPr>
            <a:spLocks noGrp="1"/>
          </p:cNvSpPr>
          <p:nvPr>
            <p:ph type="ftr" sz="quarter" idx="3"/>
          </p:nvPr>
        </p:nvSpPr>
        <p:spPr>
          <a:xfrm>
            <a:off x="2318941" y="6460383"/>
            <a:ext cx="5847522" cy="240681"/>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dirty="0"/>
              <a:t>Source:_______</a:t>
            </a:r>
          </a:p>
        </p:txBody>
      </p:sp>
    </p:spTree>
    <p:extLst>
      <p:ext uri="{BB962C8B-B14F-4D97-AF65-F5344CB8AC3E}">
        <p14:creationId xmlns:p14="http://schemas.microsoft.com/office/powerpoint/2010/main" val="1194406867"/>
      </p:ext>
    </p:extLst>
  </p:cSld>
  <p:clrMapOvr>
    <a:masterClrMapping/>
  </p:clrMapOvr>
  <p:extLst>
    <p:ext uri="{DCECCB84-F9BA-43D5-87BE-67443E8EF086}">
      <p15:sldGuideLst xmlns:p15="http://schemas.microsoft.com/office/powerpoint/2012/main">
        <p15:guide id="1" pos="3840">
          <p15:clr>
            <a:srgbClr val="FBAE40"/>
          </p15:clr>
        </p15:guide>
        <p15:guide id="2" pos="3885">
          <p15:clr>
            <a:srgbClr val="FBAE40"/>
          </p15:clr>
        </p15:guide>
        <p15:guide id="3" pos="3795">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F31E689-784B-4586-B9B7-827895EAAEAA}" type="datetime1">
              <a:rPr lang="x-none" smtClean="0"/>
              <a:t>1/30/2025</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B9A6B7E3-C22C-4CDF-9CA2-833A42E446AA}" type="slidenum">
              <a:rPr lang="x-none" smtClean="0"/>
              <a:t>‹#›</a:t>
            </a:fld>
            <a:endParaRPr lang="x-none"/>
          </a:p>
        </p:txBody>
      </p:sp>
    </p:spTree>
    <p:extLst>
      <p:ext uri="{BB962C8B-B14F-4D97-AF65-F5344CB8AC3E}">
        <p14:creationId xmlns:p14="http://schemas.microsoft.com/office/powerpoint/2010/main" val="1206754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48FB357-076E-4F7A-84DA-831B542C8ABA}" type="datetime1">
              <a:rPr lang="x-none" smtClean="0"/>
              <a:t>1/30/2025</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B9A6B7E3-C22C-4CDF-9CA2-833A42E446AA}" type="slidenum">
              <a:rPr lang="x-none" smtClean="0"/>
              <a:t>‹#›</a:t>
            </a:fld>
            <a:endParaRPr lang="x-none"/>
          </a:p>
        </p:txBody>
      </p:sp>
    </p:spTree>
    <p:extLst>
      <p:ext uri="{BB962C8B-B14F-4D97-AF65-F5344CB8AC3E}">
        <p14:creationId xmlns:p14="http://schemas.microsoft.com/office/powerpoint/2010/main" val="995328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5D4EEED-7BB7-4F93-AB42-2511935A7D3D}" type="datetime1">
              <a:rPr lang="x-none" smtClean="0"/>
              <a:t>1/30/2025</a:t>
            </a:fld>
            <a:endParaRPr lang="x-none"/>
          </a:p>
        </p:txBody>
      </p:sp>
      <p:sp>
        <p:nvSpPr>
          <p:cNvPr id="6" name="Footer Placeholder 5"/>
          <p:cNvSpPr>
            <a:spLocks noGrp="1"/>
          </p:cNvSpPr>
          <p:nvPr>
            <p:ph type="ftr" sz="quarter" idx="11"/>
          </p:nvPr>
        </p:nvSpPr>
        <p:spPr/>
        <p:txBody>
          <a:bodyPr/>
          <a:lstStyle/>
          <a:p>
            <a:endParaRPr lang="x-none"/>
          </a:p>
        </p:txBody>
      </p:sp>
      <p:sp>
        <p:nvSpPr>
          <p:cNvPr id="7" name="Slide Number Placeholder 6"/>
          <p:cNvSpPr>
            <a:spLocks noGrp="1"/>
          </p:cNvSpPr>
          <p:nvPr>
            <p:ph type="sldNum" sz="quarter" idx="12"/>
          </p:nvPr>
        </p:nvSpPr>
        <p:spPr/>
        <p:txBody>
          <a:bodyPr/>
          <a:lstStyle/>
          <a:p>
            <a:fld id="{B9A6B7E3-C22C-4CDF-9CA2-833A42E446AA}" type="slidenum">
              <a:rPr lang="x-none" smtClean="0"/>
              <a:t>‹#›</a:t>
            </a:fld>
            <a:endParaRPr lang="x-none"/>
          </a:p>
        </p:txBody>
      </p:sp>
    </p:spTree>
    <p:extLst>
      <p:ext uri="{BB962C8B-B14F-4D97-AF65-F5344CB8AC3E}">
        <p14:creationId xmlns:p14="http://schemas.microsoft.com/office/powerpoint/2010/main" val="2287570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7C5B88F6-9D9A-4D0A-B481-BD772E5FCE7E}" type="datetime1">
              <a:rPr lang="x-none" smtClean="0"/>
              <a:t>1/30/2025</a:t>
            </a:fld>
            <a:endParaRPr lang="x-none"/>
          </a:p>
        </p:txBody>
      </p:sp>
      <p:sp>
        <p:nvSpPr>
          <p:cNvPr id="8" name="Footer Placeholder 7"/>
          <p:cNvSpPr>
            <a:spLocks noGrp="1"/>
          </p:cNvSpPr>
          <p:nvPr>
            <p:ph type="ftr" sz="quarter" idx="11"/>
          </p:nvPr>
        </p:nvSpPr>
        <p:spPr/>
        <p:txBody>
          <a:bodyPr/>
          <a:lstStyle/>
          <a:p>
            <a:endParaRPr lang="x-none"/>
          </a:p>
        </p:txBody>
      </p:sp>
      <p:sp>
        <p:nvSpPr>
          <p:cNvPr id="9" name="Slide Number Placeholder 8"/>
          <p:cNvSpPr>
            <a:spLocks noGrp="1"/>
          </p:cNvSpPr>
          <p:nvPr>
            <p:ph type="sldNum" sz="quarter" idx="12"/>
          </p:nvPr>
        </p:nvSpPr>
        <p:spPr/>
        <p:txBody>
          <a:bodyPr/>
          <a:lstStyle/>
          <a:p>
            <a:fld id="{B9A6B7E3-C22C-4CDF-9CA2-833A42E446AA}" type="slidenum">
              <a:rPr lang="x-none" smtClean="0"/>
              <a:t>‹#›</a:t>
            </a:fld>
            <a:endParaRPr lang="x-none"/>
          </a:p>
        </p:txBody>
      </p:sp>
    </p:spTree>
    <p:extLst>
      <p:ext uri="{BB962C8B-B14F-4D97-AF65-F5344CB8AC3E}">
        <p14:creationId xmlns:p14="http://schemas.microsoft.com/office/powerpoint/2010/main" val="3213216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9C1EB7D5-90B8-45CA-A537-6E76310DDC22}" type="datetime1">
              <a:rPr lang="x-none" smtClean="0"/>
              <a:t>1/30/2025</a:t>
            </a:fld>
            <a:endParaRPr lang="x-none"/>
          </a:p>
        </p:txBody>
      </p:sp>
      <p:sp>
        <p:nvSpPr>
          <p:cNvPr id="4" name="Footer Placeholder 3"/>
          <p:cNvSpPr>
            <a:spLocks noGrp="1"/>
          </p:cNvSpPr>
          <p:nvPr>
            <p:ph type="ftr" sz="quarter" idx="11"/>
          </p:nvPr>
        </p:nvSpPr>
        <p:spPr/>
        <p:txBody>
          <a:bodyPr/>
          <a:lstStyle/>
          <a:p>
            <a:endParaRPr lang="x-none"/>
          </a:p>
        </p:txBody>
      </p:sp>
      <p:sp>
        <p:nvSpPr>
          <p:cNvPr id="5" name="Slide Number Placeholder 4"/>
          <p:cNvSpPr>
            <a:spLocks noGrp="1"/>
          </p:cNvSpPr>
          <p:nvPr>
            <p:ph type="sldNum" sz="quarter" idx="12"/>
          </p:nvPr>
        </p:nvSpPr>
        <p:spPr/>
        <p:txBody>
          <a:bodyPr/>
          <a:lstStyle/>
          <a:p>
            <a:fld id="{B9A6B7E3-C22C-4CDF-9CA2-833A42E446AA}" type="slidenum">
              <a:rPr lang="x-none" smtClean="0"/>
              <a:t>‹#›</a:t>
            </a:fld>
            <a:endParaRPr lang="x-none"/>
          </a:p>
        </p:txBody>
      </p:sp>
    </p:spTree>
    <p:extLst>
      <p:ext uri="{BB962C8B-B14F-4D97-AF65-F5344CB8AC3E}">
        <p14:creationId xmlns:p14="http://schemas.microsoft.com/office/powerpoint/2010/main" val="3416990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33C32D-263B-40F1-B88D-EE0EC4F08F3E}" type="datetime1">
              <a:rPr lang="x-none" smtClean="0"/>
              <a:t>1/30/2025</a:t>
            </a:fld>
            <a:endParaRPr lang="x-none"/>
          </a:p>
        </p:txBody>
      </p:sp>
      <p:sp>
        <p:nvSpPr>
          <p:cNvPr id="3" name="Footer Placeholder 2"/>
          <p:cNvSpPr>
            <a:spLocks noGrp="1"/>
          </p:cNvSpPr>
          <p:nvPr>
            <p:ph type="ftr" sz="quarter" idx="11"/>
          </p:nvPr>
        </p:nvSpPr>
        <p:spPr/>
        <p:txBody>
          <a:bodyPr/>
          <a:lstStyle/>
          <a:p>
            <a:endParaRPr lang="x-none"/>
          </a:p>
        </p:txBody>
      </p:sp>
      <p:sp>
        <p:nvSpPr>
          <p:cNvPr id="4" name="Slide Number Placeholder 3"/>
          <p:cNvSpPr>
            <a:spLocks noGrp="1"/>
          </p:cNvSpPr>
          <p:nvPr>
            <p:ph type="sldNum" sz="quarter" idx="12"/>
          </p:nvPr>
        </p:nvSpPr>
        <p:spPr/>
        <p:txBody>
          <a:bodyPr/>
          <a:lstStyle/>
          <a:p>
            <a:fld id="{B9A6B7E3-C22C-4CDF-9CA2-833A42E446AA}" type="slidenum">
              <a:rPr lang="x-none" smtClean="0"/>
              <a:t>‹#›</a:t>
            </a:fld>
            <a:endParaRPr lang="x-none"/>
          </a:p>
        </p:txBody>
      </p:sp>
    </p:spTree>
    <p:extLst>
      <p:ext uri="{BB962C8B-B14F-4D97-AF65-F5344CB8AC3E}">
        <p14:creationId xmlns:p14="http://schemas.microsoft.com/office/powerpoint/2010/main" val="1512082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7AE54E9-8D39-471E-8D02-CCAC00E6619C}" type="datetime1">
              <a:rPr lang="x-none" smtClean="0"/>
              <a:t>1/30/2025</a:t>
            </a:fld>
            <a:endParaRPr lang="x-none"/>
          </a:p>
        </p:txBody>
      </p:sp>
      <p:sp>
        <p:nvSpPr>
          <p:cNvPr id="6" name="Footer Placeholder 5"/>
          <p:cNvSpPr>
            <a:spLocks noGrp="1"/>
          </p:cNvSpPr>
          <p:nvPr>
            <p:ph type="ftr" sz="quarter" idx="11"/>
          </p:nvPr>
        </p:nvSpPr>
        <p:spPr/>
        <p:txBody>
          <a:bodyPr/>
          <a:lstStyle/>
          <a:p>
            <a:endParaRPr lang="x-none"/>
          </a:p>
        </p:txBody>
      </p:sp>
      <p:sp>
        <p:nvSpPr>
          <p:cNvPr id="7" name="Slide Number Placeholder 6"/>
          <p:cNvSpPr>
            <a:spLocks noGrp="1"/>
          </p:cNvSpPr>
          <p:nvPr>
            <p:ph type="sldNum" sz="quarter" idx="12"/>
          </p:nvPr>
        </p:nvSpPr>
        <p:spPr/>
        <p:txBody>
          <a:bodyPr/>
          <a:lstStyle/>
          <a:p>
            <a:fld id="{B9A6B7E3-C22C-4CDF-9CA2-833A42E446AA}" type="slidenum">
              <a:rPr lang="x-none" smtClean="0"/>
              <a:t>‹#›</a:t>
            </a:fld>
            <a:endParaRPr lang="x-none"/>
          </a:p>
        </p:txBody>
      </p:sp>
    </p:spTree>
    <p:extLst>
      <p:ext uri="{BB962C8B-B14F-4D97-AF65-F5344CB8AC3E}">
        <p14:creationId xmlns:p14="http://schemas.microsoft.com/office/powerpoint/2010/main" val="1284620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5692D673-2062-4697-AE0E-D9A0A002E0F8}" type="datetime1">
              <a:rPr lang="x-none" smtClean="0"/>
              <a:t>1/30/2025</a:t>
            </a:fld>
            <a:endParaRPr lang="x-none"/>
          </a:p>
        </p:txBody>
      </p:sp>
      <p:sp>
        <p:nvSpPr>
          <p:cNvPr id="6" name="Footer Placeholder 5"/>
          <p:cNvSpPr>
            <a:spLocks noGrp="1"/>
          </p:cNvSpPr>
          <p:nvPr>
            <p:ph type="ftr" sz="quarter" idx="11"/>
          </p:nvPr>
        </p:nvSpPr>
        <p:spPr/>
        <p:txBody>
          <a:bodyPr/>
          <a:lstStyle/>
          <a:p>
            <a:endParaRPr lang="x-none"/>
          </a:p>
        </p:txBody>
      </p:sp>
      <p:sp>
        <p:nvSpPr>
          <p:cNvPr id="7" name="Slide Number Placeholder 6"/>
          <p:cNvSpPr>
            <a:spLocks noGrp="1"/>
          </p:cNvSpPr>
          <p:nvPr>
            <p:ph type="sldNum" sz="quarter" idx="12"/>
          </p:nvPr>
        </p:nvSpPr>
        <p:spPr/>
        <p:txBody>
          <a:bodyPr/>
          <a:lstStyle/>
          <a:p>
            <a:fld id="{B9A6B7E3-C22C-4CDF-9CA2-833A42E446AA}" type="slidenum">
              <a:rPr lang="x-none" smtClean="0"/>
              <a:t>‹#›</a:t>
            </a:fld>
            <a:endParaRPr lang="x-none"/>
          </a:p>
        </p:txBody>
      </p:sp>
    </p:spTree>
    <p:extLst>
      <p:ext uri="{BB962C8B-B14F-4D97-AF65-F5344CB8AC3E}">
        <p14:creationId xmlns:p14="http://schemas.microsoft.com/office/powerpoint/2010/main" val="2040380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vmlDrawing" Target="../drawings/vmlDrawing1.v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2EA05B5F-75DF-3716-A8BE-0583A55804C6}"/>
              </a:ext>
            </a:extLst>
          </p:cNvPr>
          <p:cNvGraphicFramePr>
            <a:graphicFrameLocks noChangeAspect="1"/>
          </p:cNvGraphicFramePr>
          <p:nvPr userDrawn="1">
            <p:custDataLst>
              <p:tags r:id="rId15"/>
            </p:custDataLst>
            <p:extLst>
              <p:ext uri="{D42A27DB-BD31-4B8C-83A1-F6EECF244321}">
                <p14:modId xmlns:p14="http://schemas.microsoft.com/office/powerpoint/2010/main" val="360360634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26" name="think-cell Slide" r:id="rId16" imgW="306" imgH="306" progId="TCLayout.ActiveDocument.1">
                  <p:embed/>
                </p:oleObj>
              </mc:Choice>
              <mc:Fallback>
                <p:oleObj name="think-cell Slide" r:id="rId16" imgW="306" imgH="306" progId="TCLayout.ActiveDocument.1">
                  <p:embed/>
                  <p:pic>
                    <p:nvPicPr>
                      <p:cNvPr id="8" name="think-cell data - do not delete" hidden="1">
                        <a:extLst>
                          <a:ext uri="{FF2B5EF4-FFF2-40B4-BE49-F238E27FC236}">
                            <a16:creationId xmlns:a16="http://schemas.microsoft.com/office/drawing/2014/main" id="{2EA05B5F-75DF-3716-A8BE-0583A55804C6}"/>
                          </a:ext>
                        </a:extLst>
                      </p:cNvPr>
                      <p:cNvPicPr/>
                      <p:nvPr/>
                    </p:nvPicPr>
                    <p:blipFill>
                      <a:blip r:embed="rId17"/>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423951-126A-4D89-82A5-C0B38B80AD07}" type="datetime1">
              <a:rPr lang="x-none" smtClean="0"/>
              <a:t>1/30/2025</a:t>
            </a:fld>
            <a:endParaRPr lang="x-non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x-non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A6B7E3-C22C-4CDF-9CA2-833A42E446AA}" type="slidenum">
              <a:rPr lang="x-none" smtClean="0"/>
              <a:t>‹#›</a:t>
            </a:fld>
            <a:endParaRPr lang="x-none"/>
          </a:p>
        </p:txBody>
      </p:sp>
    </p:spTree>
    <p:extLst>
      <p:ext uri="{BB962C8B-B14F-4D97-AF65-F5344CB8AC3E}">
        <p14:creationId xmlns:p14="http://schemas.microsoft.com/office/powerpoint/2010/main" val="393257985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3.xml"/><Relationship Id="rId1" Type="http://schemas.openxmlformats.org/officeDocument/2006/relationships/vmlDrawing" Target="../drawings/vmlDrawing3.vml"/><Relationship Id="rId5" Type="http://schemas.openxmlformats.org/officeDocument/2006/relationships/image" Target="../media/image5.emf"/><Relationship Id="rId4" Type="http://schemas.openxmlformats.org/officeDocument/2006/relationships/oleObject" Target="../embeddings/oleObject8.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xml"/><Relationship Id="rId1" Type="http://schemas.openxmlformats.org/officeDocument/2006/relationships/vmlDrawing" Target="../drawings/vmlDrawing4.vml"/><Relationship Id="rId5" Type="http://schemas.openxmlformats.org/officeDocument/2006/relationships/image" Target="../media/image1.emf"/><Relationship Id="rId4" Type="http://schemas.openxmlformats.org/officeDocument/2006/relationships/oleObject" Target="../embeddings/oleObject9.bin"/></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07D1511-0850-10A9-5080-AF3685044699}"/>
              </a:ext>
            </a:extLst>
          </p:cNvPr>
          <p:cNvSpPr/>
          <p:nvPr/>
        </p:nvSpPr>
        <p:spPr>
          <a:xfrm>
            <a:off x="180623" y="2723444"/>
            <a:ext cx="112890" cy="1411111"/>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Заголовок 1">
            <a:extLst>
              <a:ext uri="{FF2B5EF4-FFF2-40B4-BE49-F238E27FC236}">
                <a16:creationId xmlns:a16="http://schemas.microsoft.com/office/drawing/2014/main" id="{4F5E12E6-8155-898C-A58E-AF4B6F5D8FF9}"/>
              </a:ext>
            </a:extLst>
          </p:cNvPr>
          <p:cNvSpPr txBox="1">
            <a:spLocks/>
          </p:cNvSpPr>
          <p:nvPr/>
        </p:nvSpPr>
        <p:spPr>
          <a:xfrm>
            <a:off x="293513" y="2723444"/>
            <a:ext cx="11338561" cy="127201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800" dirty="0">
                <a:latin typeface="Roboto Medium" panose="02000000000000000000" pitchFamily="2" charset="0"/>
                <a:ea typeface="Roboto Medium" panose="02000000000000000000" pitchFamily="2" charset="0"/>
              </a:rPr>
              <a:t>TRADE AND ECONOMIC POTENTIAL OF KAZAKHSTAN WITHIN ECO MARKETS IN THE NEW GEO-ECONOMIC REALITIES</a:t>
            </a:r>
            <a:endParaRPr lang="x-none" sz="2800" dirty="0">
              <a:latin typeface="Roboto Medium" panose="02000000000000000000" pitchFamily="2" charset="0"/>
              <a:ea typeface="Roboto Medium" panose="02000000000000000000" pitchFamily="2" charset="0"/>
            </a:endParaRPr>
          </a:p>
        </p:txBody>
      </p:sp>
      <p:sp>
        <p:nvSpPr>
          <p:cNvPr id="4" name="Заголовок 1">
            <a:extLst>
              <a:ext uri="{FF2B5EF4-FFF2-40B4-BE49-F238E27FC236}">
                <a16:creationId xmlns:a16="http://schemas.microsoft.com/office/drawing/2014/main" id="{28165457-A19F-7459-2DF2-5A5895DA680D}"/>
              </a:ext>
            </a:extLst>
          </p:cNvPr>
          <p:cNvSpPr txBox="1">
            <a:spLocks/>
          </p:cNvSpPr>
          <p:nvPr/>
        </p:nvSpPr>
        <p:spPr>
          <a:xfrm>
            <a:off x="4950177" y="6265334"/>
            <a:ext cx="2291645" cy="4638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1800" b="1" dirty="0">
                <a:solidFill>
                  <a:schemeClr val="accent2"/>
                </a:solidFill>
                <a:latin typeface="Arial" panose="020B0604020202020204" pitchFamily="34" charset="0"/>
                <a:cs typeface="Arial" panose="020B0604020202020204" pitchFamily="34" charset="0"/>
              </a:rPr>
              <a:t>November, 2024</a:t>
            </a:r>
            <a:endParaRPr lang="x-none" sz="1800" b="1" dirty="0">
              <a:solidFill>
                <a:schemeClr val="accent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40852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968D01-F96C-61D7-2508-8E9EB5A81631}"/>
            </a:ext>
          </a:extLst>
        </p:cNvPr>
        <p:cNvGrpSpPr/>
        <p:nvPr/>
      </p:nvGrpSpPr>
      <p:grpSpPr>
        <a:xfrm>
          <a:off x="0" y="0"/>
          <a:ext cx="0" cy="0"/>
          <a:chOff x="0" y="0"/>
          <a:chExt cx="0" cy="0"/>
        </a:xfrm>
      </p:grpSpPr>
      <p:sp>
        <p:nvSpPr>
          <p:cNvPr id="9" name="Rectangle 4">
            <a:extLst>
              <a:ext uri="{FF2B5EF4-FFF2-40B4-BE49-F238E27FC236}">
                <a16:creationId xmlns:a16="http://schemas.microsoft.com/office/drawing/2014/main" id="{DEA61AAC-7882-C3EE-8C90-E00F42114578}"/>
              </a:ext>
            </a:extLst>
          </p:cNvPr>
          <p:cNvSpPr/>
          <p:nvPr/>
        </p:nvSpPr>
        <p:spPr>
          <a:xfrm>
            <a:off x="0" y="1520825"/>
            <a:ext cx="4183447" cy="47879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lstStyle/>
          <a:p>
            <a:endParaRPr lang="en-GB" dirty="0">
              <a:latin typeface="Arial" panose="020B0604020202020204" pitchFamily="34" charset="0"/>
              <a:cs typeface="Arial" panose="020B0604020202020204" pitchFamily="34" charset="0"/>
            </a:endParaRPr>
          </a:p>
        </p:txBody>
      </p:sp>
      <p:sp>
        <p:nvSpPr>
          <p:cNvPr id="10" name="Rectangle 104">
            <a:extLst>
              <a:ext uri="{FF2B5EF4-FFF2-40B4-BE49-F238E27FC236}">
                <a16:creationId xmlns:a16="http://schemas.microsoft.com/office/drawing/2014/main" id="{3DE0DC36-8EB1-FB16-0E0F-F2D1F74383B3}"/>
              </a:ext>
            </a:extLst>
          </p:cNvPr>
          <p:cNvSpPr/>
          <p:nvPr/>
        </p:nvSpPr>
        <p:spPr>
          <a:xfrm>
            <a:off x="-1" y="2590800"/>
            <a:ext cx="99405" cy="2590800"/>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71991" tIns="485937" rtlCol="0" anchor="t"/>
          <a:lstStyle/>
          <a:p>
            <a:pPr defTabSz="914263"/>
            <a:endParaRPr lang="en-GB" sz="1000" b="1" dirty="0" err="1">
              <a:solidFill>
                <a:srgbClr val="FFFFFF"/>
              </a:solidFill>
              <a:latin typeface="Arial" panose="020B0604020202020204" pitchFamily="34" charset="0"/>
              <a:ea typeface="Verdana" panose="020B0604030504040204" pitchFamily="34" charset="0"/>
              <a:cs typeface="Arial" panose="020B0604020202020204" pitchFamily="34" charset="0"/>
              <a:sym typeface="Verdana" panose="020B0604030504040204" pitchFamily="34" charset="0"/>
            </a:endParaRPr>
          </a:p>
        </p:txBody>
      </p:sp>
      <p:sp>
        <p:nvSpPr>
          <p:cNvPr id="3" name="Заголовок 1">
            <a:extLst>
              <a:ext uri="{FF2B5EF4-FFF2-40B4-BE49-F238E27FC236}">
                <a16:creationId xmlns:a16="http://schemas.microsoft.com/office/drawing/2014/main" id="{17552C5F-928F-DDED-AA41-DD7385B1157D}"/>
              </a:ext>
            </a:extLst>
          </p:cNvPr>
          <p:cNvSpPr txBox="1">
            <a:spLocks/>
          </p:cNvSpPr>
          <p:nvPr/>
        </p:nvSpPr>
        <p:spPr>
          <a:xfrm>
            <a:off x="99404" y="283845"/>
            <a:ext cx="12003696" cy="6305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dirty="0">
                <a:latin typeface="Roboto" panose="02000000000000000000" pitchFamily="2" charset="0"/>
                <a:ea typeface="Roboto" panose="02000000000000000000" pitchFamily="2" charset="0"/>
                <a:cs typeface="Arial" panose="020B0604020202020204" pitchFamily="34" charset="0"/>
              </a:rPr>
              <a:t>Definition of existing cooperation projects of the Republic of Kazakhstan with the ECO countries</a:t>
            </a:r>
            <a:endParaRPr lang="x-none" sz="2400" b="1" dirty="0">
              <a:latin typeface="Arial" panose="020B0604020202020204" pitchFamily="34" charset="0"/>
              <a:cs typeface="Arial" panose="020B0604020202020204" pitchFamily="34" charset="0"/>
            </a:endParaRPr>
          </a:p>
        </p:txBody>
      </p:sp>
      <p:cxnSp>
        <p:nvCxnSpPr>
          <p:cNvPr id="4" name="Прямая соединительная линия 3">
            <a:extLst>
              <a:ext uri="{FF2B5EF4-FFF2-40B4-BE49-F238E27FC236}">
                <a16:creationId xmlns:a16="http://schemas.microsoft.com/office/drawing/2014/main" id="{704AB0B2-258E-3FEB-063A-29C77F1BD2CA}"/>
              </a:ext>
            </a:extLst>
          </p:cNvPr>
          <p:cNvCxnSpPr/>
          <p:nvPr/>
        </p:nvCxnSpPr>
        <p:spPr>
          <a:xfrm>
            <a:off x="186690" y="1005840"/>
            <a:ext cx="1181862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09DE522E-8337-1CDE-CED0-CA5BC107844C}"/>
              </a:ext>
            </a:extLst>
          </p:cNvPr>
          <p:cNvSpPr txBox="1"/>
          <p:nvPr/>
        </p:nvSpPr>
        <p:spPr>
          <a:xfrm>
            <a:off x="99404" y="1097281"/>
            <a:ext cx="11655716" cy="369332"/>
          </a:xfrm>
          <a:prstGeom prst="rect">
            <a:avLst/>
          </a:prstGeom>
          <a:noFill/>
        </p:spPr>
        <p:txBody>
          <a:bodyPr wrap="square">
            <a:spAutoFit/>
          </a:bodyPr>
          <a:lstStyle/>
          <a:p>
            <a:r>
              <a:rPr lang="en-US" b="1" dirty="0">
                <a:latin typeface="Roboto" panose="02000000000000000000" pitchFamily="2" charset="0"/>
                <a:ea typeface="Roboto" panose="02000000000000000000" pitchFamily="2" charset="0"/>
                <a:cs typeface="Times New Roman" panose="02020603050405020304" pitchFamily="18" charset="0"/>
              </a:rPr>
              <a:t>Energy cooperation</a:t>
            </a:r>
          </a:p>
        </p:txBody>
      </p:sp>
      <p:sp>
        <p:nvSpPr>
          <p:cNvPr id="8" name="TextBox 7">
            <a:extLst>
              <a:ext uri="{FF2B5EF4-FFF2-40B4-BE49-F238E27FC236}">
                <a16:creationId xmlns:a16="http://schemas.microsoft.com/office/drawing/2014/main" id="{DEE70166-389D-2CAA-D8B8-C1E968A2E20C}"/>
              </a:ext>
            </a:extLst>
          </p:cNvPr>
          <p:cNvSpPr txBox="1"/>
          <p:nvPr/>
        </p:nvSpPr>
        <p:spPr>
          <a:xfrm>
            <a:off x="163228" y="3015680"/>
            <a:ext cx="3856990" cy="1477328"/>
          </a:xfrm>
          <a:prstGeom prst="rect">
            <a:avLst/>
          </a:prstGeom>
          <a:noFill/>
        </p:spPr>
        <p:txBody>
          <a:bodyPr wrap="square">
            <a:spAutoFit/>
          </a:bodyPr>
          <a:lstStyle/>
          <a:p>
            <a:r>
              <a:rPr lang="en-US" b="1" dirty="0">
                <a:latin typeface="Roboto" panose="02000000000000000000" pitchFamily="2" charset="0"/>
                <a:ea typeface="Roboto" panose="02000000000000000000" pitchFamily="2" charset="0"/>
                <a:cs typeface="Arial" panose="020B0604020202020204" pitchFamily="34" charset="0"/>
              </a:rPr>
              <a:t>Kazakhstan is actively working with ECO members to develop cross-border energy projects, including the oil and gas sector and renewable energy sources</a:t>
            </a:r>
            <a:endParaRPr lang="ru-RU" b="1" dirty="0">
              <a:latin typeface="Roboto" panose="02000000000000000000" pitchFamily="2" charset="0"/>
              <a:ea typeface="Roboto" panose="02000000000000000000" pitchFamily="2" charset="0"/>
              <a:cs typeface="Arial" panose="020B0604020202020204" pitchFamily="34" charset="0"/>
            </a:endParaRPr>
          </a:p>
        </p:txBody>
      </p:sp>
      <p:cxnSp>
        <p:nvCxnSpPr>
          <p:cNvPr id="12" name="Прямая соединительная линия 11">
            <a:extLst>
              <a:ext uri="{FF2B5EF4-FFF2-40B4-BE49-F238E27FC236}">
                <a16:creationId xmlns:a16="http://schemas.microsoft.com/office/drawing/2014/main" id="{5FACF211-F111-C94B-EB73-A157F7F8B62A}"/>
              </a:ext>
            </a:extLst>
          </p:cNvPr>
          <p:cNvCxnSpPr>
            <a:cxnSpLocks/>
          </p:cNvCxnSpPr>
          <p:nvPr/>
        </p:nvCxnSpPr>
        <p:spPr>
          <a:xfrm>
            <a:off x="4612983" y="2032484"/>
            <a:ext cx="0" cy="377412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CC1AC2D9-4C95-370D-182A-87988C16A2C3}"/>
              </a:ext>
            </a:extLst>
          </p:cNvPr>
          <p:cNvSpPr/>
          <p:nvPr/>
        </p:nvSpPr>
        <p:spPr>
          <a:xfrm>
            <a:off x="4522983" y="1865491"/>
            <a:ext cx="180000" cy="180000"/>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x-none" dirty="0">
              <a:latin typeface="Arial" panose="020B0604020202020204" pitchFamily="34" charset="0"/>
              <a:cs typeface="Arial" panose="020B0604020202020204" pitchFamily="34" charset="0"/>
            </a:endParaRPr>
          </a:p>
        </p:txBody>
      </p:sp>
      <p:sp>
        <p:nvSpPr>
          <p:cNvPr id="15" name="Овал 14">
            <a:extLst>
              <a:ext uri="{FF2B5EF4-FFF2-40B4-BE49-F238E27FC236}">
                <a16:creationId xmlns:a16="http://schemas.microsoft.com/office/drawing/2014/main" id="{23574902-50E6-931D-380A-805EC4716E2B}"/>
              </a:ext>
            </a:extLst>
          </p:cNvPr>
          <p:cNvSpPr/>
          <p:nvPr/>
        </p:nvSpPr>
        <p:spPr>
          <a:xfrm>
            <a:off x="4522983" y="4293600"/>
            <a:ext cx="180000" cy="180000"/>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x-none" dirty="0">
              <a:latin typeface="Arial" panose="020B0604020202020204" pitchFamily="34" charset="0"/>
              <a:cs typeface="Arial" panose="020B0604020202020204" pitchFamily="34" charset="0"/>
            </a:endParaRPr>
          </a:p>
        </p:txBody>
      </p:sp>
      <p:sp>
        <p:nvSpPr>
          <p:cNvPr id="16" name="Овал 15">
            <a:extLst>
              <a:ext uri="{FF2B5EF4-FFF2-40B4-BE49-F238E27FC236}">
                <a16:creationId xmlns:a16="http://schemas.microsoft.com/office/drawing/2014/main" id="{585A3424-C2AB-397C-EFF2-85C20AD2C1C8}"/>
              </a:ext>
            </a:extLst>
          </p:cNvPr>
          <p:cNvSpPr/>
          <p:nvPr/>
        </p:nvSpPr>
        <p:spPr>
          <a:xfrm>
            <a:off x="4522983" y="5661520"/>
            <a:ext cx="180000" cy="180000"/>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x-none"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44CD6DED-7CF6-ED51-4FB2-8811E991F0C2}"/>
              </a:ext>
            </a:extLst>
          </p:cNvPr>
          <p:cNvSpPr txBox="1"/>
          <p:nvPr/>
        </p:nvSpPr>
        <p:spPr>
          <a:xfrm>
            <a:off x="4702983" y="5391108"/>
            <a:ext cx="7125041" cy="738664"/>
          </a:xfrm>
          <a:prstGeom prst="rect">
            <a:avLst/>
          </a:prstGeom>
          <a:noFill/>
        </p:spPr>
        <p:txBody>
          <a:bodyPr wrap="square">
            <a:spAutoFit/>
          </a:bodyPr>
          <a:lstStyle/>
          <a:p>
            <a:r>
              <a:rPr lang="en-US" sz="1400" dirty="0">
                <a:latin typeface="Roboto" panose="02000000000000000000" pitchFamily="2" charset="0"/>
                <a:ea typeface="Roboto" panose="02000000000000000000" pitchFamily="2" charset="0"/>
                <a:cs typeface="Times New Roman" panose="02020603050405020304" pitchFamily="18" charset="0"/>
              </a:rPr>
              <a:t>A project by the Turkish company Aksa Energy to build a new combined-cycle gas turbine (CCGT) in Shymkent with an electrical capacity of 500 MW. The estimated cost of the project is 700 million US dollars.</a:t>
            </a:r>
            <a:endParaRPr lang="ru-RU" sz="1400" dirty="0">
              <a:latin typeface="Roboto" panose="02000000000000000000" pitchFamily="2" charset="0"/>
              <a:ea typeface="Roboto" panose="02000000000000000000" pitchFamily="2" charset="0"/>
              <a:cs typeface="Times New Roman" panose="02020603050405020304" pitchFamily="18" charset="0"/>
            </a:endParaRPr>
          </a:p>
        </p:txBody>
      </p:sp>
      <p:sp>
        <p:nvSpPr>
          <p:cNvPr id="21" name="TextBox 20">
            <a:extLst>
              <a:ext uri="{FF2B5EF4-FFF2-40B4-BE49-F238E27FC236}">
                <a16:creationId xmlns:a16="http://schemas.microsoft.com/office/drawing/2014/main" id="{79C1426A-7777-F978-F676-1ACA73858E60}"/>
              </a:ext>
            </a:extLst>
          </p:cNvPr>
          <p:cNvSpPr txBox="1"/>
          <p:nvPr/>
        </p:nvSpPr>
        <p:spPr>
          <a:xfrm>
            <a:off x="4687573" y="3966151"/>
            <a:ext cx="7317737" cy="738664"/>
          </a:xfrm>
          <a:prstGeom prst="rect">
            <a:avLst/>
          </a:prstGeom>
          <a:noFill/>
        </p:spPr>
        <p:txBody>
          <a:bodyPr wrap="square">
            <a:spAutoFit/>
          </a:bodyPr>
          <a:lstStyle/>
          <a:p>
            <a:r>
              <a:rPr lang="en-US" sz="1400" dirty="0">
                <a:latin typeface="Roboto" panose="02000000000000000000" pitchFamily="2" charset="0"/>
                <a:ea typeface="Roboto" panose="02000000000000000000" pitchFamily="2" charset="0"/>
                <a:cs typeface="Times New Roman" panose="02020603050405020304" pitchFamily="18" charset="0"/>
              </a:rPr>
              <a:t>The project of the Turkish company "Aksa Energy" for the construction of a new combined-cycle plant (CCP) in the city of Kyzylorda with an electric capacity of 240 MW. The estimated cost of the project is 490 million US dollars.</a:t>
            </a:r>
            <a:endParaRPr lang="ru-RU" sz="1400" dirty="0">
              <a:latin typeface="Roboto" panose="02000000000000000000" pitchFamily="2" charset="0"/>
              <a:ea typeface="Roboto" panose="02000000000000000000" pitchFamily="2" charset="0"/>
              <a:cs typeface="Times New Roman" panose="02020603050405020304" pitchFamily="18" charset="0"/>
            </a:endParaRPr>
          </a:p>
        </p:txBody>
      </p:sp>
      <p:sp>
        <p:nvSpPr>
          <p:cNvPr id="23" name="TextBox 22">
            <a:extLst>
              <a:ext uri="{FF2B5EF4-FFF2-40B4-BE49-F238E27FC236}">
                <a16:creationId xmlns:a16="http://schemas.microsoft.com/office/drawing/2014/main" id="{5ACCECBA-0208-3830-1B9C-575F16E3F3D5}"/>
              </a:ext>
            </a:extLst>
          </p:cNvPr>
          <p:cNvSpPr txBox="1"/>
          <p:nvPr/>
        </p:nvSpPr>
        <p:spPr>
          <a:xfrm>
            <a:off x="4682240" y="2687796"/>
            <a:ext cx="7235783" cy="738664"/>
          </a:xfrm>
          <a:prstGeom prst="rect">
            <a:avLst/>
          </a:prstGeom>
          <a:noFill/>
        </p:spPr>
        <p:txBody>
          <a:bodyPr wrap="square">
            <a:spAutoFit/>
          </a:bodyPr>
          <a:lstStyle/>
          <a:p>
            <a:r>
              <a:rPr lang="en-US" sz="1400" dirty="0">
                <a:latin typeface="Roboto" panose="02000000000000000000" pitchFamily="2" charset="0"/>
                <a:ea typeface="Roboto" panose="02000000000000000000" pitchFamily="2" charset="0"/>
                <a:cs typeface="Times New Roman" panose="02020603050405020304" pitchFamily="18" charset="0"/>
              </a:rPr>
              <a:t>The project of the Turkish company "</a:t>
            </a:r>
            <a:r>
              <a:rPr lang="en-US" sz="1400" dirty="0" err="1">
                <a:latin typeface="Roboto" panose="02000000000000000000" pitchFamily="2" charset="0"/>
                <a:ea typeface="Roboto" panose="02000000000000000000" pitchFamily="2" charset="0"/>
                <a:cs typeface="Times New Roman" panose="02020603050405020304" pitchFamily="18" charset="0"/>
              </a:rPr>
              <a:t>Yildizlar</a:t>
            </a:r>
            <a:r>
              <a:rPr lang="en-US" sz="1400" dirty="0">
                <a:latin typeface="Roboto" panose="02000000000000000000" pitchFamily="2" charset="0"/>
                <a:ea typeface="Roboto" panose="02000000000000000000" pitchFamily="2" charset="0"/>
                <a:cs typeface="Times New Roman" panose="02020603050405020304" pitchFamily="18" charset="0"/>
              </a:rPr>
              <a:t> SSS Holding" for the construction of a gas piston power plant in the Kyzylorda region with a capacity of 138 MW jointly with the SPK "Baikonur" for 50 million US dollars.</a:t>
            </a:r>
            <a:endParaRPr lang="ru-RU" sz="1400" dirty="0">
              <a:latin typeface="Roboto" panose="02000000000000000000" pitchFamily="2" charset="0"/>
              <a:ea typeface="Roboto" panose="02000000000000000000" pitchFamily="2" charset="0"/>
              <a:cs typeface="Times New Roman" panose="02020603050405020304" pitchFamily="18" charset="0"/>
            </a:endParaRPr>
          </a:p>
        </p:txBody>
      </p:sp>
      <p:sp>
        <p:nvSpPr>
          <p:cNvPr id="25" name="TextBox 24">
            <a:extLst>
              <a:ext uri="{FF2B5EF4-FFF2-40B4-BE49-F238E27FC236}">
                <a16:creationId xmlns:a16="http://schemas.microsoft.com/office/drawing/2014/main" id="{D85F39A4-ED89-4A09-B9B3-27CDA629EA91}"/>
              </a:ext>
            </a:extLst>
          </p:cNvPr>
          <p:cNvSpPr txBox="1"/>
          <p:nvPr/>
        </p:nvSpPr>
        <p:spPr>
          <a:xfrm>
            <a:off x="4704083" y="1529948"/>
            <a:ext cx="7487918" cy="738664"/>
          </a:xfrm>
          <a:prstGeom prst="rect">
            <a:avLst/>
          </a:prstGeom>
          <a:noFill/>
        </p:spPr>
        <p:txBody>
          <a:bodyPr wrap="square">
            <a:spAutoFit/>
          </a:bodyPr>
          <a:lstStyle/>
          <a:p>
            <a:r>
              <a:rPr lang="en-US" sz="1400" dirty="0">
                <a:latin typeface="Roboto" panose="02000000000000000000" pitchFamily="2" charset="0"/>
                <a:ea typeface="Roboto" panose="02000000000000000000" pitchFamily="2" charset="0"/>
                <a:cs typeface="Times New Roman" panose="02020603050405020304" pitchFamily="18" charset="0"/>
              </a:rPr>
              <a:t>The project of the Turkish company </a:t>
            </a:r>
            <a:r>
              <a:rPr lang="en-US" sz="1400" dirty="0" err="1">
                <a:latin typeface="Roboto" panose="02000000000000000000" pitchFamily="2" charset="0"/>
                <a:ea typeface="Roboto" panose="02000000000000000000" pitchFamily="2" charset="0"/>
                <a:cs typeface="Times New Roman" panose="02020603050405020304" pitchFamily="18" charset="0"/>
              </a:rPr>
              <a:t>Mimsan</a:t>
            </a:r>
            <a:r>
              <a:rPr lang="en-US" sz="1400" dirty="0">
                <a:latin typeface="Roboto" panose="02000000000000000000" pitchFamily="2" charset="0"/>
                <a:ea typeface="Roboto" panose="02000000000000000000" pitchFamily="2" charset="0"/>
                <a:cs typeface="Times New Roman" panose="02020603050405020304" pitchFamily="18" charset="0"/>
              </a:rPr>
              <a:t> </a:t>
            </a:r>
            <a:r>
              <a:rPr lang="en-US" sz="1400" dirty="0" err="1">
                <a:latin typeface="Roboto" panose="02000000000000000000" pitchFamily="2" charset="0"/>
                <a:ea typeface="Roboto" panose="02000000000000000000" pitchFamily="2" charset="0"/>
                <a:cs typeface="Times New Roman" panose="02020603050405020304" pitchFamily="18" charset="0"/>
              </a:rPr>
              <a:t>Endustri</a:t>
            </a:r>
            <a:r>
              <a:rPr lang="en-US" sz="1400" dirty="0">
                <a:latin typeface="Roboto" panose="02000000000000000000" pitchFamily="2" charset="0"/>
                <a:ea typeface="Roboto" panose="02000000000000000000" pitchFamily="2" charset="0"/>
                <a:cs typeface="Times New Roman" panose="02020603050405020304" pitchFamily="18" charset="0"/>
              </a:rPr>
              <a:t> </a:t>
            </a:r>
            <a:r>
              <a:rPr lang="en-US" sz="1400" dirty="0" err="1">
                <a:latin typeface="Roboto" panose="02000000000000000000" pitchFamily="2" charset="0"/>
                <a:ea typeface="Roboto" panose="02000000000000000000" pitchFamily="2" charset="0"/>
                <a:cs typeface="Times New Roman" panose="02020603050405020304" pitchFamily="18" charset="0"/>
              </a:rPr>
              <a:t>Kazanlari</a:t>
            </a:r>
            <a:r>
              <a:rPr lang="en-US" sz="1400" dirty="0">
                <a:latin typeface="Roboto" panose="02000000000000000000" pitchFamily="2" charset="0"/>
                <a:ea typeface="Roboto" panose="02000000000000000000" pitchFamily="2" charset="0"/>
                <a:cs typeface="Times New Roman" panose="02020603050405020304" pitchFamily="18" charset="0"/>
              </a:rPr>
              <a:t> Sanayi </a:t>
            </a:r>
            <a:r>
              <a:rPr lang="en-US" sz="1400" dirty="0" err="1">
                <a:latin typeface="Roboto" panose="02000000000000000000" pitchFamily="2" charset="0"/>
                <a:ea typeface="Roboto" panose="02000000000000000000" pitchFamily="2" charset="0"/>
                <a:cs typeface="Times New Roman" panose="02020603050405020304" pitchFamily="18" charset="0"/>
              </a:rPr>
              <a:t>ve</a:t>
            </a:r>
            <a:r>
              <a:rPr lang="en-US" sz="1400" dirty="0">
                <a:latin typeface="Roboto" panose="02000000000000000000" pitchFamily="2" charset="0"/>
                <a:ea typeface="Roboto" panose="02000000000000000000" pitchFamily="2" charset="0"/>
                <a:cs typeface="Times New Roman" panose="02020603050405020304" pitchFamily="18" charset="0"/>
              </a:rPr>
              <a:t> Ticaret AS JSC for the construction of a heat source with an installed capacity of 30 </a:t>
            </a:r>
            <a:r>
              <a:rPr lang="en-US" sz="1400" dirty="0" err="1">
                <a:latin typeface="Roboto" panose="02000000000000000000" pitchFamily="2" charset="0"/>
                <a:ea typeface="Roboto" panose="02000000000000000000" pitchFamily="2" charset="0"/>
                <a:cs typeface="Times New Roman" panose="02020603050405020304" pitchFamily="18" charset="0"/>
              </a:rPr>
              <a:t>Gcal</a:t>
            </a:r>
            <a:r>
              <a:rPr lang="en-US" sz="1400" dirty="0">
                <a:latin typeface="Roboto" panose="02000000000000000000" pitchFamily="2" charset="0"/>
                <a:ea typeface="Roboto" panose="02000000000000000000" pitchFamily="2" charset="0"/>
                <a:cs typeface="Times New Roman" panose="02020603050405020304" pitchFamily="18" charset="0"/>
              </a:rPr>
              <a:t>/hour. The total 49 million US dollars.</a:t>
            </a:r>
            <a:endParaRPr lang="x-none" sz="1400" dirty="0">
              <a:latin typeface="Roboto" panose="02000000000000000000" pitchFamily="2" charset="0"/>
              <a:ea typeface="Roboto" panose="02000000000000000000" pitchFamily="2" charset="0"/>
              <a:cs typeface="Times New Roman" panose="02020603050405020304" pitchFamily="18" charset="0"/>
            </a:endParaRPr>
          </a:p>
        </p:txBody>
      </p:sp>
      <p:sp>
        <p:nvSpPr>
          <p:cNvPr id="26" name="Овал 25">
            <a:extLst>
              <a:ext uri="{FF2B5EF4-FFF2-40B4-BE49-F238E27FC236}">
                <a16:creationId xmlns:a16="http://schemas.microsoft.com/office/drawing/2014/main" id="{1F013179-BDC9-E286-BDDE-DE9093121BE4}"/>
              </a:ext>
            </a:extLst>
          </p:cNvPr>
          <p:cNvSpPr/>
          <p:nvPr/>
        </p:nvSpPr>
        <p:spPr>
          <a:xfrm>
            <a:off x="4522983" y="2925680"/>
            <a:ext cx="180000" cy="180000"/>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x-none" dirty="0">
              <a:latin typeface="Arial" panose="020B0604020202020204" pitchFamily="34" charset="0"/>
              <a:cs typeface="Arial" panose="020B0604020202020204" pitchFamily="34" charset="0"/>
            </a:endParaRPr>
          </a:p>
        </p:txBody>
      </p:sp>
      <p:sp>
        <p:nvSpPr>
          <p:cNvPr id="2" name="Номер слайда 1">
            <a:extLst>
              <a:ext uri="{FF2B5EF4-FFF2-40B4-BE49-F238E27FC236}">
                <a16:creationId xmlns:a16="http://schemas.microsoft.com/office/drawing/2014/main" id="{C907083E-CE0B-F7C9-1452-C3F6E87E0B61}"/>
              </a:ext>
            </a:extLst>
          </p:cNvPr>
          <p:cNvSpPr>
            <a:spLocks noGrp="1"/>
          </p:cNvSpPr>
          <p:nvPr>
            <p:ph type="sldNum" sz="quarter" idx="12"/>
          </p:nvPr>
        </p:nvSpPr>
        <p:spPr/>
        <p:txBody>
          <a:bodyPr/>
          <a:lstStyle/>
          <a:p>
            <a:fld id="{B9A6B7E3-C22C-4CDF-9CA2-833A42E446AA}" type="slidenum">
              <a:rPr lang="x-none" smtClean="0"/>
              <a:t>10</a:t>
            </a:fld>
            <a:endParaRPr lang="x-none"/>
          </a:p>
        </p:txBody>
      </p:sp>
    </p:spTree>
    <p:extLst>
      <p:ext uri="{BB962C8B-B14F-4D97-AF65-F5344CB8AC3E}">
        <p14:creationId xmlns:p14="http://schemas.microsoft.com/office/powerpoint/2010/main" val="11272153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EA94B-E7E6-2FD1-9EBB-BFE6FA625654}"/>
            </a:ext>
          </a:extLst>
        </p:cNvPr>
        <p:cNvGrpSpPr/>
        <p:nvPr/>
      </p:nvGrpSpPr>
      <p:grpSpPr>
        <a:xfrm>
          <a:off x="0" y="0"/>
          <a:ext cx="0" cy="0"/>
          <a:chOff x="0" y="0"/>
          <a:chExt cx="0" cy="0"/>
        </a:xfrm>
      </p:grpSpPr>
      <p:sp>
        <p:nvSpPr>
          <p:cNvPr id="9" name="Rectangle 4">
            <a:extLst>
              <a:ext uri="{FF2B5EF4-FFF2-40B4-BE49-F238E27FC236}">
                <a16:creationId xmlns:a16="http://schemas.microsoft.com/office/drawing/2014/main" id="{174FF2C8-3E68-44BE-EF61-68738BA313BB}"/>
              </a:ext>
            </a:extLst>
          </p:cNvPr>
          <p:cNvSpPr/>
          <p:nvPr/>
        </p:nvSpPr>
        <p:spPr>
          <a:xfrm>
            <a:off x="0" y="1520825"/>
            <a:ext cx="4183447" cy="47879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lstStyle/>
          <a:p>
            <a:endParaRPr lang="en-GB" dirty="0">
              <a:latin typeface="Arial" panose="020B0604020202020204" pitchFamily="34" charset="0"/>
              <a:cs typeface="Arial" panose="020B0604020202020204" pitchFamily="34" charset="0"/>
            </a:endParaRPr>
          </a:p>
        </p:txBody>
      </p:sp>
      <p:sp>
        <p:nvSpPr>
          <p:cNvPr id="10" name="Rectangle 104">
            <a:extLst>
              <a:ext uri="{FF2B5EF4-FFF2-40B4-BE49-F238E27FC236}">
                <a16:creationId xmlns:a16="http://schemas.microsoft.com/office/drawing/2014/main" id="{079A7699-75EA-4659-7611-831FD5B79C8E}"/>
              </a:ext>
            </a:extLst>
          </p:cNvPr>
          <p:cNvSpPr/>
          <p:nvPr/>
        </p:nvSpPr>
        <p:spPr>
          <a:xfrm>
            <a:off x="-1" y="2590800"/>
            <a:ext cx="99405" cy="2590800"/>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71991" tIns="485937" rtlCol="0" anchor="t"/>
          <a:lstStyle/>
          <a:p>
            <a:pPr defTabSz="914263"/>
            <a:endParaRPr lang="en-GB" sz="1000" b="1" dirty="0" err="1">
              <a:solidFill>
                <a:srgbClr val="FFFFFF"/>
              </a:solidFill>
              <a:latin typeface="Arial" panose="020B0604020202020204" pitchFamily="34" charset="0"/>
              <a:ea typeface="Verdana" panose="020B0604030504040204" pitchFamily="34" charset="0"/>
              <a:cs typeface="Arial" panose="020B0604020202020204" pitchFamily="34" charset="0"/>
              <a:sym typeface="Verdana" panose="020B0604030504040204" pitchFamily="34" charset="0"/>
            </a:endParaRPr>
          </a:p>
        </p:txBody>
      </p:sp>
      <p:sp>
        <p:nvSpPr>
          <p:cNvPr id="3" name="Заголовок 1">
            <a:extLst>
              <a:ext uri="{FF2B5EF4-FFF2-40B4-BE49-F238E27FC236}">
                <a16:creationId xmlns:a16="http://schemas.microsoft.com/office/drawing/2014/main" id="{8F53E4AD-058A-0D72-4401-D770CC260EE8}"/>
              </a:ext>
            </a:extLst>
          </p:cNvPr>
          <p:cNvSpPr txBox="1">
            <a:spLocks/>
          </p:cNvSpPr>
          <p:nvPr/>
        </p:nvSpPr>
        <p:spPr>
          <a:xfrm>
            <a:off x="99404" y="283845"/>
            <a:ext cx="11818619" cy="6305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dirty="0">
                <a:latin typeface="Roboto" panose="02000000000000000000" pitchFamily="2" charset="0"/>
                <a:ea typeface="Roboto" panose="02000000000000000000" pitchFamily="2" charset="0"/>
                <a:cs typeface="Arial" panose="020B0604020202020204" pitchFamily="34" charset="0"/>
              </a:rPr>
              <a:t>Definition of existing cooperation projects of the Republic of Kazakhstan with the ECO countries</a:t>
            </a:r>
            <a:endParaRPr lang="x-none" sz="2400" b="1" dirty="0">
              <a:latin typeface="Arial" panose="020B0604020202020204" pitchFamily="34" charset="0"/>
              <a:cs typeface="Arial" panose="020B0604020202020204" pitchFamily="34" charset="0"/>
            </a:endParaRPr>
          </a:p>
        </p:txBody>
      </p:sp>
      <p:cxnSp>
        <p:nvCxnSpPr>
          <p:cNvPr id="4" name="Прямая соединительная линия 3">
            <a:extLst>
              <a:ext uri="{FF2B5EF4-FFF2-40B4-BE49-F238E27FC236}">
                <a16:creationId xmlns:a16="http://schemas.microsoft.com/office/drawing/2014/main" id="{EF44B672-5672-B0A9-D159-45A8AE695A0B}"/>
              </a:ext>
            </a:extLst>
          </p:cNvPr>
          <p:cNvCxnSpPr/>
          <p:nvPr/>
        </p:nvCxnSpPr>
        <p:spPr>
          <a:xfrm>
            <a:off x="186690" y="1005840"/>
            <a:ext cx="1181862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28FF4C0-4B5F-E7AB-43AA-D6F02BBADD26}"/>
              </a:ext>
            </a:extLst>
          </p:cNvPr>
          <p:cNvSpPr txBox="1"/>
          <p:nvPr/>
        </p:nvSpPr>
        <p:spPr>
          <a:xfrm>
            <a:off x="99404" y="1097281"/>
            <a:ext cx="11655716" cy="389402"/>
          </a:xfrm>
          <a:prstGeom prst="rect">
            <a:avLst/>
          </a:prstGeom>
          <a:noFill/>
        </p:spPr>
        <p:txBody>
          <a:bodyPr wrap="square">
            <a:spAutoFit/>
          </a:bodyPr>
          <a:lstStyle/>
          <a:p>
            <a:pPr lvl="0" algn="just">
              <a:lnSpc>
                <a:spcPct val="115000"/>
              </a:lnSpc>
              <a:spcAft>
                <a:spcPts val="1000"/>
              </a:spcAft>
            </a:pPr>
            <a:r>
              <a:rPr lang="kk-KZ" b="1" dirty="0">
                <a:latin typeface="Roboto" panose="02000000000000000000" pitchFamily="2" charset="0"/>
                <a:ea typeface="Roboto" panose="02000000000000000000" pitchFamily="2" charset="0"/>
                <a:cs typeface="Times New Roman" panose="02020603050405020304" pitchFamily="18" charset="0"/>
              </a:rPr>
              <a:t>Trade and investment</a:t>
            </a:r>
            <a:endParaRPr lang="en-US" b="1" dirty="0">
              <a:latin typeface="Roboto" panose="02000000000000000000" pitchFamily="2" charset="0"/>
              <a:ea typeface="Roboto" panose="02000000000000000000" pitchFamily="2" charset="0"/>
              <a:cs typeface="Times New Roman" panose="02020603050405020304" pitchFamily="18" charset="0"/>
            </a:endParaRPr>
          </a:p>
        </p:txBody>
      </p:sp>
      <p:sp>
        <p:nvSpPr>
          <p:cNvPr id="8" name="TextBox 7">
            <a:extLst>
              <a:ext uri="{FF2B5EF4-FFF2-40B4-BE49-F238E27FC236}">
                <a16:creationId xmlns:a16="http://schemas.microsoft.com/office/drawing/2014/main" id="{12738C73-0732-8463-9B13-800E82DE8AC8}"/>
              </a:ext>
            </a:extLst>
          </p:cNvPr>
          <p:cNvSpPr txBox="1"/>
          <p:nvPr/>
        </p:nvSpPr>
        <p:spPr>
          <a:xfrm>
            <a:off x="163228" y="3015680"/>
            <a:ext cx="3856990" cy="1477328"/>
          </a:xfrm>
          <a:prstGeom prst="rect">
            <a:avLst/>
          </a:prstGeom>
          <a:noFill/>
        </p:spPr>
        <p:txBody>
          <a:bodyPr wrap="square">
            <a:spAutoFit/>
          </a:bodyPr>
          <a:lstStyle/>
          <a:p>
            <a:r>
              <a:rPr lang="en-US" b="1" dirty="0">
                <a:latin typeface="Roboto" panose="02000000000000000000" pitchFamily="2" charset="0"/>
                <a:ea typeface="Roboto" panose="02000000000000000000" pitchFamily="2" charset="0"/>
                <a:cs typeface="Arial" panose="020B0604020202020204" pitchFamily="34" charset="0"/>
              </a:rPr>
              <a:t>Also Kazakhstan and the ECO countries cooperate in increasing bilateral trade and attracting investment, including through the creation of free economic zones.</a:t>
            </a:r>
            <a:endParaRPr lang="ru-RU" b="1" dirty="0">
              <a:latin typeface="Roboto" panose="02000000000000000000" pitchFamily="2" charset="0"/>
              <a:ea typeface="Roboto" panose="02000000000000000000" pitchFamily="2" charset="0"/>
              <a:cs typeface="Arial" panose="020B0604020202020204" pitchFamily="34" charset="0"/>
            </a:endParaRPr>
          </a:p>
        </p:txBody>
      </p:sp>
      <p:cxnSp>
        <p:nvCxnSpPr>
          <p:cNvPr id="12" name="Прямая соединительная линия 11">
            <a:extLst>
              <a:ext uri="{FF2B5EF4-FFF2-40B4-BE49-F238E27FC236}">
                <a16:creationId xmlns:a16="http://schemas.microsoft.com/office/drawing/2014/main" id="{16447DBA-670A-31E9-D90C-33E9ACE4BD60}"/>
              </a:ext>
            </a:extLst>
          </p:cNvPr>
          <p:cNvCxnSpPr>
            <a:cxnSpLocks/>
          </p:cNvCxnSpPr>
          <p:nvPr/>
        </p:nvCxnSpPr>
        <p:spPr>
          <a:xfrm>
            <a:off x="4612983" y="2032484"/>
            <a:ext cx="0" cy="377412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1F9A5A83-5EDD-D1E9-7F96-3BF7EDADBF53}"/>
              </a:ext>
            </a:extLst>
          </p:cNvPr>
          <p:cNvSpPr/>
          <p:nvPr/>
        </p:nvSpPr>
        <p:spPr>
          <a:xfrm>
            <a:off x="4522983" y="1865491"/>
            <a:ext cx="180000" cy="180000"/>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x-none" dirty="0">
              <a:latin typeface="Arial" panose="020B0604020202020204" pitchFamily="34" charset="0"/>
              <a:cs typeface="Arial" panose="020B0604020202020204" pitchFamily="34" charset="0"/>
            </a:endParaRPr>
          </a:p>
        </p:txBody>
      </p:sp>
      <p:sp>
        <p:nvSpPr>
          <p:cNvPr id="15" name="Овал 14">
            <a:extLst>
              <a:ext uri="{FF2B5EF4-FFF2-40B4-BE49-F238E27FC236}">
                <a16:creationId xmlns:a16="http://schemas.microsoft.com/office/drawing/2014/main" id="{4E698458-AF46-3092-E388-31FC8D863DA5}"/>
              </a:ext>
            </a:extLst>
          </p:cNvPr>
          <p:cNvSpPr/>
          <p:nvPr/>
        </p:nvSpPr>
        <p:spPr>
          <a:xfrm>
            <a:off x="4522983" y="4293600"/>
            <a:ext cx="180000" cy="180000"/>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x-none" dirty="0">
              <a:latin typeface="Arial" panose="020B0604020202020204" pitchFamily="34" charset="0"/>
              <a:cs typeface="Arial" panose="020B0604020202020204" pitchFamily="34" charset="0"/>
            </a:endParaRPr>
          </a:p>
        </p:txBody>
      </p:sp>
      <p:sp>
        <p:nvSpPr>
          <p:cNvPr id="16" name="Овал 15">
            <a:extLst>
              <a:ext uri="{FF2B5EF4-FFF2-40B4-BE49-F238E27FC236}">
                <a16:creationId xmlns:a16="http://schemas.microsoft.com/office/drawing/2014/main" id="{EC467F2E-682B-4753-490C-AFE8B4395D3D}"/>
              </a:ext>
            </a:extLst>
          </p:cNvPr>
          <p:cNvSpPr/>
          <p:nvPr/>
        </p:nvSpPr>
        <p:spPr>
          <a:xfrm>
            <a:off x="4522983" y="5661520"/>
            <a:ext cx="180000" cy="180000"/>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x-none"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ACA8812F-C794-ED51-DCF0-C796558C9BF7}"/>
              </a:ext>
            </a:extLst>
          </p:cNvPr>
          <p:cNvSpPr txBox="1"/>
          <p:nvPr/>
        </p:nvSpPr>
        <p:spPr>
          <a:xfrm>
            <a:off x="4702983" y="5391108"/>
            <a:ext cx="7489016" cy="738664"/>
          </a:xfrm>
          <a:prstGeom prst="rect">
            <a:avLst/>
          </a:prstGeom>
          <a:noFill/>
        </p:spPr>
        <p:txBody>
          <a:bodyPr wrap="square">
            <a:spAutoFit/>
          </a:bodyPr>
          <a:lstStyle/>
          <a:p>
            <a:r>
              <a:rPr lang="en-US" sz="1400" dirty="0">
                <a:latin typeface="Roboto" panose="02000000000000000000" pitchFamily="2" charset="0"/>
                <a:ea typeface="Roboto" panose="02000000000000000000" pitchFamily="2" charset="0"/>
                <a:cs typeface="Times New Roman" panose="02020603050405020304" pitchFamily="18" charset="0"/>
              </a:rPr>
              <a:t>The project of the Kazakh motor company Astana-Motors to purchase 70% of the Uzbek company Hyundai Auto Asia SP in 2020. The deal was approved by the State Committee of Uzbekistan for the development of competition.</a:t>
            </a:r>
            <a:endParaRPr lang="ru-RU" sz="1400" dirty="0">
              <a:latin typeface="Roboto" panose="02000000000000000000" pitchFamily="2" charset="0"/>
              <a:ea typeface="Roboto" panose="02000000000000000000" pitchFamily="2" charset="0"/>
              <a:cs typeface="Times New Roman" panose="02020603050405020304" pitchFamily="18" charset="0"/>
            </a:endParaRPr>
          </a:p>
        </p:txBody>
      </p:sp>
      <p:sp>
        <p:nvSpPr>
          <p:cNvPr id="21" name="TextBox 20">
            <a:extLst>
              <a:ext uri="{FF2B5EF4-FFF2-40B4-BE49-F238E27FC236}">
                <a16:creationId xmlns:a16="http://schemas.microsoft.com/office/drawing/2014/main" id="{A5F168F3-3A07-E54A-D68F-DA3F6088EC10}"/>
              </a:ext>
            </a:extLst>
          </p:cNvPr>
          <p:cNvSpPr txBox="1"/>
          <p:nvPr/>
        </p:nvSpPr>
        <p:spPr>
          <a:xfrm>
            <a:off x="4702983" y="4104353"/>
            <a:ext cx="7489014" cy="523220"/>
          </a:xfrm>
          <a:prstGeom prst="rect">
            <a:avLst/>
          </a:prstGeom>
          <a:noFill/>
        </p:spPr>
        <p:txBody>
          <a:bodyPr wrap="square">
            <a:spAutoFit/>
          </a:bodyPr>
          <a:lstStyle/>
          <a:p>
            <a:r>
              <a:rPr lang="en-US" sz="1400" dirty="0">
                <a:latin typeface="Roboto" panose="02000000000000000000" pitchFamily="2" charset="0"/>
                <a:ea typeface="Roboto" panose="02000000000000000000" pitchFamily="2" charset="0"/>
                <a:cs typeface="Times New Roman" panose="02020603050405020304" pitchFamily="18" charset="0"/>
              </a:rPr>
              <a:t>The project of the Kazakh company Magnum Cash &amp; Carry LLP to open two Magnum supermarkets in Tashkent in 2021. The initial investment was 20 million US dollars.</a:t>
            </a:r>
            <a:endParaRPr lang="ru-RU" sz="1400" dirty="0">
              <a:latin typeface="Roboto" panose="02000000000000000000" pitchFamily="2" charset="0"/>
              <a:ea typeface="Roboto" panose="02000000000000000000" pitchFamily="2" charset="0"/>
              <a:cs typeface="Times New Roman" panose="02020603050405020304" pitchFamily="18" charset="0"/>
            </a:endParaRPr>
          </a:p>
        </p:txBody>
      </p:sp>
      <p:sp>
        <p:nvSpPr>
          <p:cNvPr id="23" name="TextBox 22">
            <a:extLst>
              <a:ext uri="{FF2B5EF4-FFF2-40B4-BE49-F238E27FC236}">
                <a16:creationId xmlns:a16="http://schemas.microsoft.com/office/drawing/2014/main" id="{BBD45052-1272-2352-7DED-06097694AF9F}"/>
              </a:ext>
            </a:extLst>
          </p:cNvPr>
          <p:cNvSpPr txBox="1"/>
          <p:nvPr/>
        </p:nvSpPr>
        <p:spPr>
          <a:xfrm>
            <a:off x="4682240" y="2687796"/>
            <a:ext cx="7489013" cy="738664"/>
          </a:xfrm>
          <a:prstGeom prst="rect">
            <a:avLst/>
          </a:prstGeom>
          <a:noFill/>
        </p:spPr>
        <p:txBody>
          <a:bodyPr wrap="square">
            <a:spAutoFit/>
          </a:bodyPr>
          <a:lstStyle/>
          <a:p>
            <a:r>
              <a:rPr lang="en-US" sz="1400" dirty="0">
                <a:latin typeface="Roboto" panose="02000000000000000000" pitchFamily="2" charset="0"/>
                <a:ea typeface="Roboto" panose="02000000000000000000" pitchFamily="2" charset="0"/>
                <a:cs typeface="Times New Roman" panose="02020603050405020304" pitchFamily="18" charset="0"/>
              </a:rPr>
              <a:t>A project of an Azerbaijani company to open a Trading House in Astana in 2021. There is no information on investments, but it is assumed that the project was fully financed with budget money.</a:t>
            </a:r>
            <a:endParaRPr lang="ru-RU" sz="1400" dirty="0">
              <a:latin typeface="Roboto" panose="02000000000000000000" pitchFamily="2" charset="0"/>
              <a:ea typeface="Roboto" panose="02000000000000000000" pitchFamily="2" charset="0"/>
              <a:cs typeface="Times New Roman" panose="02020603050405020304" pitchFamily="18" charset="0"/>
            </a:endParaRPr>
          </a:p>
        </p:txBody>
      </p:sp>
      <p:sp>
        <p:nvSpPr>
          <p:cNvPr id="25" name="TextBox 24">
            <a:extLst>
              <a:ext uri="{FF2B5EF4-FFF2-40B4-BE49-F238E27FC236}">
                <a16:creationId xmlns:a16="http://schemas.microsoft.com/office/drawing/2014/main" id="{F46FCC59-78B4-9E0B-35D8-0AFC3B13918F}"/>
              </a:ext>
            </a:extLst>
          </p:cNvPr>
          <p:cNvSpPr txBox="1"/>
          <p:nvPr/>
        </p:nvSpPr>
        <p:spPr>
          <a:xfrm>
            <a:off x="4704083" y="1529948"/>
            <a:ext cx="7386318" cy="738664"/>
          </a:xfrm>
          <a:prstGeom prst="rect">
            <a:avLst/>
          </a:prstGeom>
          <a:noFill/>
        </p:spPr>
        <p:txBody>
          <a:bodyPr wrap="square">
            <a:spAutoFit/>
          </a:bodyPr>
          <a:lstStyle/>
          <a:p>
            <a:r>
              <a:rPr lang="en-US" sz="1400" dirty="0">
                <a:latin typeface="Roboto" panose="02000000000000000000" pitchFamily="2" charset="0"/>
                <a:ea typeface="Roboto" panose="02000000000000000000" pitchFamily="2" charset="0"/>
                <a:cs typeface="Times New Roman" panose="02020603050405020304" pitchFamily="18" charset="0"/>
              </a:rPr>
              <a:t>A project of the Turkish company "LC Waikiki" for wholesale and retail trade throughout Kazakhstan. The first store was opened in 2010, and currently there are 31 stores, each of which is valued at 1.5 million US dollars.</a:t>
            </a:r>
            <a:endParaRPr lang="x-none" sz="1400" dirty="0">
              <a:latin typeface="Roboto" panose="02000000000000000000" pitchFamily="2" charset="0"/>
              <a:ea typeface="Roboto" panose="02000000000000000000" pitchFamily="2" charset="0"/>
              <a:cs typeface="Times New Roman" panose="02020603050405020304" pitchFamily="18" charset="0"/>
            </a:endParaRPr>
          </a:p>
        </p:txBody>
      </p:sp>
      <p:sp>
        <p:nvSpPr>
          <p:cNvPr id="26" name="Овал 25">
            <a:extLst>
              <a:ext uri="{FF2B5EF4-FFF2-40B4-BE49-F238E27FC236}">
                <a16:creationId xmlns:a16="http://schemas.microsoft.com/office/drawing/2014/main" id="{6C923C9F-5406-36BF-2ECE-9679F3326B17}"/>
              </a:ext>
            </a:extLst>
          </p:cNvPr>
          <p:cNvSpPr/>
          <p:nvPr/>
        </p:nvSpPr>
        <p:spPr>
          <a:xfrm>
            <a:off x="4522983" y="2925680"/>
            <a:ext cx="180000" cy="180000"/>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x-none" dirty="0">
              <a:latin typeface="Arial" panose="020B0604020202020204" pitchFamily="34" charset="0"/>
              <a:cs typeface="Arial" panose="020B0604020202020204" pitchFamily="34" charset="0"/>
            </a:endParaRPr>
          </a:p>
        </p:txBody>
      </p:sp>
      <p:sp>
        <p:nvSpPr>
          <p:cNvPr id="2" name="Номер слайда 1">
            <a:extLst>
              <a:ext uri="{FF2B5EF4-FFF2-40B4-BE49-F238E27FC236}">
                <a16:creationId xmlns:a16="http://schemas.microsoft.com/office/drawing/2014/main" id="{4C2D8B1B-A32C-68C9-B1B5-952CE4719624}"/>
              </a:ext>
            </a:extLst>
          </p:cNvPr>
          <p:cNvSpPr>
            <a:spLocks noGrp="1"/>
          </p:cNvSpPr>
          <p:nvPr>
            <p:ph type="sldNum" sz="quarter" idx="12"/>
          </p:nvPr>
        </p:nvSpPr>
        <p:spPr/>
        <p:txBody>
          <a:bodyPr/>
          <a:lstStyle/>
          <a:p>
            <a:fld id="{B9A6B7E3-C22C-4CDF-9CA2-833A42E446AA}" type="slidenum">
              <a:rPr lang="x-none" smtClean="0"/>
              <a:t>11</a:t>
            </a:fld>
            <a:endParaRPr lang="x-none"/>
          </a:p>
        </p:txBody>
      </p:sp>
    </p:spTree>
    <p:extLst>
      <p:ext uri="{BB962C8B-B14F-4D97-AF65-F5344CB8AC3E}">
        <p14:creationId xmlns:p14="http://schemas.microsoft.com/office/powerpoint/2010/main" val="8189539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27DE2-DB67-9BA4-9C6C-5CEFCF724356}"/>
            </a:ext>
          </a:extLst>
        </p:cNvPr>
        <p:cNvGrpSpPr/>
        <p:nvPr/>
      </p:nvGrpSpPr>
      <p:grpSpPr>
        <a:xfrm>
          <a:off x="0" y="0"/>
          <a:ext cx="0" cy="0"/>
          <a:chOff x="0" y="0"/>
          <a:chExt cx="0" cy="0"/>
        </a:xfrm>
      </p:grpSpPr>
      <p:sp>
        <p:nvSpPr>
          <p:cNvPr id="9" name="Rectangle 4">
            <a:extLst>
              <a:ext uri="{FF2B5EF4-FFF2-40B4-BE49-F238E27FC236}">
                <a16:creationId xmlns:a16="http://schemas.microsoft.com/office/drawing/2014/main" id="{6E9D1B52-339D-F9F4-23D2-5C901D05065F}"/>
              </a:ext>
            </a:extLst>
          </p:cNvPr>
          <p:cNvSpPr/>
          <p:nvPr/>
        </p:nvSpPr>
        <p:spPr>
          <a:xfrm>
            <a:off x="0" y="1520825"/>
            <a:ext cx="4183447" cy="47879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lstStyle/>
          <a:p>
            <a:endParaRPr lang="en-GB" dirty="0">
              <a:latin typeface="Arial" panose="020B0604020202020204" pitchFamily="34" charset="0"/>
              <a:cs typeface="Arial" panose="020B0604020202020204" pitchFamily="34" charset="0"/>
            </a:endParaRPr>
          </a:p>
        </p:txBody>
      </p:sp>
      <p:sp>
        <p:nvSpPr>
          <p:cNvPr id="10" name="Rectangle 104">
            <a:extLst>
              <a:ext uri="{FF2B5EF4-FFF2-40B4-BE49-F238E27FC236}">
                <a16:creationId xmlns:a16="http://schemas.microsoft.com/office/drawing/2014/main" id="{AD1379D3-1893-8A55-5A5C-1361710A1306}"/>
              </a:ext>
            </a:extLst>
          </p:cNvPr>
          <p:cNvSpPr/>
          <p:nvPr/>
        </p:nvSpPr>
        <p:spPr>
          <a:xfrm>
            <a:off x="-1" y="2590800"/>
            <a:ext cx="99405" cy="2590800"/>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71991" tIns="485937" rtlCol="0" anchor="t"/>
          <a:lstStyle/>
          <a:p>
            <a:pPr defTabSz="914263"/>
            <a:endParaRPr lang="en-GB" sz="1000" b="1" dirty="0" err="1">
              <a:solidFill>
                <a:srgbClr val="FFFFFF"/>
              </a:solidFill>
              <a:latin typeface="Arial" panose="020B0604020202020204" pitchFamily="34" charset="0"/>
              <a:ea typeface="Verdana" panose="020B0604030504040204" pitchFamily="34" charset="0"/>
              <a:cs typeface="Arial" panose="020B0604020202020204" pitchFamily="34" charset="0"/>
              <a:sym typeface="Verdana" panose="020B0604030504040204" pitchFamily="34" charset="0"/>
            </a:endParaRPr>
          </a:p>
        </p:txBody>
      </p:sp>
      <p:sp>
        <p:nvSpPr>
          <p:cNvPr id="3" name="Заголовок 1">
            <a:extLst>
              <a:ext uri="{FF2B5EF4-FFF2-40B4-BE49-F238E27FC236}">
                <a16:creationId xmlns:a16="http://schemas.microsoft.com/office/drawing/2014/main" id="{BB13DC76-D1F2-712B-735B-5859AC8058C2}"/>
              </a:ext>
            </a:extLst>
          </p:cNvPr>
          <p:cNvSpPr txBox="1">
            <a:spLocks/>
          </p:cNvSpPr>
          <p:nvPr/>
        </p:nvSpPr>
        <p:spPr>
          <a:xfrm>
            <a:off x="99404" y="283845"/>
            <a:ext cx="11818619" cy="6305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dirty="0">
                <a:latin typeface="Roboto" panose="02000000000000000000" pitchFamily="2" charset="0"/>
                <a:ea typeface="Roboto" panose="02000000000000000000" pitchFamily="2" charset="0"/>
                <a:cs typeface="Arial" panose="020B0604020202020204" pitchFamily="34" charset="0"/>
              </a:rPr>
              <a:t>Definition of existing cooperation projects of the Republic of Kazakhstan with the ECO countries</a:t>
            </a:r>
            <a:endParaRPr lang="x-none" sz="2400" b="1" dirty="0">
              <a:latin typeface="Arial" panose="020B0604020202020204" pitchFamily="34" charset="0"/>
              <a:cs typeface="Arial" panose="020B0604020202020204" pitchFamily="34" charset="0"/>
            </a:endParaRPr>
          </a:p>
        </p:txBody>
      </p:sp>
      <p:cxnSp>
        <p:nvCxnSpPr>
          <p:cNvPr id="4" name="Прямая соединительная линия 3">
            <a:extLst>
              <a:ext uri="{FF2B5EF4-FFF2-40B4-BE49-F238E27FC236}">
                <a16:creationId xmlns:a16="http://schemas.microsoft.com/office/drawing/2014/main" id="{F4CA34FB-36D8-5237-9B16-28FB10CE1F62}"/>
              </a:ext>
            </a:extLst>
          </p:cNvPr>
          <p:cNvCxnSpPr/>
          <p:nvPr/>
        </p:nvCxnSpPr>
        <p:spPr>
          <a:xfrm>
            <a:off x="186690" y="1005840"/>
            <a:ext cx="1181862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DE79B5E4-7C5F-97BE-F5A8-CEEA2531CDAE}"/>
              </a:ext>
            </a:extLst>
          </p:cNvPr>
          <p:cNvSpPr txBox="1"/>
          <p:nvPr/>
        </p:nvSpPr>
        <p:spPr>
          <a:xfrm>
            <a:off x="99404" y="1097281"/>
            <a:ext cx="11655716" cy="388953"/>
          </a:xfrm>
          <a:prstGeom prst="rect">
            <a:avLst/>
          </a:prstGeom>
          <a:noFill/>
        </p:spPr>
        <p:txBody>
          <a:bodyPr wrap="square">
            <a:spAutoFit/>
          </a:bodyPr>
          <a:lstStyle/>
          <a:p>
            <a:pPr lvl="0" algn="just">
              <a:lnSpc>
                <a:spcPct val="115000"/>
              </a:lnSpc>
              <a:spcAft>
                <a:spcPts val="1000"/>
              </a:spcAft>
            </a:pPr>
            <a:r>
              <a:rPr lang="kk-KZ" b="1" dirty="0">
                <a:latin typeface="Roboto" panose="02000000000000000000" pitchFamily="2" charset="0"/>
                <a:ea typeface="Roboto" panose="02000000000000000000" pitchFamily="2" charset="0"/>
                <a:cs typeface="Times New Roman" panose="02020603050405020304" pitchFamily="18" charset="0"/>
              </a:rPr>
              <a:t>Agriculture</a:t>
            </a:r>
            <a:endParaRPr lang="en-US" b="1" dirty="0">
              <a:latin typeface="Roboto" panose="02000000000000000000" pitchFamily="2" charset="0"/>
              <a:ea typeface="Roboto" panose="02000000000000000000" pitchFamily="2" charset="0"/>
              <a:cs typeface="Times New Roman" panose="02020603050405020304" pitchFamily="18" charset="0"/>
            </a:endParaRPr>
          </a:p>
        </p:txBody>
      </p:sp>
      <p:sp>
        <p:nvSpPr>
          <p:cNvPr id="8" name="TextBox 7">
            <a:extLst>
              <a:ext uri="{FF2B5EF4-FFF2-40B4-BE49-F238E27FC236}">
                <a16:creationId xmlns:a16="http://schemas.microsoft.com/office/drawing/2014/main" id="{04A7AB57-7927-BDA5-A405-A05569F68868}"/>
              </a:ext>
            </a:extLst>
          </p:cNvPr>
          <p:cNvSpPr txBox="1"/>
          <p:nvPr/>
        </p:nvSpPr>
        <p:spPr>
          <a:xfrm>
            <a:off x="163228" y="3015680"/>
            <a:ext cx="3856990" cy="1477328"/>
          </a:xfrm>
          <a:prstGeom prst="rect">
            <a:avLst/>
          </a:prstGeom>
          <a:noFill/>
        </p:spPr>
        <p:txBody>
          <a:bodyPr wrap="square">
            <a:spAutoFit/>
          </a:bodyPr>
          <a:lstStyle/>
          <a:p>
            <a:r>
              <a:rPr lang="en-US" b="1" dirty="0">
                <a:latin typeface="Roboto" panose="02000000000000000000" pitchFamily="2" charset="0"/>
                <a:ea typeface="Roboto" panose="02000000000000000000" pitchFamily="2" charset="0"/>
                <a:cs typeface="Times New Roman" panose="02020603050405020304" pitchFamily="18" charset="0"/>
              </a:rPr>
              <a:t>Development of joint agricultural projects aimed at increasing productivity and exchanging experience in the field of agriculture</a:t>
            </a:r>
            <a:endParaRPr lang="ru-RU" b="1" dirty="0">
              <a:latin typeface="Roboto" panose="02000000000000000000" pitchFamily="2" charset="0"/>
              <a:ea typeface="Roboto" panose="02000000000000000000" pitchFamily="2" charset="0"/>
              <a:cs typeface="Times New Roman" panose="02020603050405020304" pitchFamily="18" charset="0"/>
            </a:endParaRPr>
          </a:p>
        </p:txBody>
      </p:sp>
      <p:cxnSp>
        <p:nvCxnSpPr>
          <p:cNvPr id="12" name="Прямая соединительная линия 11">
            <a:extLst>
              <a:ext uri="{FF2B5EF4-FFF2-40B4-BE49-F238E27FC236}">
                <a16:creationId xmlns:a16="http://schemas.microsoft.com/office/drawing/2014/main" id="{A7687CFF-EDDC-52D1-9D38-91C941685604}"/>
              </a:ext>
            </a:extLst>
          </p:cNvPr>
          <p:cNvCxnSpPr>
            <a:cxnSpLocks/>
          </p:cNvCxnSpPr>
          <p:nvPr/>
        </p:nvCxnSpPr>
        <p:spPr>
          <a:xfrm>
            <a:off x="4612983" y="2032484"/>
            <a:ext cx="0" cy="377412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480A9A48-672F-57D5-9A33-FD74D148FA07}"/>
              </a:ext>
            </a:extLst>
          </p:cNvPr>
          <p:cNvSpPr/>
          <p:nvPr/>
        </p:nvSpPr>
        <p:spPr>
          <a:xfrm>
            <a:off x="4522983" y="1865491"/>
            <a:ext cx="180000" cy="180000"/>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x-none" dirty="0">
              <a:latin typeface="Arial" panose="020B0604020202020204" pitchFamily="34" charset="0"/>
              <a:cs typeface="Arial" panose="020B0604020202020204" pitchFamily="34" charset="0"/>
            </a:endParaRPr>
          </a:p>
        </p:txBody>
      </p:sp>
      <p:sp>
        <p:nvSpPr>
          <p:cNvPr id="15" name="Овал 14">
            <a:extLst>
              <a:ext uri="{FF2B5EF4-FFF2-40B4-BE49-F238E27FC236}">
                <a16:creationId xmlns:a16="http://schemas.microsoft.com/office/drawing/2014/main" id="{CB14804B-2CF7-9339-C040-52BB04BE2E44}"/>
              </a:ext>
            </a:extLst>
          </p:cNvPr>
          <p:cNvSpPr/>
          <p:nvPr/>
        </p:nvSpPr>
        <p:spPr>
          <a:xfrm>
            <a:off x="4522983" y="4293600"/>
            <a:ext cx="180000" cy="180000"/>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x-none" dirty="0">
              <a:latin typeface="Arial" panose="020B0604020202020204" pitchFamily="34" charset="0"/>
              <a:cs typeface="Arial" panose="020B0604020202020204" pitchFamily="34" charset="0"/>
            </a:endParaRPr>
          </a:p>
        </p:txBody>
      </p:sp>
      <p:sp>
        <p:nvSpPr>
          <p:cNvPr id="16" name="Овал 15">
            <a:extLst>
              <a:ext uri="{FF2B5EF4-FFF2-40B4-BE49-F238E27FC236}">
                <a16:creationId xmlns:a16="http://schemas.microsoft.com/office/drawing/2014/main" id="{2C1B007B-3478-FEB1-72B1-30090AE4C61B}"/>
              </a:ext>
            </a:extLst>
          </p:cNvPr>
          <p:cNvSpPr/>
          <p:nvPr/>
        </p:nvSpPr>
        <p:spPr>
          <a:xfrm>
            <a:off x="4522983" y="5661520"/>
            <a:ext cx="180000" cy="180000"/>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x-none"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34D6E704-41AB-62EB-0A29-85B424DD395B}"/>
              </a:ext>
            </a:extLst>
          </p:cNvPr>
          <p:cNvSpPr txBox="1"/>
          <p:nvPr/>
        </p:nvSpPr>
        <p:spPr>
          <a:xfrm>
            <a:off x="4702983" y="5391108"/>
            <a:ext cx="7489016" cy="738664"/>
          </a:xfrm>
          <a:prstGeom prst="rect">
            <a:avLst/>
          </a:prstGeom>
          <a:noFill/>
        </p:spPr>
        <p:txBody>
          <a:bodyPr wrap="square">
            <a:spAutoFit/>
          </a:bodyPr>
          <a:lstStyle/>
          <a:p>
            <a:r>
              <a:rPr lang="en-US" sz="1400" dirty="0">
                <a:latin typeface="Roboto" panose="02000000000000000000" pitchFamily="2" charset="0"/>
                <a:ea typeface="Roboto" panose="02000000000000000000" pitchFamily="2" charset="0"/>
                <a:cs typeface="Times New Roman" panose="02020603050405020304" pitchFamily="18" charset="0"/>
              </a:rPr>
              <a:t>The project of the Turkish company "</a:t>
            </a:r>
            <a:r>
              <a:rPr lang="en-US" sz="1400" dirty="0" err="1">
                <a:latin typeface="Roboto" panose="02000000000000000000" pitchFamily="2" charset="0"/>
                <a:ea typeface="Roboto" panose="02000000000000000000" pitchFamily="2" charset="0"/>
                <a:cs typeface="Times New Roman" panose="02020603050405020304" pitchFamily="18" charset="0"/>
              </a:rPr>
              <a:t>Omtis</a:t>
            </a:r>
            <a:r>
              <a:rPr lang="en-US" sz="1400" dirty="0">
                <a:latin typeface="Roboto" panose="02000000000000000000" pitchFamily="2" charset="0"/>
                <a:ea typeface="Roboto" panose="02000000000000000000" pitchFamily="2" charset="0"/>
                <a:cs typeface="Times New Roman" panose="02020603050405020304" pitchFamily="18" charset="0"/>
              </a:rPr>
              <a:t> </a:t>
            </a:r>
            <a:r>
              <a:rPr lang="en-US" sz="1400" dirty="0" err="1">
                <a:latin typeface="Roboto" panose="02000000000000000000" pitchFamily="2" charset="0"/>
                <a:ea typeface="Roboto" panose="02000000000000000000" pitchFamily="2" charset="0"/>
                <a:cs typeface="Times New Roman" panose="02020603050405020304" pitchFamily="18" charset="0"/>
              </a:rPr>
              <a:t>Ortadoğu</a:t>
            </a:r>
            <a:r>
              <a:rPr lang="en-US" sz="1400" dirty="0">
                <a:latin typeface="Roboto" panose="02000000000000000000" pitchFamily="2" charset="0"/>
                <a:ea typeface="Roboto" panose="02000000000000000000" pitchFamily="2" charset="0"/>
                <a:cs typeface="Times New Roman" panose="02020603050405020304" pitchFamily="18" charset="0"/>
              </a:rPr>
              <a:t> </a:t>
            </a:r>
            <a:r>
              <a:rPr lang="en-US" sz="1400" dirty="0" err="1">
                <a:latin typeface="Roboto" panose="02000000000000000000" pitchFamily="2" charset="0"/>
                <a:ea typeface="Roboto" panose="02000000000000000000" pitchFamily="2" charset="0"/>
                <a:cs typeface="Times New Roman" panose="02020603050405020304" pitchFamily="18" charset="0"/>
              </a:rPr>
              <a:t>Makina</a:t>
            </a:r>
            <a:r>
              <a:rPr lang="en-US" sz="1400" dirty="0">
                <a:latin typeface="Roboto" panose="02000000000000000000" pitchFamily="2" charset="0"/>
                <a:ea typeface="Roboto" panose="02000000000000000000" pitchFamily="2" charset="0"/>
                <a:cs typeface="Times New Roman" panose="02020603050405020304" pitchFamily="18" charset="0"/>
              </a:rPr>
              <a:t>" to build a sugar factory in the Aktobe region. The total investment amounted to 550 million US dollars, and the project is expected to be completed by 2024.</a:t>
            </a:r>
            <a:endParaRPr lang="ru-RU" sz="1400" dirty="0">
              <a:latin typeface="Roboto" panose="02000000000000000000" pitchFamily="2" charset="0"/>
              <a:ea typeface="Roboto" panose="02000000000000000000" pitchFamily="2" charset="0"/>
              <a:cs typeface="Times New Roman" panose="02020603050405020304" pitchFamily="18" charset="0"/>
            </a:endParaRPr>
          </a:p>
        </p:txBody>
      </p:sp>
      <p:sp>
        <p:nvSpPr>
          <p:cNvPr id="21" name="TextBox 20">
            <a:extLst>
              <a:ext uri="{FF2B5EF4-FFF2-40B4-BE49-F238E27FC236}">
                <a16:creationId xmlns:a16="http://schemas.microsoft.com/office/drawing/2014/main" id="{E74D5A08-A305-0EAE-A9CB-68FF256D07EC}"/>
              </a:ext>
            </a:extLst>
          </p:cNvPr>
          <p:cNvSpPr txBox="1"/>
          <p:nvPr/>
        </p:nvSpPr>
        <p:spPr>
          <a:xfrm>
            <a:off x="4687573" y="3966151"/>
            <a:ext cx="7489014" cy="738664"/>
          </a:xfrm>
          <a:prstGeom prst="rect">
            <a:avLst/>
          </a:prstGeom>
          <a:noFill/>
        </p:spPr>
        <p:txBody>
          <a:bodyPr wrap="square">
            <a:spAutoFit/>
          </a:bodyPr>
          <a:lstStyle/>
          <a:p>
            <a:r>
              <a:rPr lang="en-US" sz="1400" dirty="0">
                <a:latin typeface="Roboto" panose="02000000000000000000" pitchFamily="2" charset="0"/>
                <a:ea typeface="Roboto" panose="02000000000000000000" pitchFamily="2" charset="0"/>
                <a:cs typeface="Times New Roman" panose="02020603050405020304" pitchFamily="18" charset="0"/>
              </a:rPr>
              <a:t>The project of the Turkish company "</a:t>
            </a:r>
            <a:r>
              <a:rPr lang="en-US" sz="1400" dirty="0" err="1">
                <a:latin typeface="Roboto" panose="02000000000000000000" pitchFamily="2" charset="0"/>
                <a:ea typeface="Roboto" panose="02000000000000000000" pitchFamily="2" charset="0"/>
                <a:cs typeface="Times New Roman" panose="02020603050405020304" pitchFamily="18" charset="0"/>
              </a:rPr>
              <a:t>Agrobest</a:t>
            </a:r>
            <a:r>
              <a:rPr lang="en-US" sz="1400" dirty="0">
                <a:latin typeface="Roboto" panose="02000000000000000000" pitchFamily="2" charset="0"/>
                <a:ea typeface="Roboto" panose="02000000000000000000" pitchFamily="2" charset="0"/>
                <a:cs typeface="Times New Roman" panose="02020603050405020304" pitchFamily="18" charset="0"/>
              </a:rPr>
              <a:t> Group" to build a plant for the production of plant protection products in the Almaty region. The project was launched in 2020, the investment amounted to 30 million US dollars. </a:t>
            </a:r>
            <a:endParaRPr lang="ru-RU" sz="1400" dirty="0">
              <a:latin typeface="Roboto" panose="02000000000000000000" pitchFamily="2" charset="0"/>
              <a:ea typeface="Roboto" panose="02000000000000000000" pitchFamily="2" charset="0"/>
              <a:cs typeface="Times New Roman" panose="02020603050405020304" pitchFamily="18" charset="0"/>
            </a:endParaRPr>
          </a:p>
        </p:txBody>
      </p:sp>
      <p:sp>
        <p:nvSpPr>
          <p:cNvPr id="23" name="TextBox 22">
            <a:extLst>
              <a:ext uri="{FF2B5EF4-FFF2-40B4-BE49-F238E27FC236}">
                <a16:creationId xmlns:a16="http://schemas.microsoft.com/office/drawing/2014/main" id="{ECFC0700-6947-9216-0D22-0A5858908014}"/>
              </a:ext>
            </a:extLst>
          </p:cNvPr>
          <p:cNvSpPr txBox="1"/>
          <p:nvPr/>
        </p:nvSpPr>
        <p:spPr>
          <a:xfrm>
            <a:off x="4682240" y="2687796"/>
            <a:ext cx="7489013" cy="738664"/>
          </a:xfrm>
          <a:prstGeom prst="rect">
            <a:avLst/>
          </a:prstGeom>
          <a:noFill/>
        </p:spPr>
        <p:txBody>
          <a:bodyPr wrap="square">
            <a:spAutoFit/>
          </a:bodyPr>
          <a:lstStyle/>
          <a:p>
            <a:r>
              <a:rPr lang="en-US" sz="1400" dirty="0">
                <a:latin typeface="Roboto" panose="02000000000000000000" pitchFamily="2" charset="0"/>
                <a:ea typeface="Roboto" panose="02000000000000000000" pitchFamily="2" charset="0"/>
                <a:cs typeface="Times New Roman" panose="02020603050405020304" pitchFamily="18" charset="0"/>
              </a:rPr>
              <a:t>The project of the Turkish company "Great Production LTD (</a:t>
            </a:r>
            <a:r>
              <a:rPr lang="en-US" sz="1400" dirty="0" err="1">
                <a:latin typeface="Roboto" panose="02000000000000000000" pitchFamily="2" charset="0"/>
                <a:ea typeface="Roboto" panose="02000000000000000000" pitchFamily="2" charset="0"/>
                <a:cs typeface="Times New Roman" panose="02020603050405020304" pitchFamily="18" charset="0"/>
              </a:rPr>
              <a:t>Goknur</a:t>
            </a:r>
            <a:r>
              <a:rPr lang="en-US" sz="1400" dirty="0">
                <a:latin typeface="Roboto" panose="02000000000000000000" pitchFamily="2" charset="0"/>
                <a:ea typeface="Roboto" panose="02000000000000000000" pitchFamily="2" charset="0"/>
                <a:cs typeface="Times New Roman" panose="02020603050405020304" pitchFamily="18" charset="0"/>
              </a:rPr>
              <a:t> Gida)" to build a fruit processing plant in the </a:t>
            </a:r>
            <a:r>
              <a:rPr lang="en-US" sz="1400" dirty="0" err="1">
                <a:latin typeface="Roboto" panose="02000000000000000000" pitchFamily="2" charset="0"/>
                <a:ea typeface="Roboto" panose="02000000000000000000" pitchFamily="2" charset="0"/>
                <a:cs typeface="Times New Roman" panose="02020603050405020304" pitchFamily="18" charset="0"/>
              </a:rPr>
              <a:t>Zhambyl</a:t>
            </a:r>
            <a:r>
              <a:rPr lang="en-US" sz="1400" dirty="0">
                <a:latin typeface="Roboto" panose="02000000000000000000" pitchFamily="2" charset="0"/>
                <a:ea typeface="Roboto" panose="02000000000000000000" pitchFamily="2" charset="0"/>
                <a:cs typeface="Times New Roman" panose="02020603050405020304" pitchFamily="18" charset="0"/>
              </a:rPr>
              <a:t> region. The total investment amounted to 98.4 million US dollars. </a:t>
            </a:r>
            <a:endParaRPr lang="ru-RU" sz="1400" dirty="0">
              <a:latin typeface="Roboto" panose="02000000000000000000" pitchFamily="2" charset="0"/>
              <a:ea typeface="Roboto" panose="02000000000000000000" pitchFamily="2" charset="0"/>
              <a:cs typeface="Times New Roman" panose="02020603050405020304" pitchFamily="18" charset="0"/>
            </a:endParaRPr>
          </a:p>
        </p:txBody>
      </p:sp>
      <p:sp>
        <p:nvSpPr>
          <p:cNvPr id="25" name="TextBox 24">
            <a:extLst>
              <a:ext uri="{FF2B5EF4-FFF2-40B4-BE49-F238E27FC236}">
                <a16:creationId xmlns:a16="http://schemas.microsoft.com/office/drawing/2014/main" id="{3D682FE7-41A4-8CE3-AB02-4D3D69293E38}"/>
              </a:ext>
            </a:extLst>
          </p:cNvPr>
          <p:cNvSpPr txBox="1"/>
          <p:nvPr/>
        </p:nvSpPr>
        <p:spPr>
          <a:xfrm>
            <a:off x="4704083" y="1529948"/>
            <a:ext cx="7386318" cy="738664"/>
          </a:xfrm>
          <a:prstGeom prst="rect">
            <a:avLst/>
          </a:prstGeom>
          <a:noFill/>
        </p:spPr>
        <p:txBody>
          <a:bodyPr wrap="square">
            <a:spAutoFit/>
          </a:bodyPr>
          <a:lstStyle/>
          <a:p>
            <a:r>
              <a:rPr lang="en-US" sz="1400" dirty="0">
                <a:latin typeface="Roboto" panose="02000000000000000000" pitchFamily="2" charset="0"/>
                <a:ea typeface="Roboto" panose="02000000000000000000" pitchFamily="2" charset="0"/>
                <a:cs typeface="Times New Roman" panose="02020603050405020304" pitchFamily="18" charset="0"/>
              </a:rPr>
              <a:t>The project of the Turkish company "Arbel" to build a plant for processing legumes in the Kostanay region, which was opened in 2023. The size of Turkish investments amounted to 8.5 million US dollars.</a:t>
            </a:r>
            <a:endParaRPr lang="x-none" sz="1400" dirty="0">
              <a:latin typeface="Roboto" panose="02000000000000000000" pitchFamily="2" charset="0"/>
              <a:ea typeface="Roboto" panose="02000000000000000000" pitchFamily="2" charset="0"/>
              <a:cs typeface="Times New Roman" panose="02020603050405020304" pitchFamily="18" charset="0"/>
            </a:endParaRPr>
          </a:p>
        </p:txBody>
      </p:sp>
      <p:sp>
        <p:nvSpPr>
          <p:cNvPr id="26" name="Овал 25">
            <a:extLst>
              <a:ext uri="{FF2B5EF4-FFF2-40B4-BE49-F238E27FC236}">
                <a16:creationId xmlns:a16="http://schemas.microsoft.com/office/drawing/2014/main" id="{3651B76F-ED61-C9CE-ED57-EC05D22CF36E}"/>
              </a:ext>
            </a:extLst>
          </p:cNvPr>
          <p:cNvSpPr/>
          <p:nvPr/>
        </p:nvSpPr>
        <p:spPr>
          <a:xfrm>
            <a:off x="4522983" y="2925680"/>
            <a:ext cx="180000" cy="180000"/>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x-none" dirty="0">
              <a:latin typeface="Arial" panose="020B0604020202020204" pitchFamily="34" charset="0"/>
              <a:cs typeface="Arial" panose="020B0604020202020204" pitchFamily="34" charset="0"/>
            </a:endParaRPr>
          </a:p>
        </p:txBody>
      </p:sp>
      <p:sp>
        <p:nvSpPr>
          <p:cNvPr id="2" name="Номер слайда 1">
            <a:extLst>
              <a:ext uri="{FF2B5EF4-FFF2-40B4-BE49-F238E27FC236}">
                <a16:creationId xmlns:a16="http://schemas.microsoft.com/office/drawing/2014/main" id="{50EE16AC-A531-EAB2-1B44-347D1CFED44D}"/>
              </a:ext>
            </a:extLst>
          </p:cNvPr>
          <p:cNvSpPr>
            <a:spLocks noGrp="1"/>
          </p:cNvSpPr>
          <p:nvPr>
            <p:ph type="sldNum" sz="quarter" idx="12"/>
          </p:nvPr>
        </p:nvSpPr>
        <p:spPr/>
        <p:txBody>
          <a:bodyPr/>
          <a:lstStyle/>
          <a:p>
            <a:fld id="{B9A6B7E3-C22C-4CDF-9CA2-833A42E446AA}" type="slidenum">
              <a:rPr lang="x-none" smtClean="0"/>
              <a:t>12</a:t>
            </a:fld>
            <a:endParaRPr lang="x-none"/>
          </a:p>
        </p:txBody>
      </p:sp>
    </p:spTree>
    <p:extLst>
      <p:ext uri="{BB962C8B-B14F-4D97-AF65-F5344CB8AC3E}">
        <p14:creationId xmlns:p14="http://schemas.microsoft.com/office/powerpoint/2010/main" val="12277071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47B783-E908-39E3-42C9-C773F2DB37A8}"/>
            </a:ext>
          </a:extLst>
        </p:cNvPr>
        <p:cNvGrpSpPr/>
        <p:nvPr/>
      </p:nvGrpSpPr>
      <p:grpSpPr>
        <a:xfrm>
          <a:off x="0" y="0"/>
          <a:ext cx="0" cy="0"/>
          <a:chOff x="0" y="0"/>
          <a:chExt cx="0" cy="0"/>
        </a:xfrm>
      </p:grpSpPr>
      <p:sp>
        <p:nvSpPr>
          <p:cNvPr id="9" name="Rectangle 4">
            <a:extLst>
              <a:ext uri="{FF2B5EF4-FFF2-40B4-BE49-F238E27FC236}">
                <a16:creationId xmlns:a16="http://schemas.microsoft.com/office/drawing/2014/main" id="{ED2676C1-D923-7B09-7022-B1DD9162909B}"/>
              </a:ext>
            </a:extLst>
          </p:cNvPr>
          <p:cNvSpPr/>
          <p:nvPr/>
        </p:nvSpPr>
        <p:spPr>
          <a:xfrm>
            <a:off x="0" y="1520825"/>
            <a:ext cx="4183447" cy="47879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lstStyle/>
          <a:p>
            <a:endParaRPr lang="en-GB" dirty="0">
              <a:latin typeface="Arial" panose="020B0604020202020204" pitchFamily="34" charset="0"/>
              <a:cs typeface="Arial" panose="020B0604020202020204" pitchFamily="34" charset="0"/>
            </a:endParaRPr>
          </a:p>
        </p:txBody>
      </p:sp>
      <p:sp>
        <p:nvSpPr>
          <p:cNvPr id="10" name="Rectangle 104">
            <a:extLst>
              <a:ext uri="{FF2B5EF4-FFF2-40B4-BE49-F238E27FC236}">
                <a16:creationId xmlns:a16="http://schemas.microsoft.com/office/drawing/2014/main" id="{AE8D7277-A788-28E9-DBAD-C77B04C858C8}"/>
              </a:ext>
            </a:extLst>
          </p:cNvPr>
          <p:cNvSpPr/>
          <p:nvPr/>
        </p:nvSpPr>
        <p:spPr>
          <a:xfrm>
            <a:off x="-1" y="2590800"/>
            <a:ext cx="99405" cy="2590800"/>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71991" tIns="485937" rtlCol="0" anchor="t"/>
          <a:lstStyle/>
          <a:p>
            <a:pPr defTabSz="914263"/>
            <a:endParaRPr lang="en-GB" sz="1000" b="1" dirty="0" err="1">
              <a:solidFill>
                <a:srgbClr val="FFFFFF"/>
              </a:solidFill>
              <a:latin typeface="Arial" panose="020B0604020202020204" pitchFamily="34" charset="0"/>
              <a:ea typeface="Verdana" panose="020B0604030504040204" pitchFamily="34" charset="0"/>
              <a:cs typeface="Arial" panose="020B0604020202020204" pitchFamily="34" charset="0"/>
              <a:sym typeface="Verdana" panose="020B0604030504040204" pitchFamily="34" charset="0"/>
            </a:endParaRPr>
          </a:p>
        </p:txBody>
      </p:sp>
      <p:sp>
        <p:nvSpPr>
          <p:cNvPr id="3" name="Заголовок 1">
            <a:extLst>
              <a:ext uri="{FF2B5EF4-FFF2-40B4-BE49-F238E27FC236}">
                <a16:creationId xmlns:a16="http://schemas.microsoft.com/office/drawing/2014/main" id="{D53B4F4A-2DE3-5C85-1774-36B0B9627AB3}"/>
              </a:ext>
            </a:extLst>
          </p:cNvPr>
          <p:cNvSpPr txBox="1">
            <a:spLocks/>
          </p:cNvSpPr>
          <p:nvPr/>
        </p:nvSpPr>
        <p:spPr>
          <a:xfrm>
            <a:off x="99404" y="283845"/>
            <a:ext cx="11818619" cy="6305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dirty="0">
                <a:latin typeface="Roboto" panose="02000000000000000000" pitchFamily="2" charset="0"/>
                <a:ea typeface="Roboto" panose="02000000000000000000" pitchFamily="2" charset="0"/>
                <a:cs typeface="Arial" panose="020B0604020202020204" pitchFamily="34" charset="0"/>
              </a:rPr>
              <a:t>Definition of existing cooperation projects of the Republic of Kazakhstan with the ECO countries</a:t>
            </a:r>
            <a:endParaRPr lang="x-none" sz="2400" b="1" dirty="0">
              <a:latin typeface="Arial" panose="020B0604020202020204" pitchFamily="34" charset="0"/>
              <a:cs typeface="Arial" panose="020B0604020202020204" pitchFamily="34" charset="0"/>
            </a:endParaRPr>
          </a:p>
        </p:txBody>
      </p:sp>
      <p:cxnSp>
        <p:nvCxnSpPr>
          <p:cNvPr id="4" name="Прямая соединительная линия 3">
            <a:extLst>
              <a:ext uri="{FF2B5EF4-FFF2-40B4-BE49-F238E27FC236}">
                <a16:creationId xmlns:a16="http://schemas.microsoft.com/office/drawing/2014/main" id="{CCBECF05-E61E-84DC-D928-FBCAA796BDE9}"/>
              </a:ext>
            </a:extLst>
          </p:cNvPr>
          <p:cNvCxnSpPr/>
          <p:nvPr/>
        </p:nvCxnSpPr>
        <p:spPr>
          <a:xfrm>
            <a:off x="186690" y="1005840"/>
            <a:ext cx="1181862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7D8AA89E-CE8A-7686-A7E5-72C27ECEC48E}"/>
              </a:ext>
            </a:extLst>
          </p:cNvPr>
          <p:cNvSpPr txBox="1"/>
          <p:nvPr/>
        </p:nvSpPr>
        <p:spPr>
          <a:xfrm>
            <a:off x="99404" y="1097281"/>
            <a:ext cx="11655716" cy="389402"/>
          </a:xfrm>
          <a:prstGeom prst="rect">
            <a:avLst/>
          </a:prstGeom>
          <a:noFill/>
        </p:spPr>
        <p:txBody>
          <a:bodyPr wrap="square">
            <a:spAutoFit/>
          </a:bodyPr>
          <a:lstStyle/>
          <a:p>
            <a:pPr lvl="0" algn="just">
              <a:lnSpc>
                <a:spcPct val="115000"/>
              </a:lnSpc>
            </a:pPr>
            <a:r>
              <a:rPr lang="en-US" b="1" dirty="0">
                <a:latin typeface="Roboto" panose="02000000000000000000" pitchFamily="2" charset="0"/>
                <a:ea typeface="Roboto" panose="02000000000000000000" pitchFamily="2" charset="0"/>
                <a:cs typeface="Times New Roman" panose="02020603050405020304" pitchFamily="18" charset="0"/>
              </a:rPr>
              <a:t>Struggle</a:t>
            </a:r>
            <a:r>
              <a:rPr lang="kk-KZ" b="1" dirty="0">
                <a:latin typeface="Roboto" panose="02000000000000000000" pitchFamily="2" charset="0"/>
                <a:ea typeface="Roboto" panose="02000000000000000000" pitchFamily="2" charset="0"/>
                <a:cs typeface="Times New Roman" panose="02020603050405020304" pitchFamily="18" charset="0"/>
              </a:rPr>
              <a:t> </a:t>
            </a:r>
            <a:r>
              <a:rPr lang="en-US" b="1" dirty="0">
                <a:latin typeface="Roboto" panose="02000000000000000000" pitchFamily="2" charset="0"/>
                <a:ea typeface="Roboto" panose="02000000000000000000" pitchFamily="2" charset="0"/>
                <a:cs typeface="Times New Roman" panose="02020603050405020304" pitchFamily="18" charset="0"/>
              </a:rPr>
              <a:t>with climate change</a:t>
            </a:r>
          </a:p>
        </p:txBody>
      </p:sp>
      <p:sp>
        <p:nvSpPr>
          <p:cNvPr id="8" name="TextBox 7">
            <a:extLst>
              <a:ext uri="{FF2B5EF4-FFF2-40B4-BE49-F238E27FC236}">
                <a16:creationId xmlns:a16="http://schemas.microsoft.com/office/drawing/2014/main" id="{96EE184F-476E-EB4A-5D77-22DB54ACA9CA}"/>
              </a:ext>
            </a:extLst>
          </p:cNvPr>
          <p:cNvSpPr txBox="1"/>
          <p:nvPr/>
        </p:nvSpPr>
        <p:spPr>
          <a:xfrm>
            <a:off x="163228" y="3015680"/>
            <a:ext cx="3856990" cy="1026050"/>
          </a:xfrm>
          <a:prstGeom prst="rect">
            <a:avLst/>
          </a:prstGeom>
          <a:noFill/>
        </p:spPr>
        <p:txBody>
          <a:bodyPr wrap="square">
            <a:spAutoFit/>
          </a:bodyPr>
          <a:lstStyle/>
          <a:p>
            <a:pPr algn="just">
              <a:lnSpc>
                <a:spcPct val="115000"/>
              </a:lnSpc>
            </a:pPr>
            <a:r>
              <a:rPr lang="en-US" b="1" dirty="0">
                <a:latin typeface="Roboto" panose="02000000000000000000" pitchFamily="2" charset="0"/>
                <a:ea typeface="Roboto" panose="02000000000000000000" pitchFamily="2" charset="0"/>
                <a:cs typeface="Times New Roman" panose="02020603050405020304" pitchFamily="18" charset="0"/>
              </a:rPr>
              <a:t>Joint initiatives to protect the environment and mitigate the effects of climate change.</a:t>
            </a:r>
            <a:endParaRPr lang="ru-RU" b="1" dirty="0">
              <a:latin typeface="Roboto" panose="02000000000000000000" pitchFamily="2" charset="0"/>
              <a:ea typeface="Roboto" panose="02000000000000000000" pitchFamily="2" charset="0"/>
              <a:cs typeface="Times New Roman" panose="02020603050405020304" pitchFamily="18" charset="0"/>
            </a:endParaRPr>
          </a:p>
        </p:txBody>
      </p:sp>
      <p:cxnSp>
        <p:nvCxnSpPr>
          <p:cNvPr id="12" name="Прямая соединительная линия 11">
            <a:extLst>
              <a:ext uri="{FF2B5EF4-FFF2-40B4-BE49-F238E27FC236}">
                <a16:creationId xmlns:a16="http://schemas.microsoft.com/office/drawing/2014/main" id="{6C0A0166-7A0A-0942-E34F-0E643C8E97DC}"/>
              </a:ext>
            </a:extLst>
          </p:cNvPr>
          <p:cNvCxnSpPr>
            <a:cxnSpLocks/>
          </p:cNvCxnSpPr>
          <p:nvPr/>
        </p:nvCxnSpPr>
        <p:spPr>
          <a:xfrm>
            <a:off x="4612983" y="2032484"/>
            <a:ext cx="0" cy="377412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9E93F505-9E9F-7DEA-5B72-7FE8E8C9570B}"/>
              </a:ext>
            </a:extLst>
          </p:cNvPr>
          <p:cNvSpPr/>
          <p:nvPr/>
        </p:nvSpPr>
        <p:spPr>
          <a:xfrm>
            <a:off x="4522983" y="1865491"/>
            <a:ext cx="180000" cy="180000"/>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x-none" dirty="0">
              <a:latin typeface="Arial" panose="020B0604020202020204" pitchFamily="34" charset="0"/>
              <a:cs typeface="Arial" panose="020B0604020202020204" pitchFamily="34" charset="0"/>
            </a:endParaRPr>
          </a:p>
        </p:txBody>
      </p:sp>
      <p:sp>
        <p:nvSpPr>
          <p:cNvPr id="15" name="Овал 14">
            <a:extLst>
              <a:ext uri="{FF2B5EF4-FFF2-40B4-BE49-F238E27FC236}">
                <a16:creationId xmlns:a16="http://schemas.microsoft.com/office/drawing/2014/main" id="{FF69EA32-9CFB-09BD-D01E-B60F39DBC000}"/>
              </a:ext>
            </a:extLst>
          </p:cNvPr>
          <p:cNvSpPr/>
          <p:nvPr/>
        </p:nvSpPr>
        <p:spPr>
          <a:xfrm>
            <a:off x="4522983" y="4293600"/>
            <a:ext cx="180000" cy="180000"/>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x-none" dirty="0">
              <a:latin typeface="Arial" panose="020B0604020202020204" pitchFamily="34" charset="0"/>
              <a:cs typeface="Arial" panose="020B0604020202020204" pitchFamily="34" charset="0"/>
            </a:endParaRPr>
          </a:p>
        </p:txBody>
      </p:sp>
      <p:sp>
        <p:nvSpPr>
          <p:cNvPr id="16" name="Овал 15">
            <a:extLst>
              <a:ext uri="{FF2B5EF4-FFF2-40B4-BE49-F238E27FC236}">
                <a16:creationId xmlns:a16="http://schemas.microsoft.com/office/drawing/2014/main" id="{975EBEBA-95D4-DF83-C7D1-02E19AE4EF2D}"/>
              </a:ext>
            </a:extLst>
          </p:cNvPr>
          <p:cNvSpPr/>
          <p:nvPr/>
        </p:nvSpPr>
        <p:spPr>
          <a:xfrm>
            <a:off x="4522983" y="5661520"/>
            <a:ext cx="180000" cy="180000"/>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x-none"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8758A3C2-F6F4-3232-1D39-0DB42687ED13}"/>
              </a:ext>
            </a:extLst>
          </p:cNvPr>
          <p:cNvSpPr txBox="1"/>
          <p:nvPr/>
        </p:nvSpPr>
        <p:spPr>
          <a:xfrm>
            <a:off x="4702983" y="5328052"/>
            <a:ext cx="7489016" cy="818557"/>
          </a:xfrm>
          <a:prstGeom prst="rect">
            <a:avLst/>
          </a:prstGeom>
          <a:noFill/>
        </p:spPr>
        <p:txBody>
          <a:bodyPr wrap="square">
            <a:spAutoFit/>
          </a:bodyPr>
          <a:lstStyle/>
          <a:p>
            <a:pPr algn="just">
              <a:lnSpc>
                <a:spcPct val="115000"/>
              </a:lnSpc>
            </a:pPr>
            <a:r>
              <a:rPr lang="en-US" sz="1400" dirty="0">
                <a:latin typeface="Roboto" panose="02000000000000000000" pitchFamily="2" charset="0"/>
                <a:ea typeface="Roboto" panose="02000000000000000000" pitchFamily="2" charset="0"/>
                <a:cs typeface="Times New Roman" panose="02020603050405020304" pitchFamily="18" charset="0"/>
              </a:rPr>
              <a:t>The project of the Kazakh company TGS Energy Limited to build a solar power plant in Kyrgyzstan. The total capacity of the project is 300 MW for about 200 million US dollars, consisting of the 50 MW Toru-</a:t>
            </a:r>
            <a:r>
              <a:rPr lang="en-US" sz="1400" dirty="0" err="1">
                <a:latin typeface="Roboto" panose="02000000000000000000" pitchFamily="2" charset="0"/>
                <a:ea typeface="Roboto" panose="02000000000000000000" pitchFamily="2" charset="0"/>
                <a:cs typeface="Times New Roman" panose="02020603050405020304" pitchFamily="18" charset="0"/>
              </a:rPr>
              <a:t>Aigyr</a:t>
            </a:r>
            <a:r>
              <a:rPr lang="en-US" sz="1400" dirty="0">
                <a:latin typeface="Roboto" panose="02000000000000000000" pitchFamily="2" charset="0"/>
                <a:ea typeface="Roboto" panose="02000000000000000000" pitchFamily="2" charset="0"/>
                <a:cs typeface="Times New Roman" panose="02020603050405020304" pitchFamily="18" charset="0"/>
              </a:rPr>
              <a:t> SPP and 250 MW in the </a:t>
            </a:r>
            <a:r>
              <a:rPr lang="en-US" sz="1400" dirty="0" err="1">
                <a:latin typeface="Roboto" panose="02000000000000000000" pitchFamily="2" charset="0"/>
                <a:ea typeface="Roboto" panose="02000000000000000000" pitchFamily="2" charset="0"/>
                <a:cs typeface="Times New Roman" panose="02020603050405020304" pitchFamily="18" charset="0"/>
              </a:rPr>
              <a:t>Batken</a:t>
            </a:r>
            <a:r>
              <a:rPr lang="en-US" sz="1400" dirty="0">
                <a:latin typeface="Roboto" panose="02000000000000000000" pitchFamily="2" charset="0"/>
                <a:ea typeface="Roboto" panose="02000000000000000000" pitchFamily="2" charset="0"/>
                <a:cs typeface="Times New Roman" panose="02020603050405020304" pitchFamily="18" charset="0"/>
              </a:rPr>
              <a:t> region. </a:t>
            </a:r>
            <a:endParaRPr lang="ru-RU" sz="1400" dirty="0">
              <a:latin typeface="Roboto" panose="02000000000000000000" pitchFamily="2" charset="0"/>
              <a:ea typeface="Roboto" panose="02000000000000000000" pitchFamily="2" charset="0"/>
              <a:cs typeface="Times New Roman" panose="02020603050405020304" pitchFamily="18" charset="0"/>
            </a:endParaRPr>
          </a:p>
        </p:txBody>
      </p:sp>
      <p:sp>
        <p:nvSpPr>
          <p:cNvPr id="21" name="TextBox 20">
            <a:extLst>
              <a:ext uri="{FF2B5EF4-FFF2-40B4-BE49-F238E27FC236}">
                <a16:creationId xmlns:a16="http://schemas.microsoft.com/office/drawing/2014/main" id="{0745C769-AF6C-188C-8A02-06839AFDCAB1}"/>
              </a:ext>
            </a:extLst>
          </p:cNvPr>
          <p:cNvSpPr txBox="1"/>
          <p:nvPr/>
        </p:nvSpPr>
        <p:spPr>
          <a:xfrm>
            <a:off x="4702986" y="4069829"/>
            <a:ext cx="7489014" cy="818557"/>
          </a:xfrm>
          <a:prstGeom prst="rect">
            <a:avLst/>
          </a:prstGeom>
          <a:noFill/>
        </p:spPr>
        <p:txBody>
          <a:bodyPr wrap="square">
            <a:spAutoFit/>
          </a:bodyPr>
          <a:lstStyle/>
          <a:p>
            <a:pPr algn="just">
              <a:lnSpc>
                <a:spcPct val="115000"/>
              </a:lnSpc>
            </a:pPr>
            <a:r>
              <a:rPr lang="en-US" sz="1400" dirty="0">
                <a:latin typeface="Roboto" panose="02000000000000000000" pitchFamily="2" charset="0"/>
                <a:ea typeface="Roboto" panose="02000000000000000000" pitchFamily="2" charset="0"/>
                <a:cs typeface="Times New Roman" panose="02020603050405020304" pitchFamily="18" charset="0"/>
              </a:rPr>
              <a:t>A project of the Turkish company "Yildirim Group" for the production of soda ash in the </a:t>
            </a:r>
            <a:r>
              <a:rPr lang="en-US" sz="1400" dirty="0" err="1">
                <a:latin typeface="Roboto" panose="02000000000000000000" pitchFamily="2" charset="0"/>
                <a:ea typeface="Roboto" panose="02000000000000000000" pitchFamily="2" charset="0"/>
                <a:cs typeface="Times New Roman" panose="02020603050405020304" pitchFamily="18" charset="0"/>
              </a:rPr>
              <a:t>Zhambyl</a:t>
            </a:r>
            <a:r>
              <a:rPr lang="en-US" sz="1400" dirty="0">
                <a:latin typeface="Roboto" panose="02000000000000000000" pitchFamily="2" charset="0"/>
                <a:ea typeface="Roboto" panose="02000000000000000000" pitchFamily="2" charset="0"/>
                <a:cs typeface="Times New Roman" panose="02020603050405020304" pitchFamily="18" charset="0"/>
              </a:rPr>
              <a:t> region. The plant is designed according to the "Zero Waste technology" principle. The total investment is estimated at 400 million US dollars</a:t>
            </a:r>
            <a:endParaRPr lang="ru-RU" sz="1400" dirty="0">
              <a:latin typeface="Roboto" panose="02000000000000000000" pitchFamily="2" charset="0"/>
              <a:ea typeface="Roboto" panose="02000000000000000000" pitchFamily="2" charset="0"/>
              <a:cs typeface="Times New Roman" panose="02020603050405020304" pitchFamily="18" charset="0"/>
            </a:endParaRPr>
          </a:p>
        </p:txBody>
      </p:sp>
      <p:sp>
        <p:nvSpPr>
          <p:cNvPr id="23" name="TextBox 22">
            <a:extLst>
              <a:ext uri="{FF2B5EF4-FFF2-40B4-BE49-F238E27FC236}">
                <a16:creationId xmlns:a16="http://schemas.microsoft.com/office/drawing/2014/main" id="{228948FA-77D2-079B-6074-AE6CC778F664}"/>
              </a:ext>
            </a:extLst>
          </p:cNvPr>
          <p:cNvSpPr txBox="1"/>
          <p:nvPr/>
        </p:nvSpPr>
        <p:spPr>
          <a:xfrm>
            <a:off x="4682240" y="2687796"/>
            <a:ext cx="7489013" cy="1066318"/>
          </a:xfrm>
          <a:prstGeom prst="rect">
            <a:avLst/>
          </a:prstGeom>
          <a:noFill/>
        </p:spPr>
        <p:txBody>
          <a:bodyPr wrap="square">
            <a:spAutoFit/>
          </a:bodyPr>
          <a:lstStyle/>
          <a:p>
            <a:pPr algn="just">
              <a:lnSpc>
                <a:spcPct val="115000"/>
              </a:lnSpc>
            </a:pPr>
            <a:r>
              <a:rPr lang="en-US" sz="1400" dirty="0">
                <a:latin typeface="Roboto" panose="02000000000000000000" pitchFamily="2" charset="0"/>
                <a:ea typeface="Roboto" panose="02000000000000000000" pitchFamily="2" charset="0"/>
                <a:cs typeface="Times New Roman" panose="02020603050405020304" pitchFamily="18" charset="0"/>
              </a:rPr>
              <a:t>The project of the Turkish company "</a:t>
            </a:r>
            <a:r>
              <a:rPr lang="en-US" sz="1400" dirty="0" err="1">
                <a:latin typeface="Roboto" panose="02000000000000000000" pitchFamily="2" charset="0"/>
                <a:ea typeface="Roboto" panose="02000000000000000000" pitchFamily="2" charset="0"/>
                <a:cs typeface="Times New Roman" panose="02020603050405020304" pitchFamily="18" charset="0"/>
              </a:rPr>
              <a:t>Mimsan</a:t>
            </a:r>
            <a:r>
              <a:rPr lang="en-US" sz="1400" dirty="0">
                <a:latin typeface="Roboto" panose="02000000000000000000" pitchFamily="2" charset="0"/>
                <a:ea typeface="Roboto" panose="02000000000000000000" pitchFamily="2" charset="0"/>
                <a:cs typeface="Times New Roman" panose="02020603050405020304" pitchFamily="18" charset="0"/>
              </a:rPr>
              <a:t> </a:t>
            </a:r>
            <a:r>
              <a:rPr lang="en-US" sz="1400" dirty="0" err="1">
                <a:latin typeface="Roboto" panose="02000000000000000000" pitchFamily="2" charset="0"/>
                <a:ea typeface="Roboto" panose="02000000000000000000" pitchFamily="2" charset="0"/>
                <a:cs typeface="Times New Roman" panose="02020603050405020304" pitchFamily="18" charset="0"/>
              </a:rPr>
              <a:t>Endustri</a:t>
            </a:r>
            <a:r>
              <a:rPr lang="en-US" sz="1400" dirty="0">
                <a:latin typeface="Roboto" panose="02000000000000000000" pitchFamily="2" charset="0"/>
                <a:ea typeface="Roboto" panose="02000000000000000000" pitchFamily="2" charset="0"/>
                <a:cs typeface="Times New Roman" panose="02020603050405020304" pitchFamily="18" charset="0"/>
              </a:rPr>
              <a:t> </a:t>
            </a:r>
            <a:r>
              <a:rPr lang="en-US" sz="1400" dirty="0" err="1">
                <a:latin typeface="Roboto" panose="02000000000000000000" pitchFamily="2" charset="0"/>
                <a:ea typeface="Roboto" panose="02000000000000000000" pitchFamily="2" charset="0"/>
                <a:cs typeface="Times New Roman" panose="02020603050405020304" pitchFamily="18" charset="0"/>
              </a:rPr>
              <a:t>Kazanlari</a:t>
            </a:r>
            <a:r>
              <a:rPr lang="en-US" sz="1400" dirty="0">
                <a:latin typeface="Roboto" panose="02000000000000000000" pitchFamily="2" charset="0"/>
                <a:ea typeface="Roboto" panose="02000000000000000000" pitchFamily="2" charset="0"/>
                <a:cs typeface="Times New Roman" panose="02020603050405020304" pitchFamily="18" charset="0"/>
              </a:rPr>
              <a:t> Sanayi </a:t>
            </a:r>
            <a:r>
              <a:rPr lang="en-US" sz="1400" dirty="0" err="1">
                <a:latin typeface="Roboto" panose="02000000000000000000" pitchFamily="2" charset="0"/>
                <a:ea typeface="Roboto" panose="02000000000000000000" pitchFamily="2" charset="0"/>
                <a:cs typeface="Times New Roman" panose="02020603050405020304" pitchFamily="18" charset="0"/>
              </a:rPr>
              <a:t>ve</a:t>
            </a:r>
            <a:r>
              <a:rPr lang="en-US" sz="1400" dirty="0">
                <a:latin typeface="Roboto" panose="02000000000000000000" pitchFamily="2" charset="0"/>
                <a:ea typeface="Roboto" panose="02000000000000000000" pitchFamily="2" charset="0"/>
                <a:cs typeface="Times New Roman" panose="02020603050405020304" pitchFamily="18" charset="0"/>
              </a:rPr>
              <a:t> Ticaret AS" to build a boiler house that will generate heat using the latest energy-efficient </a:t>
            </a:r>
            <a:r>
              <a:rPr lang="en-US" sz="1400" dirty="0" err="1">
                <a:latin typeface="Roboto" panose="02000000000000000000" pitchFamily="2" charset="0"/>
                <a:ea typeface="Roboto" panose="02000000000000000000" pitchFamily="2" charset="0"/>
                <a:cs typeface="Times New Roman" panose="02020603050405020304" pitchFamily="18" charset="0"/>
              </a:rPr>
              <a:t>technologie</a:t>
            </a:r>
            <a:r>
              <a:rPr lang="en-US" sz="1400" dirty="0">
                <a:latin typeface="Roboto" panose="02000000000000000000" pitchFamily="2" charset="0"/>
                <a:ea typeface="Roboto" panose="02000000000000000000" pitchFamily="2" charset="0"/>
                <a:cs typeface="Times New Roman" panose="02020603050405020304" pitchFamily="18" charset="0"/>
              </a:rPr>
              <a:t>. The project is partially sponsored by government funds, and the contribution of Turkish businessmen will be 6.5 million US dollars. </a:t>
            </a:r>
            <a:endParaRPr lang="ru-RU" sz="1400" dirty="0">
              <a:latin typeface="Roboto" panose="02000000000000000000" pitchFamily="2" charset="0"/>
              <a:ea typeface="Roboto" panose="02000000000000000000" pitchFamily="2" charset="0"/>
              <a:cs typeface="Times New Roman" panose="02020603050405020304" pitchFamily="18" charset="0"/>
            </a:endParaRPr>
          </a:p>
        </p:txBody>
      </p:sp>
      <p:sp>
        <p:nvSpPr>
          <p:cNvPr id="25" name="TextBox 24">
            <a:extLst>
              <a:ext uri="{FF2B5EF4-FFF2-40B4-BE49-F238E27FC236}">
                <a16:creationId xmlns:a16="http://schemas.microsoft.com/office/drawing/2014/main" id="{5A8E39E8-51D1-E07C-0092-2ECFE77E6F02}"/>
              </a:ext>
            </a:extLst>
          </p:cNvPr>
          <p:cNvSpPr txBox="1"/>
          <p:nvPr/>
        </p:nvSpPr>
        <p:spPr>
          <a:xfrm>
            <a:off x="4704083" y="1529948"/>
            <a:ext cx="7386318" cy="818557"/>
          </a:xfrm>
          <a:prstGeom prst="rect">
            <a:avLst/>
          </a:prstGeom>
          <a:noFill/>
        </p:spPr>
        <p:txBody>
          <a:bodyPr wrap="square">
            <a:spAutoFit/>
          </a:bodyPr>
          <a:lstStyle/>
          <a:p>
            <a:pPr algn="just">
              <a:lnSpc>
                <a:spcPct val="115000"/>
              </a:lnSpc>
            </a:pPr>
            <a:r>
              <a:rPr lang="en-US" sz="1400" dirty="0">
                <a:latin typeface="Roboto" panose="02000000000000000000" pitchFamily="2" charset="0"/>
                <a:ea typeface="Roboto" panose="02000000000000000000" pitchFamily="2" charset="0"/>
                <a:cs typeface="Times New Roman" panose="02020603050405020304" pitchFamily="18" charset="0"/>
              </a:rPr>
              <a:t>The project of the Turkish company "</a:t>
            </a:r>
            <a:r>
              <a:rPr lang="en-US" sz="1400" dirty="0" err="1">
                <a:latin typeface="Roboto" panose="02000000000000000000" pitchFamily="2" charset="0"/>
                <a:ea typeface="Roboto" panose="02000000000000000000" pitchFamily="2" charset="0"/>
                <a:cs typeface="Times New Roman" panose="02020603050405020304" pitchFamily="18" charset="0"/>
              </a:rPr>
              <a:t>Altrade</a:t>
            </a:r>
            <a:r>
              <a:rPr lang="en-US" sz="1400" dirty="0">
                <a:latin typeface="Roboto" panose="02000000000000000000" pitchFamily="2" charset="0"/>
                <a:ea typeface="Roboto" panose="02000000000000000000" pitchFamily="2" charset="0"/>
                <a:cs typeface="Times New Roman" panose="02020603050405020304" pitchFamily="18" charset="0"/>
              </a:rPr>
              <a:t> Company" for the construction of a plant for processing produced aluminum in the Pavlodar region. At the first stage of construction, the volume of investments will be about 16.5 million US dollars </a:t>
            </a:r>
            <a:endParaRPr lang="x-none" sz="1400" dirty="0">
              <a:latin typeface="Roboto" panose="02000000000000000000" pitchFamily="2" charset="0"/>
              <a:ea typeface="Roboto" panose="02000000000000000000" pitchFamily="2" charset="0"/>
              <a:cs typeface="Times New Roman" panose="02020603050405020304" pitchFamily="18" charset="0"/>
            </a:endParaRPr>
          </a:p>
        </p:txBody>
      </p:sp>
      <p:sp>
        <p:nvSpPr>
          <p:cNvPr id="26" name="Овал 25">
            <a:extLst>
              <a:ext uri="{FF2B5EF4-FFF2-40B4-BE49-F238E27FC236}">
                <a16:creationId xmlns:a16="http://schemas.microsoft.com/office/drawing/2014/main" id="{FBD436D9-C6E6-10A1-D0DD-8E7951C6B01F}"/>
              </a:ext>
            </a:extLst>
          </p:cNvPr>
          <p:cNvSpPr/>
          <p:nvPr/>
        </p:nvSpPr>
        <p:spPr>
          <a:xfrm>
            <a:off x="4522983" y="2925680"/>
            <a:ext cx="180000" cy="180000"/>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x-none" dirty="0">
              <a:latin typeface="Arial" panose="020B0604020202020204" pitchFamily="34" charset="0"/>
              <a:cs typeface="Arial" panose="020B0604020202020204" pitchFamily="34" charset="0"/>
            </a:endParaRPr>
          </a:p>
        </p:txBody>
      </p:sp>
      <p:sp>
        <p:nvSpPr>
          <p:cNvPr id="2" name="Номер слайда 1">
            <a:extLst>
              <a:ext uri="{FF2B5EF4-FFF2-40B4-BE49-F238E27FC236}">
                <a16:creationId xmlns:a16="http://schemas.microsoft.com/office/drawing/2014/main" id="{4041FE3A-DD8A-03A6-8D3F-C4BE06810F2F}"/>
              </a:ext>
            </a:extLst>
          </p:cNvPr>
          <p:cNvSpPr>
            <a:spLocks noGrp="1"/>
          </p:cNvSpPr>
          <p:nvPr>
            <p:ph type="sldNum" sz="quarter" idx="12"/>
          </p:nvPr>
        </p:nvSpPr>
        <p:spPr/>
        <p:txBody>
          <a:bodyPr/>
          <a:lstStyle/>
          <a:p>
            <a:fld id="{B9A6B7E3-C22C-4CDF-9CA2-833A42E446AA}" type="slidenum">
              <a:rPr lang="x-none" smtClean="0"/>
              <a:t>13</a:t>
            </a:fld>
            <a:endParaRPr lang="x-none"/>
          </a:p>
        </p:txBody>
      </p:sp>
    </p:spTree>
    <p:extLst>
      <p:ext uri="{BB962C8B-B14F-4D97-AF65-F5344CB8AC3E}">
        <p14:creationId xmlns:p14="http://schemas.microsoft.com/office/powerpoint/2010/main" val="546984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FF98C8-AB5B-95DE-CB7F-793C82759439}"/>
              </a:ext>
            </a:extLst>
          </p:cNvPr>
          <p:cNvSpPr>
            <a:spLocks noGrp="1"/>
          </p:cNvSpPr>
          <p:nvPr>
            <p:ph type="title"/>
          </p:nvPr>
        </p:nvSpPr>
        <p:spPr>
          <a:xfrm>
            <a:off x="124967" y="139375"/>
            <a:ext cx="11695176" cy="681355"/>
          </a:xfrm>
        </p:spPr>
        <p:txBody>
          <a:bodyPr>
            <a:noAutofit/>
          </a:bodyPr>
          <a:lstStyle/>
          <a:p>
            <a:r>
              <a:rPr lang="en-US" sz="2400" b="1" dirty="0">
                <a:latin typeface="Roboto" panose="02000000000000000000" pitchFamily="2" charset="0"/>
                <a:ea typeface="Roboto" panose="02000000000000000000" pitchFamily="2" charset="0"/>
                <a:cs typeface="Arial" panose="020B0604020202020204" pitchFamily="34" charset="0"/>
              </a:rPr>
              <a:t>Study of the essential content and structural content of cooperation and investment potential of the ECO member countries</a:t>
            </a:r>
            <a:endParaRPr lang="x-none" sz="2400" b="1" dirty="0">
              <a:solidFill>
                <a:schemeClr val="accent2"/>
              </a:solidFill>
              <a:latin typeface="Roboto" panose="02000000000000000000" pitchFamily="2" charset="0"/>
              <a:ea typeface="Roboto" panose="02000000000000000000" pitchFamily="2" charset="0"/>
              <a:cs typeface="Arial" panose="020B0604020202020204" pitchFamily="34" charset="0"/>
            </a:endParaRPr>
          </a:p>
        </p:txBody>
      </p:sp>
      <p:cxnSp>
        <p:nvCxnSpPr>
          <p:cNvPr id="4" name="Прямая соединительная линия 3">
            <a:extLst>
              <a:ext uri="{FF2B5EF4-FFF2-40B4-BE49-F238E27FC236}">
                <a16:creationId xmlns:a16="http://schemas.microsoft.com/office/drawing/2014/main" id="{D20C29D5-F21E-C3DE-1B56-A663C94CAB02}"/>
              </a:ext>
            </a:extLst>
          </p:cNvPr>
          <p:cNvCxnSpPr/>
          <p:nvPr/>
        </p:nvCxnSpPr>
        <p:spPr>
          <a:xfrm>
            <a:off x="186690" y="1626690"/>
            <a:ext cx="1181862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Номер слайда 2">
            <a:extLst>
              <a:ext uri="{FF2B5EF4-FFF2-40B4-BE49-F238E27FC236}">
                <a16:creationId xmlns:a16="http://schemas.microsoft.com/office/drawing/2014/main" id="{25DA6D01-B190-3703-BA7E-E1A0C8002808}"/>
              </a:ext>
            </a:extLst>
          </p:cNvPr>
          <p:cNvSpPr>
            <a:spLocks noGrp="1"/>
          </p:cNvSpPr>
          <p:nvPr>
            <p:ph type="sldNum" sz="quarter" idx="12"/>
          </p:nvPr>
        </p:nvSpPr>
        <p:spPr/>
        <p:txBody>
          <a:bodyPr/>
          <a:lstStyle/>
          <a:p>
            <a:fld id="{B9A6B7E3-C22C-4CDF-9CA2-833A42E446AA}" type="slidenum">
              <a:rPr lang="x-none" smtClean="0"/>
              <a:t>14</a:t>
            </a:fld>
            <a:endParaRPr lang="x-none"/>
          </a:p>
        </p:txBody>
      </p:sp>
      <p:sp>
        <p:nvSpPr>
          <p:cNvPr id="5" name="Прямоугольник 4">
            <a:extLst>
              <a:ext uri="{FF2B5EF4-FFF2-40B4-BE49-F238E27FC236}">
                <a16:creationId xmlns:a16="http://schemas.microsoft.com/office/drawing/2014/main" id="{A85B1DD9-9BE1-4848-9DDD-23D5947ECD0C}"/>
              </a:ext>
            </a:extLst>
          </p:cNvPr>
          <p:cNvSpPr/>
          <p:nvPr/>
        </p:nvSpPr>
        <p:spPr>
          <a:xfrm>
            <a:off x="124967" y="967460"/>
            <a:ext cx="11695176" cy="705514"/>
          </a:xfrm>
          <a:prstGeom prst="rect">
            <a:avLst/>
          </a:prstGeom>
        </p:spPr>
        <p:txBody>
          <a:bodyPr wrap="square">
            <a:spAutoFit/>
          </a:bodyPr>
          <a:lstStyle/>
          <a:p>
            <a:pPr algn="just">
              <a:lnSpc>
                <a:spcPct val="115000"/>
              </a:lnSpc>
              <a:spcAft>
                <a:spcPts val="0"/>
              </a:spcAft>
            </a:pPr>
            <a:r>
              <a:rPr lang="en-US" sz="1800" dirty="0">
                <a:effectLst/>
                <a:latin typeface="Roboto" panose="02000000000000000000" pitchFamily="2" charset="0"/>
                <a:ea typeface="Roboto" panose="02000000000000000000" pitchFamily="2" charset="0"/>
                <a:cs typeface="Times New Roman" panose="02020603050405020304" pitchFamily="18" charset="0"/>
              </a:rPr>
              <a:t>To assess the potential of trade relations between the ECO member countries, the Trade Complementarity Index (TCI) was calculated.</a:t>
            </a:r>
            <a:r>
              <a:rPr lang="kk-KZ" sz="1800" dirty="0">
                <a:effectLst/>
                <a:latin typeface="Roboto" panose="02000000000000000000" pitchFamily="2" charset="0"/>
                <a:ea typeface="Roboto" panose="02000000000000000000" pitchFamily="2" charset="0"/>
                <a:cs typeface="Times New Roman" panose="02020603050405020304" pitchFamily="18" charset="0"/>
              </a:rPr>
              <a:t> </a:t>
            </a:r>
            <a:endParaRPr lang="en-US" sz="1600" b="1" dirty="0">
              <a:solidFill>
                <a:schemeClr val="accent2"/>
              </a:solidFill>
              <a:latin typeface="Roboto" panose="02000000000000000000" pitchFamily="2" charset="0"/>
              <a:ea typeface="Roboto" panose="02000000000000000000" pitchFamily="2" charset="0"/>
              <a:cs typeface="Times New Roman" panose="02020603050405020304" pitchFamily="18" charset="0"/>
            </a:endParaRPr>
          </a:p>
        </p:txBody>
      </p:sp>
      <p:grpSp>
        <p:nvGrpSpPr>
          <p:cNvPr id="49" name="Группа 13">
            <a:extLst>
              <a:ext uri="{FF2B5EF4-FFF2-40B4-BE49-F238E27FC236}">
                <a16:creationId xmlns:a16="http://schemas.microsoft.com/office/drawing/2014/main" id="{E3B05B39-60F6-AD62-65B3-D0A375C5842D}"/>
              </a:ext>
            </a:extLst>
          </p:cNvPr>
          <p:cNvGrpSpPr/>
          <p:nvPr/>
        </p:nvGrpSpPr>
        <p:grpSpPr>
          <a:xfrm>
            <a:off x="-452475" y="2085823"/>
            <a:ext cx="12457785" cy="1074631"/>
            <a:chOff x="-452475" y="1500861"/>
            <a:chExt cx="12457785" cy="1074631"/>
          </a:xfrm>
        </p:grpSpPr>
        <p:grpSp>
          <p:nvGrpSpPr>
            <p:cNvPr id="50" name="Группа 6">
              <a:extLst>
                <a:ext uri="{FF2B5EF4-FFF2-40B4-BE49-F238E27FC236}">
                  <a16:creationId xmlns:a16="http://schemas.microsoft.com/office/drawing/2014/main" id="{B2B262B5-56A4-2C9E-67F7-03AEF7DA85E5}"/>
                </a:ext>
              </a:extLst>
            </p:cNvPr>
            <p:cNvGrpSpPr/>
            <p:nvPr/>
          </p:nvGrpSpPr>
          <p:grpSpPr>
            <a:xfrm>
              <a:off x="-452475" y="1576244"/>
              <a:ext cx="12457785" cy="999248"/>
              <a:chOff x="-340745" y="1643977"/>
              <a:chExt cx="12457785" cy="999248"/>
            </a:xfrm>
          </p:grpSpPr>
          <p:sp>
            <p:nvSpPr>
              <p:cNvPr id="52" name="TextBox 51">
                <a:extLst>
                  <a:ext uri="{FF2B5EF4-FFF2-40B4-BE49-F238E27FC236}">
                    <a16:creationId xmlns:a16="http://schemas.microsoft.com/office/drawing/2014/main" id="{B065E47B-5979-B0B0-FB16-D880D8C75320}"/>
                  </a:ext>
                </a:extLst>
              </p:cNvPr>
              <p:cNvSpPr txBox="1"/>
              <p:nvPr/>
            </p:nvSpPr>
            <p:spPr>
              <a:xfrm>
                <a:off x="3152753" y="1643977"/>
                <a:ext cx="8964287" cy="999248"/>
              </a:xfrm>
              <a:prstGeom prst="rect">
                <a:avLst/>
              </a:prstGeom>
              <a:noFill/>
            </p:spPr>
            <p:txBody>
              <a:bodyPr wrap="square">
                <a:spAutoFit/>
              </a:bodyPr>
              <a:lstStyle/>
              <a:p>
                <a:pPr marL="355600" indent="-355600" algn="just">
                  <a:lnSpc>
                    <a:spcPct val="115000"/>
                  </a:lnSpc>
                  <a:spcBef>
                    <a:spcPts val="600"/>
                  </a:spcBef>
                  <a:buFont typeface="Arial" panose="020B0604020202020204" pitchFamily="34" charset="0"/>
                  <a:buChar char="•"/>
                </a:pPr>
                <a:r>
                  <a:rPr lang="en-US" sz="1600" dirty="0">
                    <a:latin typeface="Roboto" panose="02000000000000000000" pitchFamily="2" charset="0"/>
                    <a:ea typeface="Roboto" panose="02000000000000000000" pitchFamily="2" charset="0"/>
                    <a:cs typeface="Times New Roman" panose="02020603050405020304" pitchFamily="18" charset="0"/>
                  </a:rPr>
                  <a:t>TCI values range from 0 (no complementarity at all) to 100 (full compliance)</a:t>
                </a:r>
              </a:p>
              <a:p>
                <a:pPr marL="355600" indent="-355600" algn="just">
                  <a:lnSpc>
                    <a:spcPct val="115000"/>
                  </a:lnSpc>
                  <a:spcBef>
                    <a:spcPts val="600"/>
                  </a:spcBef>
                  <a:buFont typeface="Arial" panose="020B0604020202020204" pitchFamily="34" charset="0"/>
                  <a:buChar char="•"/>
                </a:pPr>
                <a:r>
                  <a:rPr lang="en-US" sz="1600" dirty="0">
                    <a:latin typeface="Roboto" panose="02000000000000000000" pitchFamily="2" charset="0"/>
                    <a:ea typeface="Roboto" panose="02000000000000000000" pitchFamily="2" charset="0"/>
                    <a:cs typeface="Times New Roman" panose="02020603050405020304" pitchFamily="18" charset="0"/>
                  </a:rPr>
                  <a:t>A high TCI level (usually above 40) indicates complementarity of export and import structures, which creates favorable conditions for trade. </a:t>
                </a:r>
              </a:p>
            </p:txBody>
          </p:sp>
          <p:sp>
            <p:nvSpPr>
              <p:cNvPr id="53" name="TextBox 52">
                <a:extLst>
                  <a:ext uri="{FF2B5EF4-FFF2-40B4-BE49-F238E27FC236}">
                    <a16:creationId xmlns:a16="http://schemas.microsoft.com/office/drawing/2014/main" id="{19F59B7E-B834-1DDB-E8A9-F2D03C3F4528}"/>
                  </a:ext>
                </a:extLst>
              </p:cNvPr>
              <p:cNvSpPr txBox="1"/>
              <p:nvPr/>
            </p:nvSpPr>
            <p:spPr>
              <a:xfrm>
                <a:off x="-340745" y="2248676"/>
                <a:ext cx="3784594" cy="369332"/>
              </a:xfrm>
              <a:prstGeom prst="rect">
                <a:avLst/>
              </a:prstGeom>
              <a:noFill/>
            </p:spPr>
            <p:txBody>
              <a:bodyPr wrap="square">
                <a:spAutoFit/>
              </a:bodyPr>
              <a:lstStyle/>
              <a:p>
                <a:pPr algn="ctr"/>
                <a:r>
                  <a:rPr lang="en-US" sz="1800" dirty="0">
                    <a:effectLst/>
                    <a:latin typeface="Verdana" panose="020B0604030504040204" pitchFamily="34" charset="0"/>
                    <a:ea typeface="Calibri" panose="020F0502020204030204" pitchFamily="34" charset="0"/>
                    <a:cs typeface="Times New Roman" panose="02020603050405020304" pitchFamily="18" charset="0"/>
                  </a:rPr>
                  <a:t>TCI</a:t>
                </a:r>
                <a:endParaRPr lang="x-none" b="1" dirty="0">
                  <a:latin typeface="Arial" panose="020B0604020202020204" pitchFamily="34" charset="0"/>
                  <a:cs typeface="Arial" panose="020B0604020202020204" pitchFamily="34" charset="0"/>
                </a:endParaRPr>
              </a:p>
            </p:txBody>
          </p:sp>
          <p:sp>
            <p:nvSpPr>
              <p:cNvPr id="54" name="Triangle 105">
                <a:extLst>
                  <a:ext uri="{FF2B5EF4-FFF2-40B4-BE49-F238E27FC236}">
                    <a16:creationId xmlns:a16="http://schemas.microsoft.com/office/drawing/2014/main" id="{0C38793C-82FA-DF50-84FD-B413BCBF65F3}"/>
                  </a:ext>
                </a:extLst>
              </p:cNvPr>
              <p:cNvSpPr/>
              <p:nvPr/>
            </p:nvSpPr>
            <p:spPr>
              <a:xfrm rot="5400000">
                <a:off x="2685284" y="1898480"/>
                <a:ext cx="379620" cy="327259"/>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err="1">
                  <a:ln>
                    <a:noFill/>
                  </a:ln>
                  <a:solidFill>
                    <a:srgbClr val="FFFFFF"/>
                  </a:solidFill>
                  <a:effectLst/>
                  <a:uLnTx/>
                  <a:uFillTx/>
                  <a:latin typeface="Arial" panose="020B0604020202020204" pitchFamily="34" charset="0"/>
                  <a:cs typeface="Arial" panose="020B0604020202020204" pitchFamily="34" charset="0"/>
                </a:endParaRPr>
              </a:p>
            </p:txBody>
          </p:sp>
        </p:grpSp>
        <p:pic>
          <p:nvPicPr>
            <p:cNvPr id="51" name="Рисунок 12">
              <a:extLst>
                <a:ext uri="{FF2B5EF4-FFF2-40B4-BE49-F238E27FC236}">
                  <a16:creationId xmlns:a16="http://schemas.microsoft.com/office/drawing/2014/main" id="{AA7937B3-CBA9-AB85-F04D-C4AC338D83ED}"/>
                </a:ext>
              </a:extLst>
            </p:cNvPr>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116656" y="1500861"/>
              <a:ext cx="646331" cy="646331"/>
            </a:xfrm>
            <a:prstGeom prst="rect">
              <a:avLst/>
            </a:prstGeom>
          </p:spPr>
        </p:pic>
      </p:grpSp>
      <p:sp>
        <p:nvSpPr>
          <p:cNvPr id="55" name="TextBox 24">
            <a:extLst>
              <a:ext uri="{FF2B5EF4-FFF2-40B4-BE49-F238E27FC236}">
                <a16:creationId xmlns:a16="http://schemas.microsoft.com/office/drawing/2014/main" id="{A216F974-C90A-EB69-587A-38FAC121BE00}"/>
              </a:ext>
            </a:extLst>
          </p:cNvPr>
          <p:cNvSpPr txBox="1"/>
          <p:nvPr/>
        </p:nvSpPr>
        <p:spPr>
          <a:xfrm>
            <a:off x="326170" y="3682536"/>
            <a:ext cx="2232737" cy="368084"/>
          </a:xfrm>
          <a:prstGeom prst="rect">
            <a:avLst/>
          </a:prstGeom>
          <a:solidFill>
            <a:schemeClr val="accent2"/>
          </a:solidFill>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solidFill>
                  <a:schemeClr val="bg1"/>
                </a:solidFill>
                <a:latin typeface="Arial" panose="020B0604020202020204" pitchFamily="34" charset="0"/>
                <a:ea typeface="Verdana" panose="020B0604030504040204" pitchFamily="34" charset="0"/>
                <a:cs typeface="Arial" panose="020B0604020202020204" pitchFamily="34" charset="0"/>
                <a:sym typeface="Verdana" panose="020B0604030504040204" pitchFamily="34" charset="0"/>
              </a:rPr>
              <a:t>Results</a:t>
            </a:r>
            <a:endPar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Verdana" panose="020B0604030504040204" pitchFamily="34" charset="0"/>
              <a:cs typeface="Arial" panose="020B0604020202020204" pitchFamily="34" charset="0"/>
              <a:sym typeface="Verdana" panose="020B0604030504040204" pitchFamily="34" charset="0"/>
            </a:endParaRPr>
          </a:p>
        </p:txBody>
      </p:sp>
      <p:cxnSp>
        <p:nvCxnSpPr>
          <p:cNvPr id="56" name="Conector recto 9">
            <a:extLst>
              <a:ext uri="{FF2B5EF4-FFF2-40B4-BE49-F238E27FC236}">
                <a16:creationId xmlns:a16="http://schemas.microsoft.com/office/drawing/2014/main" id="{8DA2B8F1-DF71-FF5A-AC28-9B6CFE6CA1AB}"/>
              </a:ext>
            </a:extLst>
          </p:cNvPr>
          <p:cNvCxnSpPr>
            <a:cxnSpLocks/>
          </p:cNvCxnSpPr>
          <p:nvPr/>
        </p:nvCxnSpPr>
        <p:spPr>
          <a:xfrm>
            <a:off x="316337" y="3776013"/>
            <a:ext cx="224257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57" name="TextBox 56">
            <a:extLst>
              <a:ext uri="{FF2B5EF4-FFF2-40B4-BE49-F238E27FC236}">
                <a16:creationId xmlns:a16="http://schemas.microsoft.com/office/drawing/2014/main" id="{92885201-77A2-F939-67C1-498541A0ACF7}"/>
              </a:ext>
            </a:extLst>
          </p:cNvPr>
          <p:cNvSpPr txBox="1"/>
          <p:nvPr/>
        </p:nvSpPr>
        <p:spPr>
          <a:xfrm>
            <a:off x="2599734" y="5716149"/>
            <a:ext cx="9270578" cy="738664"/>
          </a:xfrm>
          <a:prstGeom prst="rect">
            <a:avLst/>
          </a:prstGeom>
          <a:noFill/>
        </p:spPr>
        <p:txBody>
          <a:bodyPr wrap="square">
            <a:spAutoFit/>
          </a:bodyPr>
          <a:lstStyle/>
          <a:p>
            <a:r>
              <a:rPr lang="en-US" sz="1400" dirty="0">
                <a:latin typeface="Roboto" panose="02000000000000000000" pitchFamily="2" charset="0"/>
                <a:ea typeface="Roboto" panose="02000000000000000000" pitchFamily="2" charset="0"/>
                <a:cs typeface="Times New Roman" panose="02020603050405020304" pitchFamily="18" charset="0"/>
              </a:rPr>
              <a:t>Despite the high scores of some countries, many ECO members have TCIs below 30, indicating insufficient trade complementarity. For example, the TCI between Kazakhstan and Turkmenistan is only 12.5, and between Kazakhstan and Azerbaijan it is 12.4. </a:t>
            </a:r>
            <a:endParaRPr lang="ru-RU" sz="1400" dirty="0">
              <a:latin typeface="Roboto" panose="02000000000000000000" pitchFamily="2" charset="0"/>
              <a:ea typeface="Roboto" panose="02000000000000000000" pitchFamily="2" charset="0"/>
              <a:cs typeface="Times New Roman" panose="02020603050405020304" pitchFamily="18" charset="0"/>
            </a:endParaRPr>
          </a:p>
        </p:txBody>
      </p:sp>
      <p:cxnSp>
        <p:nvCxnSpPr>
          <p:cNvPr id="58" name="Conector: angular 11317">
            <a:extLst>
              <a:ext uri="{FF2B5EF4-FFF2-40B4-BE49-F238E27FC236}">
                <a16:creationId xmlns:a16="http://schemas.microsoft.com/office/drawing/2014/main" id="{6A71ABC3-FD8E-6F30-41FE-ACE081692A42}"/>
              </a:ext>
            </a:extLst>
          </p:cNvPr>
          <p:cNvCxnSpPr>
            <a:cxnSpLocks/>
          </p:cNvCxnSpPr>
          <p:nvPr/>
        </p:nvCxnSpPr>
        <p:spPr>
          <a:xfrm rot="10800000">
            <a:off x="326170" y="4042185"/>
            <a:ext cx="2232737" cy="2043296"/>
          </a:xfrm>
          <a:prstGeom prst="bentConnector3">
            <a:avLst>
              <a:gd name="adj1" fmla="val 50000"/>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59" name="Conector: angular 11319">
            <a:extLst>
              <a:ext uri="{FF2B5EF4-FFF2-40B4-BE49-F238E27FC236}">
                <a16:creationId xmlns:a16="http://schemas.microsoft.com/office/drawing/2014/main" id="{BF1A2508-C961-79C6-CE2A-AF1C9E360F86}"/>
              </a:ext>
            </a:extLst>
          </p:cNvPr>
          <p:cNvCxnSpPr>
            <a:cxnSpLocks/>
          </p:cNvCxnSpPr>
          <p:nvPr/>
        </p:nvCxnSpPr>
        <p:spPr>
          <a:xfrm rot="10800000">
            <a:off x="326170" y="4042185"/>
            <a:ext cx="2232737" cy="1045362"/>
          </a:xfrm>
          <a:prstGeom prst="bentConnector3">
            <a:avLst>
              <a:gd name="adj1" fmla="val 50000"/>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74D2651B-17E0-2A52-4BA3-92C44A11F165}"/>
              </a:ext>
            </a:extLst>
          </p:cNvPr>
          <p:cNvSpPr txBox="1"/>
          <p:nvPr/>
        </p:nvSpPr>
        <p:spPr>
          <a:xfrm>
            <a:off x="2568740" y="3610965"/>
            <a:ext cx="9351858" cy="835613"/>
          </a:xfrm>
          <a:prstGeom prst="rect">
            <a:avLst/>
          </a:prstGeom>
          <a:noFill/>
        </p:spPr>
        <p:txBody>
          <a:bodyPr wrap="square">
            <a:spAutoFit/>
          </a:bodyPr>
          <a:lstStyle/>
          <a:p>
            <a:pPr algn="just">
              <a:lnSpc>
                <a:spcPct val="115000"/>
              </a:lnSpc>
            </a:pPr>
            <a:r>
              <a:rPr lang="en-US" sz="1400" dirty="0">
                <a:latin typeface="Roboto" panose="02000000000000000000" pitchFamily="2" charset="0"/>
                <a:ea typeface="Roboto" panose="02000000000000000000" pitchFamily="2" charset="0"/>
                <a:cs typeface="Times New Roman" panose="02020603050405020304" pitchFamily="18" charset="0"/>
              </a:rPr>
              <a:t>Turkey demonstrating the highest TCI values with several countries. For example, the complementarity between Turkey and Tajikistan is 71.0, which is the highest among all countries in the region. Azerbaijan (69.1), Kazakhstan (68.9) and Uzbekistan (65.1).</a:t>
            </a:r>
            <a:endParaRPr lang="ru-RU" sz="1400" dirty="0">
              <a:latin typeface="Roboto" panose="02000000000000000000" pitchFamily="2" charset="0"/>
              <a:ea typeface="Roboto" panose="02000000000000000000" pitchFamily="2" charset="0"/>
              <a:cs typeface="Times New Roman" panose="02020603050405020304" pitchFamily="18" charset="0"/>
            </a:endParaRPr>
          </a:p>
        </p:txBody>
      </p:sp>
      <p:sp>
        <p:nvSpPr>
          <p:cNvPr id="61" name="TextBox 60">
            <a:extLst>
              <a:ext uri="{FF2B5EF4-FFF2-40B4-BE49-F238E27FC236}">
                <a16:creationId xmlns:a16="http://schemas.microsoft.com/office/drawing/2014/main" id="{A29BBA7B-81BB-04F0-76DE-C07E08AE55EF}"/>
              </a:ext>
            </a:extLst>
          </p:cNvPr>
          <p:cNvSpPr txBox="1"/>
          <p:nvPr/>
        </p:nvSpPr>
        <p:spPr>
          <a:xfrm>
            <a:off x="2595252" y="4694501"/>
            <a:ext cx="9270578" cy="738664"/>
          </a:xfrm>
          <a:prstGeom prst="rect">
            <a:avLst/>
          </a:prstGeom>
          <a:noFill/>
        </p:spPr>
        <p:txBody>
          <a:bodyPr wrap="square">
            <a:spAutoFit/>
          </a:bodyPr>
          <a:lstStyle/>
          <a:p>
            <a:r>
              <a:rPr lang="en-US" sz="1400" dirty="0">
                <a:latin typeface="Roboto" panose="02000000000000000000" pitchFamily="2" charset="0"/>
                <a:ea typeface="Roboto" panose="02000000000000000000" pitchFamily="2" charset="0"/>
                <a:cs typeface="Times New Roman" panose="02020603050405020304" pitchFamily="18" charset="0"/>
              </a:rPr>
              <a:t>Iran and Pakistan occupy a special place in the ECO trading system due to their high complementarity scores with key regional countries. Iran’s TCI with Pakistan is 36.1 and with Turkey it is 34.4, indicating significant scope for deepening bilateral trade. </a:t>
            </a:r>
            <a:endParaRPr lang="ru-RU" sz="1400" dirty="0">
              <a:latin typeface="Roboto" panose="02000000000000000000"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3298637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Прямоугольник 16">
            <a:extLst>
              <a:ext uri="{FF2B5EF4-FFF2-40B4-BE49-F238E27FC236}">
                <a16:creationId xmlns:a16="http://schemas.microsoft.com/office/drawing/2014/main" id="{6AED72BF-6B21-4E53-8815-C40066B2E96D}"/>
              </a:ext>
            </a:extLst>
          </p:cNvPr>
          <p:cNvSpPr/>
          <p:nvPr/>
        </p:nvSpPr>
        <p:spPr>
          <a:xfrm>
            <a:off x="0" y="4257589"/>
            <a:ext cx="12192000" cy="7550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14" name="Группа 13">
            <a:extLst>
              <a:ext uri="{FF2B5EF4-FFF2-40B4-BE49-F238E27FC236}">
                <a16:creationId xmlns:a16="http://schemas.microsoft.com/office/drawing/2014/main" id="{955E7985-0E41-4761-BC91-8B951A64AB19}"/>
              </a:ext>
            </a:extLst>
          </p:cNvPr>
          <p:cNvGrpSpPr/>
          <p:nvPr/>
        </p:nvGrpSpPr>
        <p:grpSpPr>
          <a:xfrm>
            <a:off x="654192" y="1539163"/>
            <a:ext cx="10062576" cy="491698"/>
            <a:chOff x="654192" y="1539163"/>
            <a:chExt cx="10062576" cy="491698"/>
          </a:xfrm>
        </p:grpSpPr>
        <p:sp>
          <p:nvSpPr>
            <p:cNvPr id="6" name="Прямоугольник 5">
              <a:extLst>
                <a:ext uri="{FF2B5EF4-FFF2-40B4-BE49-F238E27FC236}">
                  <a16:creationId xmlns:a16="http://schemas.microsoft.com/office/drawing/2014/main" id="{854046FA-9978-4F94-B8D0-22E7E7FEE302}"/>
                </a:ext>
              </a:extLst>
            </p:cNvPr>
            <p:cNvSpPr/>
            <p:nvPr/>
          </p:nvSpPr>
          <p:spPr>
            <a:xfrm>
              <a:off x="1072896" y="1539163"/>
              <a:ext cx="9643872" cy="369332"/>
            </a:xfrm>
            <a:prstGeom prst="rect">
              <a:avLst/>
            </a:prstGeom>
          </p:spPr>
          <p:txBody>
            <a:bodyPr wrap="square">
              <a:spAutoFit/>
            </a:bodyPr>
            <a:lstStyle/>
            <a:p>
              <a:r>
                <a:rPr lang="en-US" b="1" dirty="0">
                  <a:latin typeface="Roboto" panose="02000000000000000000" pitchFamily="2" charset="0"/>
                  <a:ea typeface="Roboto" panose="02000000000000000000" pitchFamily="2" charset="0"/>
                </a:rPr>
                <a:t>Analysis of trade and economic policy of the Republic of Kazakhstan with the ECO countries</a:t>
              </a:r>
              <a:endParaRPr lang="ru-RU" b="1" dirty="0">
                <a:latin typeface="Roboto" panose="02000000000000000000" pitchFamily="2" charset="0"/>
                <a:ea typeface="Roboto" panose="02000000000000000000" pitchFamily="2" charset="0"/>
              </a:endParaRPr>
            </a:p>
          </p:txBody>
        </p:sp>
        <p:sp>
          <p:nvSpPr>
            <p:cNvPr id="11" name="TextBox 10">
              <a:extLst>
                <a:ext uri="{FF2B5EF4-FFF2-40B4-BE49-F238E27FC236}">
                  <a16:creationId xmlns:a16="http://schemas.microsoft.com/office/drawing/2014/main" id="{A03076F4-A4B9-4DA7-B237-54D5445676F9}"/>
                </a:ext>
              </a:extLst>
            </p:cNvPr>
            <p:cNvSpPr txBox="1"/>
            <p:nvPr/>
          </p:nvSpPr>
          <p:spPr>
            <a:xfrm>
              <a:off x="654192" y="1569196"/>
              <a:ext cx="537327" cy="461665"/>
            </a:xfrm>
            <a:prstGeom prst="rect">
              <a:avLst/>
            </a:prstGeom>
            <a:noFill/>
          </p:spPr>
          <p:txBody>
            <a:bodyPr wrap="none" rtlCol="0">
              <a:spAutoFit/>
            </a:bodyPr>
            <a:lstStyle/>
            <a:p>
              <a:r>
                <a:rPr lang="ru-RU" sz="2400" b="1" dirty="0">
                  <a:latin typeface="Roboto" panose="02000000000000000000" pitchFamily="2" charset="0"/>
                  <a:ea typeface="Roboto" panose="02000000000000000000" pitchFamily="2" charset="0"/>
                </a:rPr>
                <a:t>01</a:t>
              </a:r>
            </a:p>
          </p:txBody>
        </p:sp>
      </p:grpSp>
      <p:grpSp>
        <p:nvGrpSpPr>
          <p:cNvPr id="15" name="Группа 14">
            <a:extLst>
              <a:ext uri="{FF2B5EF4-FFF2-40B4-BE49-F238E27FC236}">
                <a16:creationId xmlns:a16="http://schemas.microsoft.com/office/drawing/2014/main" id="{EC409B89-B958-4AA6-A1DC-84804C6027FC}"/>
              </a:ext>
            </a:extLst>
          </p:cNvPr>
          <p:cNvGrpSpPr/>
          <p:nvPr/>
        </p:nvGrpSpPr>
        <p:grpSpPr>
          <a:xfrm>
            <a:off x="654192" y="2914038"/>
            <a:ext cx="11233008" cy="488199"/>
            <a:chOff x="654192" y="2983289"/>
            <a:chExt cx="11233008" cy="488199"/>
          </a:xfrm>
        </p:grpSpPr>
        <p:sp>
          <p:nvSpPr>
            <p:cNvPr id="8" name="Прямоугольник 7">
              <a:extLst>
                <a:ext uri="{FF2B5EF4-FFF2-40B4-BE49-F238E27FC236}">
                  <a16:creationId xmlns:a16="http://schemas.microsoft.com/office/drawing/2014/main" id="{11801216-F094-4273-BB4A-37B4DBFC93B7}"/>
                </a:ext>
              </a:extLst>
            </p:cNvPr>
            <p:cNvSpPr/>
            <p:nvPr/>
          </p:nvSpPr>
          <p:spPr>
            <a:xfrm>
              <a:off x="1072896" y="2983289"/>
              <a:ext cx="10814304" cy="369332"/>
            </a:xfrm>
            <a:prstGeom prst="rect">
              <a:avLst/>
            </a:prstGeom>
          </p:spPr>
          <p:txBody>
            <a:bodyPr wrap="square">
              <a:spAutoFit/>
            </a:bodyPr>
            <a:lstStyle/>
            <a:p>
              <a:r>
                <a:rPr lang="en-US" b="1" dirty="0">
                  <a:latin typeface="Roboto" panose="02000000000000000000" pitchFamily="2" charset="0"/>
                  <a:ea typeface="Roboto" panose="02000000000000000000" pitchFamily="2" charset="0"/>
                </a:rPr>
                <a:t>Analysis of cooperation and investment relations of the Republic of Kazakhstan with the ECO countries</a:t>
              </a:r>
              <a:endParaRPr lang="ru-RU" b="1" dirty="0">
                <a:latin typeface="Roboto" panose="02000000000000000000" pitchFamily="2" charset="0"/>
                <a:ea typeface="Roboto" panose="02000000000000000000" pitchFamily="2" charset="0"/>
              </a:endParaRPr>
            </a:p>
          </p:txBody>
        </p:sp>
        <p:sp>
          <p:nvSpPr>
            <p:cNvPr id="12" name="TextBox 11">
              <a:extLst>
                <a:ext uri="{FF2B5EF4-FFF2-40B4-BE49-F238E27FC236}">
                  <a16:creationId xmlns:a16="http://schemas.microsoft.com/office/drawing/2014/main" id="{2C5A7C40-7DD1-4AF7-B0B6-D62344585300}"/>
                </a:ext>
              </a:extLst>
            </p:cNvPr>
            <p:cNvSpPr txBox="1"/>
            <p:nvPr/>
          </p:nvSpPr>
          <p:spPr>
            <a:xfrm>
              <a:off x="654192" y="3009823"/>
              <a:ext cx="537327" cy="461665"/>
            </a:xfrm>
            <a:prstGeom prst="rect">
              <a:avLst/>
            </a:prstGeom>
            <a:noFill/>
          </p:spPr>
          <p:txBody>
            <a:bodyPr wrap="none" rtlCol="0">
              <a:spAutoFit/>
            </a:bodyPr>
            <a:lstStyle/>
            <a:p>
              <a:r>
                <a:rPr lang="ru-RU" sz="2400" b="1" dirty="0">
                  <a:latin typeface="Roboto" panose="02000000000000000000" pitchFamily="2" charset="0"/>
                  <a:ea typeface="Roboto" panose="02000000000000000000" pitchFamily="2" charset="0"/>
                </a:rPr>
                <a:t>02</a:t>
              </a:r>
            </a:p>
          </p:txBody>
        </p:sp>
      </p:grpSp>
      <p:grpSp>
        <p:nvGrpSpPr>
          <p:cNvPr id="16" name="Группа 15">
            <a:extLst>
              <a:ext uri="{FF2B5EF4-FFF2-40B4-BE49-F238E27FC236}">
                <a16:creationId xmlns:a16="http://schemas.microsoft.com/office/drawing/2014/main" id="{BF3E373D-2636-4B32-AF5B-1C06C8A32D7A}"/>
              </a:ext>
            </a:extLst>
          </p:cNvPr>
          <p:cNvGrpSpPr/>
          <p:nvPr/>
        </p:nvGrpSpPr>
        <p:grpSpPr>
          <a:xfrm>
            <a:off x="654192" y="4311949"/>
            <a:ext cx="11013552" cy="646331"/>
            <a:chOff x="654192" y="4311949"/>
            <a:chExt cx="11013552" cy="646331"/>
          </a:xfrm>
        </p:grpSpPr>
        <p:sp>
          <p:nvSpPr>
            <p:cNvPr id="10" name="Прямоугольник 9">
              <a:extLst>
                <a:ext uri="{FF2B5EF4-FFF2-40B4-BE49-F238E27FC236}">
                  <a16:creationId xmlns:a16="http://schemas.microsoft.com/office/drawing/2014/main" id="{5C0CF176-7062-4018-A81F-5FF8E04EEFE2}"/>
                </a:ext>
              </a:extLst>
            </p:cNvPr>
            <p:cNvSpPr/>
            <p:nvPr/>
          </p:nvSpPr>
          <p:spPr>
            <a:xfrm>
              <a:off x="1072896" y="4311949"/>
              <a:ext cx="10594848" cy="646331"/>
            </a:xfrm>
            <a:prstGeom prst="rect">
              <a:avLst/>
            </a:prstGeom>
          </p:spPr>
          <p:txBody>
            <a:bodyPr wrap="square">
              <a:spAutoFit/>
            </a:bodyPr>
            <a:lstStyle/>
            <a:p>
              <a:r>
                <a:rPr lang="en-US" b="1" dirty="0">
                  <a:solidFill>
                    <a:schemeClr val="bg1"/>
                  </a:solidFill>
                  <a:latin typeface="Roboto" panose="02000000000000000000" pitchFamily="2" charset="0"/>
                  <a:ea typeface="Roboto" panose="02000000000000000000" pitchFamily="2" charset="0"/>
                </a:rPr>
                <a:t>Identification of potential cooperation opportunities between ECO countries, preparation of recommendations</a:t>
              </a:r>
              <a:endParaRPr lang="ru-RU" b="1" dirty="0">
                <a:solidFill>
                  <a:schemeClr val="bg1"/>
                </a:solidFill>
                <a:latin typeface="Roboto" panose="02000000000000000000" pitchFamily="2" charset="0"/>
                <a:ea typeface="Roboto" panose="02000000000000000000" pitchFamily="2" charset="0"/>
              </a:endParaRPr>
            </a:p>
          </p:txBody>
        </p:sp>
        <p:sp>
          <p:nvSpPr>
            <p:cNvPr id="13" name="TextBox 12">
              <a:extLst>
                <a:ext uri="{FF2B5EF4-FFF2-40B4-BE49-F238E27FC236}">
                  <a16:creationId xmlns:a16="http://schemas.microsoft.com/office/drawing/2014/main" id="{E7E4D4E4-92FC-43D9-8A35-DEB326AFA8C6}"/>
                </a:ext>
              </a:extLst>
            </p:cNvPr>
            <p:cNvSpPr txBox="1"/>
            <p:nvPr/>
          </p:nvSpPr>
          <p:spPr>
            <a:xfrm>
              <a:off x="654192" y="4404283"/>
              <a:ext cx="537327" cy="461665"/>
            </a:xfrm>
            <a:prstGeom prst="rect">
              <a:avLst/>
            </a:prstGeom>
            <a:noFill/>
          </p:spPr>
          <p:txBody>
            <a:bodyPr wrap="none" rtlCol="0">
              <a:spAutoFit/>
            </a:bodyPr>
            <a:lstStyle/>
            <a:p>
              <a:r>
                <a:rPr lang="ru-RU" sz="2400" b="1" dirty="0">
                  <a:solidFill>
                    <a:schemeClr val="bg1"/>
                  </a:solidFill>
                  <a:latin typeface="Roboto" panose="02000000000000000000" pitchFamily="2" charset="0"/>
                  <a:ea typeface="Roboto" panose="02000000000000000000" pitchFamily="2" charset="0"/>
                </a:rPr>
                <a:t>03</a:t>
              </a:r>
            </a:p>
          </p:txBody>
        </p:sp>
      </p:grpSp>
    </p:spTree>
    <p:extLst>
      <p:ext uri="{BB962C8B-B14F-4D97-AF65-F5344CB8AC3E}">
        <p14:creationId xmlns:p14="http://schemas.microsoft.com/office/powerpoint/2010/main" val="6331404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974D72-69CE-DA1E-B66F-67C8D62AA91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078CEF-7794-1BD5-D3E0-F8D5C98B2CB0}"/>
              </a:ext>
            </a:extLst>
          </p:cNvPr>
          <p:cNvSpPr>
            <a:spLocks noGrp="1"/>
          </p:cNvSpPr>
          <p:nvPr>
            <p:ph type="title"/>
          </p:nvPr>
        </p:nvSpPr>
        <p:spPr>
          <a:xfrm>
            <a:off x="124967" y="139456"/>
            <a:ext cx="11695176" cy="681355"/>
          </a:xfrm>
        </p:spPr>
        <p:txBody>
          <a:bodyPr>
            <a:noAutofit/>
          </a:bodyPr>
          <a:lstStyle/>
          <a:p>
            <a:r>
              <a:rPr lang="en-US" sz="2400" b="1" dirty="0">
                <a:latin typeface="Roboto" panose="02000000000000000000" pitchFamily="2" charset="0"/>
                <a:ea typeface="Roboto" panose="02000000000000000000" pitchFamily="2" charset="0"/>
                <a:cs typeface="Arial" panose="020B0604020202020204" pitchFamily="34" charset="0"/>
              </a:rPr>
              <a:t>Potential for investment cooperation</a:t>
            </a:r>
          </a:p>
        </p:txBody>
      </p:sp>
      <p:cxnSp>
        <p:nvCxnSpPr>
          <p:cNvPr id="4" name="Прямая соединительная линия 3">
            <a:extLst>
              <a:ext uri="{FF2B5EF4-FFF2-40B4-BE49-F238E27FC236}">
                <a16:creationId xmlns:a16="http://schemas.microsoft.com/office/drawing/2014/main" id="{BC7B7A67-D5F6-60A0-6BD3-5A2017CDE6CB}"/>
              </a:ext>
            </a:extLst>
          </p:cNvPr>
          <p:cNvCxnSpPr/>
          <p:nvPr/>
        </p:nvCxnSpPr>
        <p:spPr>
          <a:xfrm>
            <a:off x="186690" y="1626690"/>
            <a:ext cx="1181862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Номер слайда 2">
            <a:extLst>
              <a:ext uri="{FF2B5EF4-FFF2-40B4-BE49-F238E27FC236}">
                <a16:creationId xmlns:a16="http://schemas.microsoft.com/office/drawing/2014/main" id="{EA9EB464-56DC-4DBA-2D57-9E1FEEF7125B}"/>
              </a:ext>
            </a:extLst>
          </p:cNvPr>
          <p:cNvSpPr>
            <a:spLocks noGrp="1"/>
          </p:cNvSpPr>
          <p:nvPr>
            <p:ph type="sldNum" sz="quarter" idx="12"/>
          </p:nvPr>
        </p:nvSpPr>
        <p:spPr/>
        <p:txBody>
          <a:bodyPr/>
          <a:lstStyle/>
          <a:p>
            <a:fld id="{B9A6B7E3-C22C-4CDF-9CA2-833A42E446AA}" type="slidenum">
              <a:rPr lang="x-none" smtClean="0"/>
              <a:t>16</a:t>
            </a:fld>
            <a:endParaRPr lang="x-none"/>
          </a:p>
        </p:txBody>
      </p:sp>
      <p:sp>
        <p:nvSpPr>
          <p:cNvPr id="5" name="Прямоугольник 4">
            <a:extLst>
              <a:ext uri="{FF2B5EF4-FFF2-40B4-BE49-F238E27FC236}">
                <a16:creationId xmlns:a16="http://schemas.microsoft.com/office/drawing/2014/main" id="{8E71730C-A819-A2FA-8FAF-F91D3F349A71}"/>
              </a:ext>
            </a:extLst>
          </p:cNvPr>
          <p:cNvSpPr/>
          <p:nvPr/>
        </p:nvSpPr>
        <p:spPr>
          <a:xfrm>
            <a:off x="124967" y="908232"/>
            <a:ext cx="11695176" cy="707501"/>
          </a:xfrm>
          <a:prstGeom prst="rect">
            <a:avLst/>
          </a:prstGeom>
        </p:spPr>
        <p:txBody>
          <a:bodyPr wrap="square">
            <a:spAutoFit/>
          </a:bodyPr>
          <a:lstStyle/>
          <a:p>
            <a:pPr algn="just">
              <a:lnSpc>
                <a:spcPct val="115000"/>
              </a:lnSpc>
              <a:spcAft>
                <a:spcPts val="600"/>
              </a:spcAft>
            </a:pPr>
            <a:r>
              <a:rPr lang="en-US" dirty="0">
                <a:latin typeface="Roboto" panose="02000000000000000000" pitchFamily="2" charset="0"/>
                <a:ea typeface="Roboto" panose="02000000000000000000" pitchFamily="2" charset="0"/>
                <a:cs typeface="Times New Roman" panose="02020603050405020304" pitchFamily="18" charset="0"/>
              </a:rPr>
              <a:t>In 2023, the volume of accumulated investment in ECO countries amounted to about 504.6 billion US dollars, which is only 1% of the global accumulated investment (49 trillion US dollars in 2023)</a:t>
            </a:r>
          </a:p>
        </p:txBody>
      </p:sp>
      <p:graphicFrame>
        <p:nvGraphicFramePr>
          <p:cNvPr id="6" name="Диаграмма 1">
            <a:extLst>
              <a:ext uri="{FF2B5EF4-FFF2-40B4-BE49-F238E27FC236}">
                <a16:creationId xmlns:a16="http://schemas.microsoft.com/office/drawing/2014/main" id="{DBCAB540-5B48-4D3C-F58E-B92B6C7BA844}"/>
              </a:ext>
            </a:extLst>
          </p:cNvPr>
          <p:cNvGraphicFramePr/>
          <p:nvPr>
            <p:extLst>
              <p:ext uri="{D42A27DB-BD31-4B8C-83A1-F6EECF244321}">
                <p14:modId xmlns:p14="http://schemas.microsoft.com/office/powerpoint/2010/main" val="2983276110"/>
              </p:ext>
            </p:extLst>
          </p:nvPr>
        </p:nvGraphicFramePr>
        <p:xfrm>
          <a:off x="205008" y="1893993"/>
          <a:ext cx="6209650" cy="4688201"/>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89">
            <a:extLst>
              <a:ext uri="{FF2B5EF4-FFF2-40B4-BE49-F238E27FC236}">
                <a16:creationId xmlns:a16="http://schemas.microsoft.com/office/drawing/2014/main" id="{09229ED7-C5D9-4127-0FA5-2ABFA9F0B169}"/>
              </a:ext>
            </a:extLst>
          </p:cNvPr>
          <p:cNvSpPr/>
          <p:nvPr/>
        </p:nvSpPr>
        <p:spPr>
          <a:xfrm>
            <a:off x="6635496" y="1883036"/>
            <a:ext cx="5272024" cy="4837657"/>
          </a:xfrm>
          <a:prstGeom prst="rect">
            <a:avLst/>
          </a:prstGeom>
          <a:noFill/>
          <a:ln w="31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45714" rtlCol="0" anchor="t"/>
          <a:lstStyle/>
          <a:p>
            <a:endPar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Verdana" panose="020B0604030504040204" pitchFamily="34" charset="0"/>
            </a:endParaRPr>
          </a:p>
        </p:txBody>
      </p:sp>
      <p:sp>
        <p:nvSpPr>
          <p:cNvPr id="8" name="TextBox 24">
            <a:extLst>
              <a:ext uri="{FF2B5EF4-FFF2-40B4-BE49-F238E27FC236}">
                <a16:creationId xmlns:a16="http://schemas.microsoft.com/office/drawing/2014/main" id="{589AA06B-84C9-2F76-C8BB-B68C536D12D2}"/>
              </a:ext>
            </a:extLst>
          </p:cNvPr>
          <p:cNvSpPr txBox="1"/>
          <p:nvPr/>
        </p:nvSpPr>
        <p:spPr>
          <a:xfrm>
            <a:off x="6716551" y="1883036"/>
            <a:ext cx="1629086" cy="307777"/>
          </a:xfrm>
          <a:prstGeom prst="rect">
            <a:avLst/>
          </a:prstGeom>
          <a:noFill/>
        </p:spPr>
        <p:txBody>
          <a:bodyPr wrap="square" lIns="0" tIns="0" rIns="0" bIns="0" rtlCol="0" anchor="b">
            <a:noAutofit/>
          </a:bodyPr>
          <a:lstStyle/>
          <a:p>
            <a:r>
              <a:rPr lang="en-US" sz="1600" b="1" dirty="0">
                <a:solidFill>
                  <a:schemeClr val="accent2"/>
                </a:solidFill>
                <a:latin typeface="Roboto" panose="02000000000000000000" pitchFamily="2" charset="0"/>
                <a:ea typeface="Roboto" panose="02000000000000000000" pitchFamily="2" charset="0"/>
                <a:cs typeface="Verdana" panose="020B0604030504040204" pitchFamily="34" charset="0"/>
                <a:sym typeface="Verdana" panose="020B0604030504040204" pitchFamily="34" charset="0"/>
              </a:rPr>
              <a:t>Key insights</a:t>
            </a:r>
          </a:p>
        </p:txBody>
      </p:sp>
      <p:cxnSp>
        <p:nvCxnSpPr>
          <p:cNvPr id="9" name="Conector recto 17">
            <a:extLst>
              <a:ext uri="{FF2B5EF4-FFF2-40B4-BE49-F238E27FC236}">
                <a16:creationId xmlns:a16="http://schemas.microsoft.com/office/drawing/2014/main" id="{966B2C54-1C27-C004-6094-E667BA2AE70D}"/>
              </a:ext>
            </a:extLst>
          </p:cNvPr>
          <p:cNvCxnSpPr>
            <a:cxnSpLocks/>
          </p:cNvCxnSpPr>
          <p:nvPr/>
        </p:nvCxnSpPr>
        <p:spPr>
          <a:xfrm>
            <a:off x="6716551" y="2226934"/>
            <a:ext cx="2258088"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65C3C47F-D1C3-6352-51C4-4BD38E4A365D}"/>
              </a:ext>
            </a:extLst>
          </p:cNvPr>
          <p:cNvSpPr txBox="1"/>
          <p:nvPr/>
        </p:nvSpPr>
        <p:spPr>
          <a:xfrm>
            <a:off x="6609293" y="2365655"/>
            <a:ext cx="5103592" cy="4355038"/>
          </a:xfrm>
          <a:prstGeom prst="rect">
            <a:avLst/>
          </a:prstGeom>
          <a:noFill/>
        </p:spPr>
        <p:txBody>
          <a:bodyPr wrap="square">
            <a:spAutoFit/>
          </a:bodyPr>
          <a:lstStyle/>
          <a:p>
            <a:pPr marL="171450" indent="-171450" algn="just">
              <a:spcBef>
                <a:spcPts val="600"/>
              </a:spcBef>
              <a:spcAft>
                <a:spcPts val="600"/>
              </a:spcAft>
              <a:buFont typeface="Wingdings" panose="05000000000000000000" pitchFamily="2" charset="2"/>
              <a:buChar char="§"/>
            </a:pPr>
            <a:r>
              <a:rPr lang="en-US" sz="1300" dirty="0">
                <a:latin typeface="Roboto" panose="02000000000000000000" pitchFamily="2" charset="0"/>
                <a:ea typeface="Roboto" panose="02000000000000000000" pitchFamily="2" charset="0"/>
                <a:cs typeface="Times New Roman" panose="02020603050405020304" pitchFamily="18" charset="0"/>
              </a:rPr>
              <a:t>Kazakhstan and Turkey remain leaders in attracting FDI, despite economic fluctuations and the geopolitical situation. In 2023, Kazakhstan reached 157.2 billion US dollars, while Turkey reached 156.5 billion US dollars.</a:t>
            </a:r>
          </a:p>
          <a:p>
            <a:pPr marL="171450" indent="-171450" algn="just">
              <a:spcBef>
                <a:spcPts val="600"/>
              </a:spcBef>
              <a:spcAft>
                <a:spcPts val="600"/>
              </a:spcAft>
              <a:buFont typeface="Wingdings" panose="05000000000000000000" pitchFamily="2" charset="2"/>
              <a:buChar char="§"/>
            </a:pPr>
            <a:r>
              <a:rPr lang="en-US" sz="1300" dirty="0">
                <a:latin typeface="Roboto" panose="02000000000000000000" pitchFamily="2" charset="0"/>
                <a:ea typeface="Roboto" panose="02000000000000000000" pitchFamily="2" charset="0"/>
                <a:cs typeface="Times New Roman" panose="02020603050405020304" pitchFamily="18" charset="0"/>
              </a:rPr>
              <a:t>On the other hand, countries such as Afghanistan and Tajikistan remain the least attractive to foreign investors, with FDI volumes barely exceeding 1.6 billion US dollars in Afghanistan and 3.3 billion US dollars in Tajikistan by 2023.</a:t>
            </a:r>
          </a:p>
          <a:p>
            <a:pPr marL="171450" indent="-171450" algn="just">
              <a:spcBef>
                <a:spcPts val="600"/>
              </a:spcBef>
              <a:spcAft>
                <a:spcPts val="600"/>
              </a:spcAft>
              <a:buFont typeface="Wingdings" panose="05000000000000000000" pitchFamily="2" charset="2"/>
              <a:buChar char="§"/>
            </a:pPr>
            <a:r>
              <a:rPr lang="en-US" sz="1300" b="1" dirty="0">
                <a:solidFill>
                  <a:schemeClr val="accent2"/>
                </a:solidFill>
                <a:latin typeface="Roboto" panose="02000000000000000000" pitchFamily="2" charset="0"/>
                <a:ea typeface="Roboto" panose="02000000000000000000" pitchFamily="2" charset="0"/>
                <a:cs typeface="Times New Roman" panose="02020603050405020304" pitchFamily="18" charset="0"/>
              </a:rPr>
              <a:t>Insufficient economic diversification remains a key challenge </a:t>
            </a:r>
            <a:r>
              <a:rPr lang="en-US" sz="1300" dirty="0">
                <a:latin typeface="Roboto" panose="02000000000000000000" pitchFamily="2" charset="0"/>
                <a:ea typeface="Roboto" panose="02000000000000000000" pitchFamily="2" charset="0"/>
                <a:cs typeface="Times New Roman" panose="02020603050405020304" pitchFamily="18" charset="0"/>
              </a:rPr>
              <a:t>for most ECO countries, with the exception of Turkey and partly Kazakhstan. These countries rely heavily on a limited number of sectors, such as energy and mining. </a:t>
            </a:r>
          </a:p>
          <a:p>
            <a:pPr marL="171450" indent="-171450" algn="just">
              <a:spcBef>
                <a:spcPts val="600"/>
              </a:spcBef>
              <a:spcAft>
                <a:spcPts val="600"/>
              </a:spcAft>
              <a:buFont typeface="Wingdings" panose="05000000000000000000" pitchFamily="2" charset="2"/>
              <a:buChar char="§"/>
            </a:pPr>
            <a:r>
              <a:rPr lang="en-US" sz="1300" dirty="0">
                <a:latin typeface="Roboto" panose="02000000000000000000" pitchFamily="2" charset="0"/>
                <a:ea typeface="Roboto" panose="02000000000000000000" pitchFamily="2" charset="0"/>
                <a:cs typeface="Times New Roman" panose="02020603050405020304" pitchFamily="18" charset="0"/>
              </a:rPr>
              <a:t>The state of physical infrastructure also poses a major barrier to attracting foreign investment. Many ECO countries lack modern transport and logistics networks, which increases the cost of doing business and reduces the region’s competitiveness. </a:t>
            </a:r>
          </a:p>
        </p:txBody>
      </p:sp>
    </p:spTree>
    <p:extLst>
      <p:ext uri="{BB962C8B-B14F-4D97-AF65-F5344CB8AC3E}">
        <p14:creationId xmlns:p14="http://schemas.microsoft.com/office/powerpoint/2010/main" val="41960995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to 7" hidden="1">
            <a:extLst>
              <a:ext uri="{FF2B5EF4-FFF2-40B4-BE49-F238E27FC236}">
                <a16:creationId xmlns:a16="http://schemas.microsoft.com/office/drawing/2014/main" id="{50F34CD0-BD42-78D3-B828-71D7A7AEDC4D}"/>
              </a:ext>
            </a:extLst>
          </p:cNvPr>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074" name="think-cell Slide" r:id="rId4" imgW="317" imgH="318" progId="TCLayout.ActiveDocument.1">
                  <p:embed/>
                </p:oleObj>
              </mc:Choice>
              <mc:Fallback>
                <p:oleObj name="think-cell Slide" r:id="rId4" imgW="317" imgH="318" progId="TCLayout.ActiveDocument.1">
                  <p:embed/>
                  <p:pic>
                    <p:nvPicPr>
                      <p:cNvPr id="8" name="Objeto 7" hidden="1">
                        <a:extLst>
                          <a:ext uri="{FF2B5EF4-FFF2-40B4-BE49-F238E27FC236}">
                            <a16:creationId xmlns:a16="http://schemas.microsoft.com/office/drawing/2014/main" id="{50F34CD0-BD42-78D3-B828-71D7A7AEDC4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ítulo 2">
            <a:extLst>
              <a:ext uri="{FF2B5EF4-FFF2-40B4-BE49-F238E27FC236}">
                <a16:creationId xmlns:a16="http://schemas.microsoft.com/office/drawing/2014/main" id="{D5C52F16-B90E-D984-5F64-F233CA84A30D}"/>
              </a:ext>
            </a:extLst>
          </p:cNvPr>
          <p:cNvSpPr>
            <a:spLocks noGrp="1"/>
          </p:cNvSpPr>
          <p:nvPr>
            <p:ph type="title"/>
          </p:nvPr>
        </p:nvSpPr>
        <p:spPr>
          <a:xfrm>
            <a:off x="124967" y="325323"/>
            <a:ext cx="11420475" cy="485775"/>
          </a:xfrm>
        </p:spPr>
        <p:txBody>
          <a:bodyPr vert="horz"/>
          <a:lstStyle/>
          <a:p>
            <a:r>
              <a:rPr lang="en-US" sz="2400" b="1" dirty="0">
                <a:latin typeface="Roboto" panose="02000000000000000000" pitchFamily="2" charset="0"/>
                <a:ea typeface="Roboto" panose="02000000000000000000" pitchFamily="2" charset="0"/>
                <a:cs typeface="Arial" panose="020B0604020202020204" pitchFamily="34" charset="0"/>
              </a:rPr>
              <a:t>The most important areas of investment</a:t>
            </a:r>
            <a:endParaRPr lang="en-US" dirty="0"/>
          </a:p>
        </p:txBody>
      </p:sp>
      <p:grpSp>
        <p:nvGrpSpPr>
          <p:cNvPr id="60" name="Group 59">
            <a:extLst>
              <a:ext uri="{FF2B5EF4-FFF2-40B4-BE49-F238E27FC236}">
                <a16:creationId xmlns:a16="http://schemas.microsoft.com/office/drawing/2014/main" id="{6AF489EA-1DD4-579F-8FD2-F765DE55FDAE}"/>
              </a:ext>
            </a:extLst>
          </p:cNvPr>
          <p:cNvGrpSpPr/>
          <p:nvPr/>
        </p:nvGrpSpPr>
        <p:grpSpPr>
          <a:xfrm>
            <a:off x="121862" y="1149464"/>
            <a:ext cx="11938290" cy="5312737"/>
            <a:chOff x="384173" y="1134080"/>
            <a:chExt cx="11436352" cy="5174645"/>
          </a:xfrm>
        </p:grpSpPr>
        <p:sp>
          <p:nvSpPr>
            <p:cNvPr id="7" name="Rectángulo 3">
              <a:extLst>
                <a:ext uri="{FF2B5EF4-FFF2-40B4-BE49-F238E27FC236}">
                  <a16:creationId xmlns:a16="http://schemas.microsoft.com/office/drawing/2014/main" id="{F4D0D6C8-E942-7C73-E724-E0164ACFA149}"/>
                </a:ext>
              </a:extLst>
            </p:cNvPr>
            <p:cNvSpPr/>
            <p:nvPr/>
          </p:nvSpPr>
          <p:spPr>
            <a:xfrm>
              <a:off x="384173" y="1152525"/>
              <a:ext cx="11436352" cy="51562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t"/>
            <a:lstStyle/>
            <a:p>
              <a:endParaRPr lang="de-DE" sz="1600" b="1" dirty="0">
                <a:solidFill>
                  <a:schemeClr val="tx2"/>
                </a:solidFill>
              </a:endParaRPr>
            </a:p>
          </p:txBody>
        </p:sp>
        <p:sp>
          <p:nvSpPr>
            <p:cNvPr id="9" name="TextBox 18">
              <a:extLst>
                <a:ext uri="{FF2B5EF4-FFF2-40B4-BE49-F238E27FC236}">
                  <a16:creationId xmlns:a16="http://schemas.microsoft.com/office/drawing/2014/main" id="{E1F59CEA-4308-492D-BC09-5ECE3D21478E}"/>
                </a:ext>
              </a:extLst>
            </p:cNvPr>
            <p:cNvSpPr txBox="1"/>
            <p:nvPr/>
          </p:nvSpPr>
          <p:spPr>
            <a:xfrm>
              <a:off x="7915275" y="1204427"/>
              <a:ext cx="3872101" cy="2244194"/>
            </a:xfrm>
            <a:prstGeom prst="rect">
              <a:avLst/>
            </a:prstGeom>
            <a:noFill/>
          </p:spPr>
          <p:txBody>
            <a:bodyPr wrap="square" lIns="72000" tIns="72000" rIns="36000" bIns="0" rtlCol="0" anchor="t">
              <a:spAutoFit/>
            </a:bodyPr>
            <a:lstStyle/>
            <a:p>
              <a:pPr marL="177800" marR="0" lvl="0" indent="-177800" defTabSz="228600" rtl="0" eaLnBrk="1" fontAlgn="auto" latinLnBrk="0" hangingPunct="1">
                <a:lnSpc>
                  <a:spcPct val="100000"/>
                </a:lnSpc>
                <a:spcBef>
                  <a:spcPts val="300"/>
                </a:spcBef>
                <a:buClrTx/>
                <a:buSzTx/>
                <a:buFont typeface="Arial" panose="020B0604020202020204" pitchFamily="34" charset="0"/>
                <a:buChar char="•"/>
                <a:tabLst/>
                <a:defRPr/>
              </a:pPr>
              <a:r>
                <a:rPr lang="en-US" sz="1400" b="1" dirty="0">
                  <a:solidFill>
                    <a:schemeClr val="accent2"/>
                  </a:solidFill>
                  <a:latin typeface="Roboto" panose="02000000000000000000" pitchFamily="2" charset="0"/>
                  <a:ea typeface="Roboto" panose="02000000000000000000" pitchFamily="2" charset="0"/>
                </a:rPr>
                <a:t>Development of energy infrastructure.</a:t>
              </a:r>
            </a:p>
            <a:p>
              <a:pPr marR="0" lvl="0" defTabSz="228600" rtl="0" eaLnBrk="1" fontAlgn="auto" latinLnBrk="0" hangingPunct="1">
                <a:lnSpc>
                  <a:spcPct val="100000"/>
                </a:lnSpc>
                <a:spcBef>
                  <a:spcPts val="300"/>
                </a:spcBef>
                <a:buClrTx/>
                <a:buSzTx/>
                <a:tabLst/>
                <a:defRPr/>
              </a:pPr>
              <a:r>
                <a:rPr lang="en-US" sz="1400" dirty="0">
                  <a:latin typeface="Roboto" panose="02000000000000000000" pitchFamily="2" charset="0"/>
                  <a:ea typeface="Roboto" panose="02000000000000000000" pitchFamily="2" charset="0"/>
                </a:rPr>
                <a:t>The energy sector remains one of the key areas for cooperation and investment in the ECO region.</a:t>
              </a:r>
            </a:p>
            <a:p>
              <a:pPr marR="0" lvl="0" defTabSz="228600" rtl="0" eaLnBrk="1" fontAlgn="auto" latinLnBrk="0" hangingPunct="1">
                <a:lnSpc>
                  <a:spcPct val="100000"/>
                </a:lnSpc>
                <a:spcBef>
                  <a:spcPts val="300"/>
                </a:spcBef>
                <a:buClrTx/>
                <a:buSzTx/>
                <a:tabLst/>
                <a:defRPr/>
              </a:pPr>
              <a:r>
                <a:rPr lang="en-US" sz="1400" dirty="0">
                  <a:latin typeface="Roboto" panose="02000000000000000000" pitchFamily="2" charset="0"/>
                  <a:ea typeface="Roboto" panose="02000000000000000000" pitchFamily="2" charset="0"/>
                </a:rPr>
                <a:t>ECO member countries such as Azerbaijan, Kazakhstan, Iran and Turkmenistan have significant oil and natural gas reserves, which opens up great opportunities for the implementation of large-scale energy projects. </a:t>
              </a:r>
            </a:p>
          </p:txBody>
        </p:sp>
        <p:sp>
          <p:nvSpPr>
            <p:cNvPr id="10" name="TextBox 18">
              <a:extLst>
                <a:ext uri="{FF2B5EF4-FFF2-40B4-BE49-F238E27FC236}">
                  <a16:creationId xmlns:a16="http://schemas.microsoft.com/office/drawing/2014/main" id="{B20E4EA5-B57B-A832-F399-CD5E290CD310}"/>
                </a:ext>
              </a:extLst>
            </p:cNvPr>
            <p:cNvSpPr txBox="1"/>
            <p:nvPr/>
          </p:nvSpPr>
          <p:spPr>
            <a:xfrm>
              <a:off x="417321" y="1134080"/>
              <a:ext cx="3877072" cy="2454038"/>
            </a:xfrm>
            <a:prstGeom prst="rect">
              <a:avLst/>
            </a:prstGeom>
            <a:noFill/>
          </p:spPr>
          <p:txBody>
            <a:bodyPr wrap="square" lIns="72000" tIns="72000" rIns="36000" bIns="0" rtlCol="0" anchor="t">
              <a:spAutoFit/>
            </a:bodyPr>
            <a:lstStyle/>
            <a:p>
              <a:pPr marL="177800" marR="0" lvl="0" indent="-177800" algn="just" defTabSz="228600" rtl="0" eaLnBrk="1" fontAlgn="auto" latinLnBrk="0" hangingPunct="1">
                <a:lnSpc>
                  <a:spcPct val="100000"/>
                </a:lnSpc>
                <a:spcBef>
                  <a:spcPts val="300"/>
                </a:spcBef>
                <a:buClrTx/>
                <a:buSzTx/>
                <a:buFont typeface="Arial" panose="020B0604020202020204" pitchFamily="34" charset="0"/>
                <a:buChar char="•"/>
                <a:tabLst/>
                <a:defRPr/>
              </a:pPr>
              <a:r>
                <a:rPr lang="en-US" sz="1400" b="1" dirty="0">
                  <a:solidFill>
                    <a:schemeClr val="accent2"/>
                  </a:solidFill>
                  <a:latin typeface="Roboto" panose="02000000000000000000" pitchFamily="2" charset="0"/>
                  <a:ea typeface="Roboto" panose="02000000000000000000" pitchFamily="2" charset="0"/>
                </a:rPr>
                <a:t>Development of transport infrastructure</a:t>
              </a:r>
            </a:p>
            <a:p>
              <a:pPr marR="0" lvl="0" algn="just" defTabSz="228600" rtl="0" eaLnBrk="1" fontAlgn="auto" latinLnBrk="0" hangingPunct="1">
                <a:lnSpc>
                  <a:spcPct val="100000"/>
                </a:lnSpc>
                <a:spcBef>
                  <a:spcPts val="300"/>
                </a:spcBef>
                <a:buClrTx/>
                <a:buSzTx/>
                <a:tabLst/>
                <a:defRPr/>
              </a:pPr>
              <a:r>
                <a:rPr lang="en-US" sz="1400" dirty="0">
                  <a:latin typeface="Roboto" panose="02000000000000000000" pitchFamily="2" charset="0"/>
                  <a:ea typeface="Roboto" panose="02000000000000000000" pitchFamily="2" charset="0"/>
                </a:rPr>
                <a:t>One of the most important areas for deepening economic cooperation in the ECO region is the development of transport infrastructure. </a:t>
              </a:r>
            </a:p>
            <a:p>
              <a:pPr marR="0" lvl="0" algn="just" defTabSz="228600" rtl="0" eaLnBrk="1" fontAlgn="auto" latinLnBrk="0" hangingPunct="1">
                <a:lnSpc>
                  <a:spcPct val="100000"/>
                </a:lnSpc>
                <a:spcBef>
                  <a:spcPts val="300"/>
                </a:spcBef>
                <a:buClrTx/>
                <a:buSzTx/>
                <a:tabLst/>
                <a:defRPr/>
              </a:pPr>
              <a:r>
                <a:rPr lang="en-US" sz="1400" dirty="0">
                  <a:latin typeface="Roboto" panose="02000000000000000000" pitchFamily="2" charset="0"/>
                  <a:ea typeface="Roboto" panose="02000000000000000000" pitchFamily="2" charset="0"/>
                </a:rPr>
                <a:t>This sector plays a key role in integrating the region’s economies, as it provides physical connectivity between countries, facilitates access to international markets, and promotes trade growth</a:t>
              </a:r>
              <a:endParaRPr kumimoji="0" lang="en-US" sz="1400" i="0" u="none" strike="noStrike" kern="1200" cap="none" spc="0" normalizeH="0" baseline="0" noProof="0" dirty="0">
                <a:ln>
                  <a:noFill/>
                </a:ln>
                <a:effectLst/>
                <a:uLnTx/>
                <a:uFillTx/>
                <a:latin typeface="Roboto" panose="02000000000000000000" pitchFamily="2" charset="0"/>
                <a:ea typeface="Roboto" panose="02000000000000000000" pitchFamily="2" charset="0"/>
              </a:endParaRPr>
            </a:p>
          </p:txBody>
        </p:sp>
        <p:sp>
          <p:nvSpPr>
            <p:cNvPr id="14" name="TextBox 18">
              <a:extLst>
                <a:ext uri="{FF2B5EF4-FFF2-40B4-BE49-F238E27FC236}">
                  <a16:creationId xmlns:a16="http://schemas.microsoft.com/office/drawing/2014/main" id="{8002D252-A22B-B325-CE5D-3327F10DA904}"/>
                </a:ext>
              </a:extLst>
            </p:cNvPr>
            <p:cNvSpPr txBox="1"/>
            <p:nvPr/>
          </p:nvSpPr>
          <p:spPr>
            <a:xfrm>
              <a:off x="7915275" y="3774784"/>
              <a:ext cx="3905250" cy="280657"/>
            </a:xfrm>
            <a:prstGeom prst="rect">
              <a:avLst/>
            </a:prstGeom>
            <a:noFill/>
          </p:spPr>
          <p:txBody>
            <a:bodyPr wrap="square" lIns="72000" tIns="72000" rIns="36000" bIns="0" rtlCol="0" anchor="t">
              <a:spAutoFit/>
            </a:bodyPr>
            <a:lstStyle/>
            <a:p>
              <a:pPr marL="177800" marR="0" lvl="0" indent="-177800" defTabSz="228600" rtl="0" eaLnBrk="1" fontAlgn="auto" latinLnBrk="0" hangingPunct="1">
                <a:lnSpc>
                  <a:spcPct val="100000"/>
                </a:lnSpc>
                <a:spcBef>
                  <a:spcPts val="300"/>
                </a:spcBef>
                <a:buClrTx/>
                <a:buSzTx/>
                <a:buFont typeface="Arial" panose="020B0604020202020204" pitchFamily="34" charset="0"/>
                <a:buChar char="•"/>
                <a:tabLst/>
                <a:defRPr/>
              </a:pPr>
              <a:r>
                <a:rPr lang="en-US" sz="1400" b="1" dirty="0">
                  <a:solidFill>
                    <a:schemeClr val="accent2"/>
                  </a:solidFill>
                  <a:latin typeface="Roboto" panose="02000000000000000000" pitchFamily="2" charset="0"/>
                  <a:ea typeface="Roboto" panose="02000000000000000000" pitchFamily="2" charset="0"/>
                </a:rPr>
                <a:t>Strengthening regional cooperation</a:t>
              </a:r>
            </a:p>
          </p:txBody>
        </p:sp>
        <p:sp>
          <p:nvSpPr>
            <p:cNvPr id="16" name="TextBox 18">
              <a:extLst>
                <a:ext uri="{FF2B5EF4-FFF2-40B4-BE49-F238E27FC236}">
                  <a16:creationId xmlns:a16="http://schemas.microsoft.com/office/drawing/2014/main" id="{F04B2DD3-5E77-7D6F-5AC6-6426151F808F}"/>
                </a:ext>
              </a:extLst>
            </p:cNvPr>
            <p:cNvSpPr txBox="1"/>
            <p:nvPr/>
          </p:nvSpPr>
          <p:spPr>
            <a:xfrm>
              <a:off x="384173" y="3774784"/>
              <a:ext cx="3910221" cy="2416566"/>
            </a:xfrm>
            <a:prstGeom prst="rect">
              <a:avLst/>
            </a:prstGeom>
            <a:noFill/>
          </p:spPr>
          <p:txBody>
            <a:bodyPr wrap="square" lIns="72000" tIns="72000" rIns="36000" bIns="0" rtlCol="0" anchor="t">
              <a:spAutoFit/>
            </a:bodyPr>
            <a:lstStyle/>
            <a:p>
              <a:pPr marL="177800" indent="-177800" defTabSz="228600">
                <a:spcBef>
                  <a:spcPts val="300"/>
                </a:spcBef>
                <a:buFont typeface="Arial" panose="020B0604020202020204" pitchFamily="34" charset="0"/>
                <a:buChar char="•"/>
                <a:defRPr/>
              </a:pPr>
              <a:r>
                <a:rPr lang="en-US" sz="1400" b="1" dirty="0">
                  <a:solidFill>
                    <a:schemeClr val="accent2"/>
                  </a:solidFill>
                  <a:latin typeface="Roboto" panose="02000000000000000000" pitchFamily="2" charset="0"/>
                  <a:ea typeface="Roboto" panose="02000000000000000000" pitchFamily="2" charset="0"/>
                </a:rPr>
                <a:t>Development of cooperation in the field of nanotechnology</a:t>
              </a:r>
            </a:p>
            <a:p>
              <a:pPr marR="0" lvl="0" algn="just" defTabSz="228600" rtl="0" eaLnBrk="1" fontAlgn="auto" latinLnBrk="0" hangingPunct="1">
                <a:lnSpc>
                  <a:spcPct val="100000"/>
                </a:lnSpc>
                <a:spcBef>
                  <a:spcPts val="300"/>
                </a:spcBef>
                <a:buClrTx/>
                <a:buSzTx/>
                <a:tabLst/>
                <a:defRPr/>
              </a:pPr>
              <a:r>
                <a:rPr lang="en-US" sz="1400" dirty="0">
                  <a:latin typeface="Roboto" panose="02000000000000000000" pitchFamily="2" charset="0"/>
                  <a:ea typeface="Roboto" panose="02000000000000000000" pitchFamily="2" charset="0"/>
                </a:rPr>
                <a:t>The development of nanotechnology is a promising area for economic and technological growth. Kazakhstan, with its rich natural resources and developing innovation base, has excellent opportunities for cooperation with Iran, a country that is successfully developing nanotechnology even under international sanctions (ranked 5th in the world in terms of nanotechnology production by the end of 2023)</a:t>
              </a:r>
            </a:p>
          </p:txBody>
        </p:sp>
        <p:sp>
          <p:nvSpPr>
            <p:cNvPr id="22" name="Elipse 6">
              <a:extLst>
                <a:ext uri="{FF2B5EF4-FFF2-40B4-BE49-F238E27FC236}">
                  <a16:creationId xmlns:a16="http://schemas.microsoft.com/office/drawing/2014/main" id="{6BEC18E4-176E-24DB-CE88-C5DE2D5EF7B5}"/>
                </a:ext>
              </a:extLst>
            </p:cNvPr>
            <p:cNvSpPr/>
            <p:nvPr/>
          </p:nvSpPr>
          <p:spPr>
            <a:xfrm>
              <a:off x="4384673" y="2012949"/>
              <a:ext cx="3435352" cy="3435352"/>
            </a:xfrm>
            <a:prstGeom prst="ellipse">
              <a:avLst/>
            </a:prstGeom>
            <a:solidFill>
              <a:schemeClr val="accent1"/>
            </a:solidFill>
            <a:ln w="57150">
              <a:no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lIns="0" tIns="0" rIns="0" bIns="0" rtlCol="0" anchor="t"/>
            <a:lstStyle/>
            <a:p>
              <a:pPr algn="ctr"/>
              <a:endParaRPr lang="en-US" sz="1600" b="1" dirty="0">
                <a:solidFill>
                  <a:schemeClr val="accent1"/>
                </a:solidFill>
              </a:endParaRPr>
            </a:p>
          </p:txBody>
        </p:sp>
        <p:cxnSp>
          <p:nvCxnSpPr>
            <p:cNvPr id="27" name="Conector recto 13">
              <a:extLst>
                <a:ext uri="{FF2B5EF4-FFF2-40B4-BE49-F238E27FC236}">
                  <a16:creationId xmlns:a16="http://schemas.microsoft.com/office/drawing/2014/main" id="{B201B988-8E9D-067A-B660-6C69CE90CCF8}"/>
                </a:ext>
              </a:extLst>
            </p:cNvPr>
            <p:cNvCxnSpPr>
              <a:cxnSpLocks/>
            </p:cNvCxnSpPr>
            <p:nvPr/>
          </p:nvCxnSpPr>
          <p:spPr>
            <a:xfrm flipV="1">
              <a:off x="6102349" y="1152525"/>
              <a:ext cx="0" cy="515620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8" name="Conector recto 16">
              <a:extLst>
                <a:ext uri="{FF2B5EF4-FFF2-40B4-BE49-F238E27FC236}">
                  <a16:creationId xmlns:a16="http://schemas.microsoft.com/office/drawing/2014/main" id="{1D0466F4-1371-D6E7-6ABD-607F71D13EE5}"/>
                </a:ext>
              </a:extLst>
            </p:cNvPr>
            <p:cNvCxnSpPr>
              <a:cxnSpLocks/>
            </p:cNvCxnSpPr>
            <p:nvPr/>
          </p:nvCxnSpPr>
          <p:spPr>
            <a:xfrm>
              <a:off x="384173" y="3730625"/>
              <a:ext cx="11436352"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32" name="Group 140">
              <a:extLst>
                <a:ext uri="{FF2B5EF4-FFF2-40B4-BE49-F238E27FC236}">
                  <a16:creationId xmlns:a16="http://schemas.microsoft.com/office/drawing/2014/main" id="{98E145C5-964A-85E5-A247-5FF8CD478D25}"/>
                </a:ext>
              </a:extLst>
            </p:cNvPr>
            <p:cNvGrpSpPr>
              <a:grpSpLocks noChangeAspect="1"/>
            </p:cNvGrpSpPr>
            <p:nvPr/>
          </p:nvGrpSpPr>
          <p:grpSpPr bwMode="auto">
            <a:xfrm>
              <a:off x="5013170" y="4322280"/>
              <a:ext cx="513643" cy="513641"/>
              <a:chOff x="1560" y="3157"/>
              <a:chExt cx="426" cy="426"/>
            </a:xfrm>
            <a:solidFill>
              <a:schemeClr val="bg1"/>
            </a:solidFill>
          </p:grpSpPr>
          <p:sp>
            <p:nvSpPr>
              <p:cNvPr id="33" name="Freeform 141">
                <a:extLst>
                  <a:ext uri="{FF2B5EF4-FFF2-40B4-BE49-F238E27FC236}">
                    <a16:creationId xmlns:a16="http://schemas.microsoft.com/office/drawing/2014/main" id="{D63B0D19-2ACF-7064-BA21-96B0E174B7F3}"/>
                  </a:ext>
                </a:extLst>
              </p:cNvPr>
              <p:cNvSpPr>
                <a:spLocks noEditPoints="1"/>
              </p:cNvSpPr>
              <p:nvPr/>
            </p:nvSpPr>
            <p:spPr bwMode="auto">
              <a:xfrm>
                <a:off x="1702" y="3211"/>
                <a:ext cx="142" cy="141"/>
              </a:xfrm>
              <a:custGeom>
                <a:avLst/>
                <a:gdLst>
                  <a:gd name="T0" fmla="*/ 48 w 96"/>
                  <a:gd name="T1" fmla="*/ 96 h 96"/>
                  <a:gd name="T2" fmla="*/ 0 w 96"/>
                  <a:gd name="T3" fmla="*/ 48 h 96"/>
                  <a:gd name="T4" fmla="*/ 48 w 96"/>
                  <a:gd name="T5" fmla="*/ 0 h 96"/>
                  <a:gd name="T6" fmla="*/ 96 w 96"/>
                  <a:gd name="T7" fmla="*/ 48 h 96"/>
                  <a:gd name="T8" fmla="*/ 48 w 96"/>
                  <a:gd name="T9" fmla="*/ 96 h 96"/>
                  <a:gd name="T10" fmla="*/ 48 w 96"/>
                  <a:gd name="T11" fmla="*/ 12 h 96"/>
                  <a:gd name="T12" fmla="*/ 12 w 96"/>
                  <a:gd name="T13" fmla="*/ 48 h 96"/>
                  <a:gd name="T14" fmla="*/ 48 w 96"/>
                  <a:gd name="T15" fmla="*/ 84 h 96"/>
                  <a:gd name="T16" fmla="*/ 84 w 96"/>
                  <a:gd name="T17" fmla="*/ 48 h 96"/>
                  <a:gd name="T18" fmla="*/ 48 w 96"/>
                  <a:gd name="T19"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6" h="96">
                    <a:moveTo>
                      <a:pt x="48" y="96"/>
                    </a:moveTo>
                    <a:cubicBezTo>
                      <a:pt x="22" y="96"/>
                      <a:pt x="0" y="75"/>
                      <a:pt x="0" y="48"/>
                    </a:cubicBezTo>
                    <a:cubicBezTo>
                      <a:pt x="0" y="22"/>
                      <a:pt x="22" y="0"/>
                      <a:pt x="48" y="0"/>
                    </a:cubicBezTo>
                    <a:cubicBezTo>
                      <a:pt x="75" y="0"/>
                      <a:pt x="96" y="22"/>
                      <a:pt x="96" y="48"/>
                    </a:cubicBezTo>
                    <a:cubicBezTo>
                      <a:pt x="96" y="75"/>
                      <a:pt x="75" y="96"/>
                      <a:pt x="48" y="96"/>
                    </a:cubicBezTo>
                    <a:close/>
                    <a:moveTo>
                      <a:pt x="48" y="12"/>
                    </a:moveTo>
                    <a:cubicBezTo>
                      <a:pt x="28" y="12"/>
                      <a:pt x="12" y="29"/>
                      <a:pt x="12" y="48"/>
                    </a:cubicBezTo>
                    <a:cubicBezTo>
                      <a:pt x="12" y="68"/>
                      <a:pt x="28" y="84"/>
                      <a:pt x="48" y="84"/>
                    </a:cubicBezTo>
                    <a:cubicBezTo>
                      <a:pt x="68" y="84"/>
                      <a:pt x="84" y="68"/>
                      <a:pt x="84" y="48"/>
                    </a:cubicBezTo>
                    <a:cubicBezTo>
                      <a:pt x="84" y="29"/>
                      <a:pt x="68" y="12"/>
                      <a:pt x="4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endParaRPr lang="en-AU" dirty="0"/>
              </a:p>
            </p:txBody>
          </p:sp>
          <p:sp>
            <p:nvSpPr>
              <p:cNvPr id="34" name="Freeform 142">
                <a:extLst>
                  <a:ext uri="{FF2B5EF4-FFF2-40B4-BE49-F238E27FC236}">
                    <a16:creationId xmlns:a16="http://schemas.microsoft.com/office/drawing/2014/main" id="{6634186C-DC06-D352-234C-E6F3BFBBCD28}"/>
                  </a:ext>
                </a:extLst>
              </p:cNvPr>
              <p:cNvSpPr>
                <a:spLocks noEditPoints="1"/>
              </p:cNvSpPr>
              <p:nvPr/>
            </p:nvSpPr>
            <p:spPr bwMode="auto">
              <a:xfrm>
                <a:off x="1643" y="3157"/>
                <a:ext cx="262" cy="392"/>
              </a:xfrm>
              <a:custGeom>
                <a:avLst/>
                <a:gdLst>
                  <a:gd name="T0" fmla="*/ 88 w 177"/>
                  <a:gd name="T1" fmla="*/ 265 h 265"/>
                  <a:gd name="T2" fmla="*/ 88 w 177"/>
                  <a:gd name="T3" fmla="*/ 265 h 265"/>
                  <a:gd name="T4" fmla="*/ 83 w 177"/>
                  <a:gd name="T5" fmla="*/ 262 h 265"/>
                  <a:gd name="T6" fmla="*/ 0 w 177"/>
                  <a:gd name="T7" fmla="*/ 89 h 265"/>
                  <a:gd name="T8" fmla="*/ 88 w 177"/>
                  <a:gd name="T9" fmla="*/ 0 h 265"/>
                  <a:gd name="T10" fmla="*/ 177 w 177"/>
                  <a:gd name="T11" fmla="*/ 89 h 265"/>
                  <a:gd name="T12" fmla="*/ 93 w 177"/>
                  <a:gd name="T13" fmla="*/ 262 h 265"/>
                  <a:gd name="T14" fmla="*/ 88 w 177"/>
                  <a:gd name="T15" fmla="*/ 265 h 265"/>
                  <a:gd name="T16" fmla="*/ 88 w 177"/>
                  <a:gd name="T17" fmla="*/ 12 h 265"/>
                  <a:gd name="T18" fmla="*/ 12 w 177"/>
                  <a:gd name="T19" fmla="*/ 89 h 265"/>
                  <a:gd name="T20" fmla="*/ 88 w 177"/>
                  <a:gd name="T21" fmla="*/ 248 h 265"/>
                  <a:gd name="T22" fmla="*/ 165 w 177"/>
                  <a:gd name="T23" fmla="*/ 89 h 265"/>
                  <a:gd name="T24" fmla="*/ 88 w 177"/>
                  <a:gd name="T25" fmla="*/ 12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7" h="265">
                    <a:moveTo>
                      <a:pt x="88" y="265"/>
                    </a:moveTo>
                    <a:cubicBezTo>
                      <a:pt x="88" y="265"/>
                      <a:pt x="88" y="265"/>
                      <a:pt x="88" y="265"/>
                    </a:cubicBezTo>
                    <a:cubicBezTo>
                      <a:pt x="86" y="265"/>
                      <a:pt x="84" y="264"/>
                      <a:pt x="83" y="262"/>
                    </a:cubicBezTo>
                    <a:cubicBezTo>
                      <a:pt x="80" y="257"/>
                      <a:pt x="0" y="135"/>
                      <a:pt x="0" y="89"/>
                    </a:cubicBezTo>
                    <a:cubicBezTo>
                      <a:pt x="0" y="40"/>
                      <a:pt x="40" y="0"/>
                      <a:pt x="88" y="0"/>
                    </a:cubicBezTo>
                    <a:cubicBezTo>
                      <a:pt x="137" y="0"/>
                      <a:pt x="177" y="40"/>
                      <a:pt x="177" y="89"/>
                    </a:cubicBezTo>
                    <a:cubicBezTo>
                      <a:pt x="177" y="135"/>
                      <a:pt x="97" y="257"/>
                      <a:pt x="93" y="262"/>
                    </a:cubicBezTo>
                    <a:cubicBezTo>
                      <a:pt x="92" y="264"/>
                      <a:pt x="90" y="265"/>
                      <a:pt x="88" y="265"/>
                    </a:cubicBezTo>
                    <a:close/>
                    <a:moveTo>
                      <a:pt x="88" y="12"/>
                    </a:moveTo>
                    <a:cubicBezTo>
                      <a:pt x="46" y="12"/>
                      <a:pt x="12" y="47"/>
                      <a:pt x="12" y="89"/>
                    </a:cubicBezTo>
                    <a:cubicBezTo>
                      <a:pt x="12" y="126"/>
                      <a:pt x="71" y="220"/>
                      <a:pt x="88" y="248"/>
                    </a:cubicBezTo>
                    <a:cubicBezTo>
                      <a:pt x="106" y="220"/>
                      <a:pt x="165" y="126"/>
                      <a:pt x="165" y="89"/>
                    </a:cubicBezTo>
                    <a:cubicBezTo>
                      <a:pt x="165" y="47"/>
                      <a:pt x="130" y="12"/>
                      <a:pt x="8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endParaRPr lang="en-AU" dirty="0"/>
              </a:p>
            </p:txBody>
          </p:sp>
          <p:sp>
            <p:nvSpPr>
              <p:cNvPr id="35" name="Freeform 143">
                <a:extLst>
                  <a:ext uri="{FF2B5EF4-FFF2-40B4-BE49-F238E27FC236}">
                    <a16:creationId xmlns:a16="http://schemas.microsoft.com/office/drawing/2014/main" id="{54DE0C11-2574-8ACB-7CF0-2907BA6E3B2E}"/>
                  </a:ext>
                </a:extLst>
              </p:cNvPr>
              <p:cNvSpPr>
                <a:spLocks noEditPoints="1"/>
              </p:cNvSpPr>
              <p:nvPr/>
            </p:nvSpPr>
            <p:spPr bwMode="auto">
              <a:xfrm>
                <a:off x="1560" y="3499"/>
                <a:ext cx="426" cy="84"/>
              </a:xfrm>
              <a:custGeom>
                <a:avLst/>
                <a:gdLst>
                  <a:gd name="T0" fmla="*/ 144 w 288"/>
                  <a:gd name="T1" fmla="*/ 57 h 57"/>
                  <a:gd name="T2" fmla="*/ 0 w 288"/>
                  <a:gd name="T3" fmla="*/ 27 h 57"/>
                  <a:gd name="T4" fmla="*/ 83 w 288"/>
                  <a:gd name="T5" fmla="*/ 0 h 57"/>
                  <a:gd name="T6" fmla="*/ 90 w 288"/>
                  <a:gd name="T7" fmla="*/ 5 h 57"/>
                  <a:gd name="T8" fmla="*/ 84 w 288"/>
                  <a:gd name="T9" fmla="*/ 12 h 57"/>
                  <a:gd name="T10" fmla="*/ 13 w 288"/>
                  <a:gd name="T11" fmla="*/ 27 h 57"/>
                  <a:gd name="T12" fmla="*/ 144 w 288"/>
                  <a:gd name="T13" fmla="*/ 45 h 57"/>
                  <a:gd name="T14" fmla="*/ 276 w 288"/>
                  <a:gd name="T15" fmla="*/ 27 h 57"/>
                  <a:gd name="T16" fmla="*/ 204 w 288"/>
                  <a:gd name="T17" fmla="*/ 12 h 57"/>
                  <a:gd name="T18" fmla="*/ 198 w 288"/>
                  <a:gd name="T19" fmla="*/ 5 h 57"/>
                  <a:gd name="T20" fmla="*/ 205 w 288"/>
                  <a:gd name="T21" fmla="*/ 0 h 57"/>
                  <a:gd name="T22" fmla="*/ 288 w 288"/>
                  <a:gd name="T23" fmla="*/ 27 h 57"/>
                  <a:gd name="T24" fmla="*/ 144 w 288"/>
                  <a:gd name="T25" fmla="*/ 57 h 57"/>
                  <a:gd name="T26" fmla="*/ 276 w 288"/>
                  <a:gd name="T27" fmla="*/ 28 h 57"/>
                  <a:gd name="T28" fmla="*/ 276 w 288"/>
                  <a:gd name="T29"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8" h="57">
                    <a:moveTo>
                      <a:pt x="144" y="57"/>
                    </a:moveTo>
                    <a:cubicBezTo>
                      <a:pt x="130" y="57"/>
                      <a:pt x="0" y="57"/>
                      <a:pt x="0" y="27"/>
                    </a:cubicBezTo>
                    <a:cubicBezTo>
                      <a:pt x="0" y="14"/>
                      <a:pt x="28" y="5"/>
                      <a:pt x="83" y="0"/>
                    </a:cubicBezTo>
                    <a:cubicBezTo>
                      <a:pt x="87" y="0"/>
                      <a:pt x="89" y="2"/>
                      <a:pt x="90" y="5"/>
                    </a:cubicBezTo>
                    <a:cubicBezTo>
                      <a:pt x="90" y="9"/>
                      <a:pt x="88" y="12"/>
                      <a:pt x="84" y="12"/>
                    </a:cubicBezTo>
                    <a:cubicBezTo>
                      <a:pt x="33" y="16"/>
                      <a:pt x="16" y="24"/>
                      <a:pt x="13" y="27"/>
                    </a:cubicBezTo>
                    <a:cubicBezTo>
                      <a:pt x="18" y="34"/>
                      <a:pt x="65" y="45"/>
                      <a:pt x="144" y="45"/>
                    </a:cubicBezTo>
                    <a:cubicBezTo>
                      <a:pt x="223" y="45"/>
                      <a:pt x="270" y="34"/>
                      <a:pt x="276" y="27"/>
                    </a:cubicBezTo>
                    <a:cubicBezTo>
                      <a:pt x="273" y="24"/>
                      <a:pt x="255" y="16"/>
                      <a:pt x="204" y="12"/>
                    </a:cubicBezTo>
                    <a:cubicBezTo>
                      <a:pt x="200" y="12"/>
                      <a:pt x="198" y="9"/>
                      <a:pt x="198" y="5"/>
                    </a:cubicBezTo>
                    <a:cubicBezTo>
                      <a:pt x="199" y="2"/>
                      <a:pt x="201" y="0"/>
                      <a:pt x="205" y="0"/>
                    </a:cubicBezTo>
                    <a:cubicBezTo>
                      <a:pt x="260" y="5"/>
                      <a:pt x="288" y="14"/>
                      <a:pt x="288" y="27"/>
                    </a:cubicBezTo>
                    <a:cubicBezTo>
                      <a:pt x="288" y="57"/>
                      <a:pt x="159" y="57"/>
                      <a:pt x="144" y="57"/>
                    </a:cubicBezTo>
                    <a:close/>
                    <a:moveTo>
                      <a:pt x="276" y="28"/>
                    </a:moveTo>
                    <a:cubicBezTo>
                      <a:pt x="276" y="28"/>
                      <a:pt x="276" y="28"/>
                      <a:pt x="27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endParaRPr lang="en-AU" dirty="0"/>
              </a:p>
            </p:txBody>
          </p:sp>
        </p:grpSp>
        <p:grpSp>
          <p:nvGrpSpPr>
            <p:cNvPr id="36" name="Group 60">
              <a:extLst>
                <a:ext uri="{FF2B5EF4-FFF2-40B4-BE49-F238E27FC236}">
                  <a16:creationId xmlns:a16="http://schemas.microsoft.com/office/drawing/2014/main" id="{0C9DA1A6-5788-47E4-B5E6-1A36316D513B}"/>
                </a:ext>
              </a:extLst>
            </p:cNvPr>
            <p:cNvGrpSpPr>
              <a:grpSpLocks noChangeAspect="1"/>
            </p:cNvGrpSpPr>
            <p:nvPr/>
          </p:nvGrpSpPr>
          <p:grpSpPr bwMode="auto">
            <a:xfrm rot="20135090">
              <a:off x="6679866" y="4384037"/>
              <a:ext cx="468155" cy="390127"/>
              <a:chOff x="6539" y="476"/>
              <a:chExt cx="426" cy="355"/>
            </a:xfrm>
            <a:solidFill>
              <a:schemeClr val="bg1"/>
            </a:solidFill>
          </p:grpSpPr>
          <p:sp>
            <p:nvSpPr>
              <p:cNvPr id="37" name="Freeform 61">
                <a:extLst>
                  <a:ext uri="{FF2B5EF4-FFF2-40B4-BE49-F238E27FC236}">
                    <a16:creationId xmlns:a16="http://schemas.microsoft.com/office/drawing/2014/main" id="{9365F62F-F730-0635-E327-2B8D7D5D9B97}"/>
                  </a:ext>
                </a:extLst>
              </p:cNvPr>
              <p:cNvSpPr>
                <a:spLocks/>
              </p:cNvSpPr>
              <p:nvPr/>
            </p:nvSpPr>
            <p:spPr bwMode="auto">
              <a:xfrm>
                <a:off x="6539" y="600"/>
                <a:ext cx="18" cy="106"/>
              </a:xfrm>
              <a:custGeom>
                <a:avLst/>
                <a:gdLst>
                  <a:gd name="T0" fmla="*/ 6 w 12"/>
                  <a:gd name="T1" fmla="*/ 72 h 72"/>
                  <a:gd name="T2" fmla="*/ 0 w 12"/>
                  <a:gd name="T3" fmla="*/ 66 h 72"/>
                  <a:gd name="T4" fmla="*/ 0 w 12"/>
                  <a:gd name="T5" fmla="*/ 6 h 72"/>
                  <a:gd name="T6" fmla="*/ 6 w 12"/>
                  <a:gd name="T7" fmla="*/ 0 h 72"/>
                  <a:gd name="T8" fmla="*/ 12 w 12"/>
                  <a:gd name="T9" fmla="*/ 6 h 72"/>
                  <a:gd name="T10" fmla="*/ 12 w 12"/>
                  <a:gd name="T11" fmla="*/ 66 h 72"/>
                  <a:gd name="T12" fmla="*/ 6 w 12"/>
                  <a:gd name="T13" fmla="*/ 72 h 72"/>
                </a:gdLst>
                <a:ahLst/>
                <a:cxnLst>
                  <a:cxn ang="0">
                    <a:pos x="T0" y="T1"/>
                  </a:cxn>
                  <a:cxn ang="0">
                    <a:pos x="T2" y="T3"/>
                  </a:cxn>
                  <a:cxn ang="0">
                    <a:pos x="T4" y="T5"/>
                  </a:cxn>
                  <a:cxn ang="0">
                    <a:pos x="T6" y="T7"/>
                  </a:cxn>
                  <a:cxn ang="0">
                    <a:pos x="T8" y="T9"/>
                  </a:cxn>
                  <a:cxn ang="0">
                    <a:pos x="T10" y="T11"/>
                  </a:cxn>
                  <a:cxn ang="0">
                    <a:pos x="T12" y="T13"/>
                  </a:cxn>
                </a:cxnLst>
                <a:rect l="0" t="0" r="r" b="b"/>
                <a:pathLst>
                  <a:path w="12" h="72">
                    <a:moveTo>
                      <a:pt x="6" y="72"/>
                    </a:moveTo>
                    <a:cubicBezTo>
                      <a:pt x="3" y="72"/>
                      <a:pt x="0" y="70"/>
                      <a:pt x="0" y="66"/>
                    </a:cubicBezTo>
                    <a:cubicBezTo>
                      <a:pt x="0" y="6"/>
                      <a:pt x="0" y="6"/>
                      <a:pt x="0" y="6"/>
                    </a:cubicBezTo>
                    <a:cubicBezTo>
                      <a:pt x="0" y="3"/>
                      <a:pt x="3" y="0"/>
                      <a:pt x="6" y="0"/>
                    </a:cubicBezTo>
                    <a:cubicBezTo>
                      <a:pt x="10" y="0"/>
                      <a:pt x="12" y="3"/>
                      <a:pt x="12" y="6"/>
                    </a:cubicBezTo>
                    <a:cubicBezTo>
                      <a:pt x="12" y="66"/>
                      <a:pt x="12" y="66"/>
                      <a:pt x="12" y="66"/>
                    </a:cubicBezTo>
                    <a:cubicBezTo>
                      <a:pt x="12" y="70"/>
                      <a:pt x="10" y="72"/>
                      <a:pt x="6" y="7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endParaRPr lang="en-AU" dirty="0"/>
              </a:p>
            </p:txBody>
          </p:sp>
          <p:sp>
            <p:nvSpPr>
              <p:cNvPr id="38" name="Freeform 62">
                <a:extLst>
                  <a:ext uri="{FF2B5EF4-FFF2-40B4-BE49-F238E27FC236}">
                    <a16:creationId xmlns:a16="http://schemas.microsoft.com/office/drawing/2014/main" id="{B731ACE9-7E22-B437-8EE0-E6C54FE503AC}"/>
                  </a:ext>
                </a:extLst>
              </p:cNvPr>
              <p:cNvSpPr>
                <a:spLocks/>
              </p:cNvSpPr>
              <p:nvPr/>
            </p:nvSpPr>
            <p:spPr bwMode="auto">
              <a:xfrm>
                <a:off x="6947" y="476"/>
                <a:ext cx="18" cy="355"/>
              </a:xfrm>
              <a:custGeom>
                <a:avLst/>
                <a:gdLst>
                  <a:gd name="T0" fmla="*/ 6 w 12"/>
                  <a:gd name="T1" fmla="*/ 240 h 240"/>
                  <a:gd name="T2" fmla="*/ 0 w 12"/>
                  <a:gd name="T3" fmla="*/ 234 h 240"/>
                  <a:gd name="T4" fmla="*/ 0 w 12"/>
                  <a:gd name="T5" fmla="*/ 6 h 240"/>
                  <a:gd name="T6" fmla="*/ 6 w 12"/>
                  <a:gd name="T7" fmla="*/ 0 h 240"/>
                  <a:gd name="T8" fmla="*/ 12 w 12"/>
                  <a:gd name="T9" fmla="*/ 6 h 240"/>
                  <a:gd name="T10" fmla="*/ 12 w 12"/>
                  <a:gd name="T11" fmla="*/ 234 h 240"/>
                  <a:gd name="T12" fmla="*/ 6 w 12"/>
                  <a:gd name="T13" fmla="*/ 240 h 240"/>
                </a:gdLst>
                <a:ahLst/>
                <a:cxnLst>
                  <a:cxn ang="0">
                    <a:pos x="T0" y="T1"/>
                  </a:cxn>
                  <a:cxn ang="0">
                    <a:pos x="T2" y="T3"/>
                  </a:cxn>
                  <a:cxn ang="0">
                    <a:pos x="T4" y="T5"/>
                  </a:cxn>
                  <a:cxn ang="0">
                    <a:pos x="T6" y="T7"/>
                  </a:cxn>
                  <a:cxn ang="0">
                    <a:pos x="T8" y="T9"/>
                  </a:cxn>
                  <a:cxn ang="0">
                    <a:pos x="T10" y="T11"/>
                  </a:cxn>
                  <a:cxn ang="0">
                    <a:pos x="T12" y="T13"/>
                  </a:cxn>
                </a:cxnLst>
                <a:rect l="0" t="0" r="r" b="b"/>
                <a:pathLst>
                  <a:path w="12" h="240">
                    <a:moveTo>
                      <a:pt x="6" y="240"/>
                    </a:moveTo>
                    <a:cubicBezTo>
                      <a:pt x="3" y="240"/>
                      <a:pt x="0" y="238"/>
                      <a:pt x="0" y="234"/>
                    </a:cubicBezTo>
                    <a:cubicBezTo>
                      <a:pt x="0" y="6"/>
                      <a:pt x="0" y="6"/>
                      <a:pt x="0" y="6"/>
                    </a:cubicBezTo>
                    <a:cubicBezTo>
                      <a:pt x="0" y="3"/>
                      <a:pt x="3" y="0"/>
                      <a:pt x="6" y="0"/>
                    </a:cubicBezTo>
                    <a:cubicBezTo>
                      <a:pt x="10" y="0"/>
                      <a:pt x="12" y="3"/>
                      <a:pt x="12" y="6"/>
                    </a:cubicBezTo>
                    <a:cubicBezTo>
                      <a:pt x="12" y="234"/>
                      <a:pt x="12" y="234"/>
                      <a:pt x="12" y="234"/>
                    </a:cubicBezTo>
                    <a:cubicBezTo>
                      <a:pt x="12" y="238"/>
                      <a:pt x="10" y="240"/>
                      <a:pt x="6" y="2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endParaRPr lang="en-AU" dirty="0"/>
              </a:p>
            </p:txBody>
          </p:sp>
          <p:sp>
            <p:nvSpPr>
              <p:cNvPr id="39" name="Freeform 63">
                <a:extLst>
                  <a:ext uri="{FF2B5EF4-FFF2-40B4-BE49-F238E27FC236}">
                    <a16:creationId xmlns:a16="http://schemas.microsoft.com/office/drawing/2014/main" id="{D44F7312-C97D-B208-261F-10AAC767F0DC}"/>
                  </a:ext>
                </a:extLst>
              </p:cNvPr>
              <p:cNvSpPr>
                <a:spLocks noEditPoints="1"/>
              </p:cNvSpPr>
              <p:nvPr/>
            </p:nvSpPr>
            <p:spPr bwMode="auto">
              <a:xfrm>
                <a:off x="6539" y="494"/>
                <a:ext cx="426" cy="319"/>
              </a:xfrm>
              <a:custGeom>
                <a:avLst/>
                <a:gdLst>
                  <a:gd name="T0" fmla="*/ 282 w 288"/>
                  <a:gd name="T1" fmla="*/ 216 h 216"/>
                  <a:gd name="T2" fmla="*/ 281 w 288"/>
                  <a:gd name="T3" fmla="*/ 216 h 216"/>
                  <a:gd name="T4" fmla="*/ 5 w 288"/>
                  <a:gd name="T5" fmla="*/ 132 h 216"/>
                  <a:gd name="T6" fmla="*/ 0 w 288"/>
                  <a:gd name="T7" fmla="*/ 126 h 216"/>
                  <a:gd name="T8" fmla="*/ 0 w 288"/>
                  <a:gd name="T9" fmla="*/ 90 h 216"/>
                  <a:gd name="T10" fmla="*/ 5 w 288"/>
                  <a:gd name="T11" fmla="*/ 85 h 216"/>
                  <a:gd name="T12" fmla="*/ 281 w 288"/>
                  <a:gd name="T13" fmla="*/ 1 h 216"/>
                  <a:gd name="T14" fmla="*/ 286 w 288"/>
                  <a:gd name="T15" fmla="*/ 2 h 216"/>
                  <a:gd name="T16" fmla="*/ 288 w 288"/>
                  <a:gd name="T17" fmla="*/ 6 h 216"/>
                  <a:gd name="T18" fmla="*/ 288 w 288"/>
                  <a:gd name="T19" fmla="*/ 210 h 216"/>
                  <a:gd name="T20" fmla="*/ 286 w 288"/>
                  <a:gd name="T21" fmla="*/ 215 h 216"/>
                  <a:gd name="T22" fmla="*/ 282 w 288"/>
                  <a:gd name="T23" fmla="*/ 216 h 216"/>
                  <a:gd name="T24" fmla="*/ 12 w 288"/>
                  <a:gd name="T25" fmla="*/ 122 h 216"/>
                  <a:gd name="T26" fmla="*/ 276 w 288"/>
                  <a:gd name="T27" fmla="*/ 202 h 216"/>
                  <a:gd name="T28" fmla="*/ 276 w 288"/>
                  <a:gd name="T29" fmla="*/ 15 h 216"/>
                  <a:gd name="T30" fmla="*/ 12 w 288"/>
                  <a:gd name="T31" fmla="*/ 95 h 216"/>
                  <a:gd name="T32" fmla="*/ 12 w 288"/>
                  <a:gd name="T33" fmla="*/ 122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88" h="216">
                    <a:moveTo>
                      <a:pt x="282" y="216"/>
                    </a:moveTo>
                    <a:cubicBezTo>
                      <a:pt x="282" y="216"/>
                      <a:pt x="281" y="216"/>
                      <a:pt x="281" y="216"/>
                    </a:cubicBezTo>
                    <a:cubicBezTo>
                      <a:pt x="5" y="132"/>
                      <a:pt x="5" y="132"/>
                      <a:pt x="5" y="132"/>
                    </a:cubicBezTo>
                    <a:cubicBezTo>
                      <a:pt x="2" y="131"/>
                      <a:pt x="0" y="129"/>
                      <a:pt x="0" y="126"/>
                    </a:cubicBezTo>
                    <a:cubicBezTo>
                      <a:pt x="0" y="90"/>
                      <a:pt x="0" y="90"/>
                      <a:pt x="0" y="90"/>
                    </a:cubicBezTo>
                    <a:cubicBezTo>
                      <a:pt x="0" y="88"/>
                      <a:pt x="2" y="85"/>
                      <a:pt x="5" y="85"/>
                    </a:cubicBezTo>
                    <a:cubicBezTo>
                      <a:pt x="281" y="1"/>
                      <a:pt x="281" y="1"/>
                      <a:pt x="281" y="1"/>
                    </a:cubicBezTo>
                    <a:cubicBezTo>
                      <a:pt x="282" y="0"/>
                      <a:pt x="284" y="0"/>
                      <a:pt x="286" y="2"/>
                    </a:cubicBezTo>
                    <a:cubicBezTo>
                      <a:pt x="288" y="3"/>
                      <a:pt x="288" y="5"/>
                      <a:pt x="288" y="6"/>
                    </a:cubicBezTo>
                    <a:cubicBezTo>
                      <a:pt x="288" y="210"/>
                      <a:pt x="288" y="210"/>
                      <a:pt x="288" y="210"/>
                    </a:cubicBezTo>
                    <a:cubicBezTo>
                      <a:pt x="288" y="212"/>
                      <a:pt x="288" y="214"/>
                      <a:pt x="286" y="215"/>
                    </a:cubicBezTo>
                    <a:cubicBezTo>
                      <a:pt x="285" y="216"/>
                      <a:pt x="284" y="216"/>
                      <a:pt x="282" y="216"/>
                    </a:cubicBezTo>
                    <a:close/>
                    <a:moveTo>
                      <a:pt x="12" y="122"/>
                    </a:moveTo>
                    <a:cubicBezTo>
                      <a:pt x="276" y="202"/>
                      <a:pt x="276" y="202"/>
                      <a:pt x="276" y="202"/>
                    </a:cubicBezTo>
                    <a:cubicBezTo>
                      <a:pt x="276" y="15"/>
                      <a:pt x="276" y="15"/>
                      <a:pt x="276" y="15"/>
                    </a:cubicBezTo>
                    <a:cubicBezTo>
                      <a:pt x="12" y="95"/>
                      <a:pt x="12" y="95"/>
                      <a:pt x="12" y="95"/>
                    </a:cubicBezTo>
                    <a:lnTo>
                      <a:pt x="12" y="1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endParaRPr lang="en-AU" dirty="0"/>
              </a:p>
            </p:txBody>
          </p:sp>
          <p:sp>
            <p:nvSpPr>
              <p:cNvPr id="40" name="Freeform 64">
                <a:extLst>
                  <a:ext uri="{FF2B5EF4-FFF2-40B4-BE49-F238E27FC236}">
                    <a16:creationId xmlns:a16="http://schemas.microsoft.com/office/drawing/2014/main" id="{992F9771-9372-C561-8DAD-ED3047C593F9}"/>
                  </a:ext>
                </a:extLst>
              </p:cNvPr>
              <p:cNvSpPr>
                <a:spLocks/>
              </p:cNvSpPr>
              <p:nvPr/>
            </p:nvSpPr>
            <p:spPr bwMode="auto">
              <a:xfrm>
                <a:off x="6628" y="698"/>
                <a:ext cx="142" cy="127"/>
              </a:xfrm>
              <a:custGeom>
                <a:avLst/>
                <a:gdLst>
                  <a:gd name="T0" fmla="*/ 48 w 96"/>
                  <a:gd name="T1" fmla="*/ 86 h 86"/>
                  <a:gd name="T2" fmla="*/ 0 w 96"/>
                  <a:gd name="T3" fmla="*/ 38 h 86"/>
                  <a:gd name="T4" fmla="*/ 0 w 96"/>
                  <a:gd name="T5" fmla="*/ 6 h 86"/>
                  <a:gd name="T6" fmla="*/ 6 w 96"/>
                  <a:gd name="T7" fmla="*/ 0 h 86"/>
                  <a:gd name="T8" fmla="*/ 12 w 96"/>
                  <a:gd name="T9" fmla="*/ 6 h 86"/>
                  <a:gd name="T10" fmla="*/ 12 w 96"/>
                  <a:gd name="T11" fmla="*/ 38 h 86"/>
                  <a:gd name="T12" fmla="*/ 48 w 96"/>
                  <a:gd name="T13" fmla="*/ 74 h 86"/>
                  <a:gd name="T14" fmla="*/ 84 w 96"/>
                  <a:gd name="T15" fmla="*/ 38 h 86"/>
                  <a:gd name="T16" fmla="*/ 90 w 96"/>
                  <a:gd name="T17" fmla="*/ 32 h 86"/>
                  <a:gd name="T18" fmla="*/ 96 w 96"/>
                  <a:gd name="T19" fmla="*/ 38 h 86"/>
                  <a:gd name="T20" fmla="*/ 48 w 96"/>
                  <a:gd name="T21"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6" h="86">
                    <a:moveTo>
                      <a:pt x="48" y="86"/>
                    </a:moveTo>
                    <a:cubicBezTo>
                      <a:pt x="22" y="86"/>
                      <a:pt x="0" y="64"/>
                      <a:pt x="0" y="38"/>
                    </a:cubicBezTo>
                    <a:cubicBezTo>
                      <a:pt x="0" y="6"/>
                      <a:pt x="0" y="6"/>
                      <a:pt x="0" y="6"/>
                    </a:cubicBezTo>
                    <a:cubicBezTo>
                      <a:pt x="0" y="3"/>
                      <a:pt x="3" y="0"/>
                      <a:pt x="6" y="0"/>
                    </a:cubicBezTo>
                    <a:cubicBezTo>
                      <a:pt x="10" y="0"/>
                      <a:pt x="12" y="3"/>
                      <a:pt x="12" y="6"/>
                    </a:cubicBezTo>
                    <a:cubicBezTo>
                      <a:pt x="12" y="38"/>
                      <a:pt x="12" y="38"/>
                      <a:pt x="12" y="38"/>
                    </a:cubicBezTo>
                    <a:cubicBezTo>
                      <a:pt x="12" y="58"/>
                      <a:pt x="29" y="74"/>
                      <a:pt x="48" y="74"/>
                    </a:cubicBezTo>
                    <a:cubicBezTo>
                      <a:pt x="68" y="74"/>
                      <a:pt x="84" y="58"/>
                      <a:pt x="84" y="38"/>
                    </a:cubicBezTo>
                    <a:cubicBezTo>
                      <a:pt x="84" y="34"/>
                      <a:pt x="87" y="32"/>
                      <a:pt x="90" y="32"/>
                    </a:cubicBezTo>
                    <a:cubicBezTo>
                      <a:pt x="94" y="32"/>
                      <a:pt x="96" y="34"/>
                      <a:pt x="96" y="38"/>
                    </a:cubicBezTo>
                    <a:cubicBezTo>
                      <a:pt x="96" y="64"/>
                      <a:pt x="75" y="86"/>
                      <a:pt x="48" y="8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endParaRPr lang="en-AU" dirty="0"/>
              </a:p>
            </p:txBody>
          </p:sp>
        </p:grpSp>
        <p:grpSp>
          <p:nvGrpSpPr>
            <p:cNvPr id="41" name="Grupo 5154">
              <a:extLst>
                <a:ext uri="{FF2B5EF4-FFF2-40B4-BE49-F238E27FC236}">
                  <a16:creationId xmlns:a16="http://schemas.microsoft.com/office/drawing/2014/main" id="{C6BC6DD8-AF90-CF9A-A09D-3F5B1BE73576}"/>
                </a:ext>
              </a:extLst>
            </p:cNvPr>
            <p:cNvGrpSpPr/>
            <p:nvPr/>
          </p:nvGrpSpPr>
          <p:grpSpPr>
            <a:xfrm>
              <a:off x="6673282" y="2659747"/>
              <a:ext cx="481323" cy="494592"/>
              <a:chOff x="6484939" y="804408"/>
              <a:chExt cx="481323" cy="494592"/>
            </a:xfrm>
            <a:solidFill>
              <a:schemeClr val="bg1"/>
            </a:solidFill>
          </p:grpSpPr>
          <p:sp>
            <p:nvSpPr>
              <p:cNvPr id="42" name="Freeform 5">
                <a:extLst>
                  <a:ext uri="{FF2B5EF4-FFF2-40B4-BE49-F238E27FC236}">
                    <a16:creationId xmlns:a16="http://schemas.microsoft.com/office/drawing/2014/main" id="{88EF3546-6B93-53EE-D3D8-91C53D06D503}"/>
                  </a:ext>
                </a:extLst>
              </p:cNvPr>
              <p:cNvSpPr>
                <a:spLocks/>
              </p:cNvSpPr>
              <p:nvPr/>
            </p:nvSpPr>
            <p:spPr bwMode="auto">
              <a:xfrm>
                <a:off x="6680363" y="1005864"/>
                <a:ext cx="176123" cy="179742"/>
              </a:xfrm>
              <a:custGeom>
                <a:avLst/>
                <a:gdLst>
                  <a:gd name="T0" fmla="*/ 3 w 35"/>
                  <a:gd name="T1" fmla="*/ 0 h 35"/>
                  <a:gd name="T2" fmla="*/ 0 w 35"/>
                  <a:gd name="T3" fmla="*/ 0 h 35"/>
                  <a:gd name="T4" fmla="*/ 0 w 35"/>
                  <a:gd name="T5" fmla="*/ 3 h 35"/>
                  <a:gd name="T6" fmla="*/ 3 w 35"/>
                  <a:gd name="T7" fmla="*/ 6 h 35"/>
                  <a:gd name="T8" fmla="*/ 4 w 35"/>
                  <a:gd name="T9" fmla="*/ 19 h 35"/>
                  <a:gd name="T10" fmla="*/ 19 w 35"/>
                  <a:gd name="T11" fmla="*/ 19 h 35"/>
                  <a:gd name="T12" fmla="*/ 28 w 35"/>
                  <a:gd name="T13" fmla="*/ 19 h 35"/>
                  <a:gd name="T14" fmla="*/ 28 w 35"/>
                  <a:gd name="T15" fmla="*/ 28 h 35"/>
                  <a:gd name="T16" fmla="*/ 19 w 35"/>
                  <a:gd name="T17" fmla="*/ 28 h 35"/>
                  <a:gd name="T18" fmla="*/ 16 w 35"/>
                  <a:gd name="T19" fmla="*/ 28 h 35"/>
                  <a:gd name="T20" fmla="*/ 16 w 35"/>
                  <a:gd name="T21" fmla="*/ 31 h 35"/>
                  <a:gd name="T22" fmla="*/ 23 w 35"/>
                  <a:gd name="T23" fmla="*/ 34 h 35"/>
                  <a:gd name="T24" fmla="*/ 29 w 35"/>
                  <a:gd name="T25" fmla="*/ 32 h 35"/>
                  <a:gd name="T26" fmla="*/ 32 w 35"/>
                  <a:gd name="T27" fmla="*/ 34 h 35"/>
                  <a:gd name="T28" fmla="*/ 33 w 35"/>
                  <a:gd name="T29" fmla="*/ 35 h 35"/>
                  <a:gd name="T30" fmla="*/ 34 w 35"/>
                  <a:gd name="T31" fmla="*/ 34 h 35"/>
                  <a:gd name="T32" fmla="*/ 34 w 35"/>
                  <a:gd name="T33" fmla="*/ 32 h 35"/>
                  <a:gd name="T34" fmla="*/ 32 w 35"/>
                  <a:gd name="T35" fmla="*/ 29 h 35"/>
                  <a:gd name="T36" fmla="*/ 31 w 35"/>
                  <a:gd name="T37" fmla="*/ 16 h 35"/>
                  <a:gd name="T38" fmla="*/ 16 w 35"/>
                  <a:gd name="T39" fmla="*/ 16 h 35"/>
                  <a:gd name="T40" fmla="*/ 7 w 35"/>
                  <a:gd name="T41" fmla="*/ 16 h 35"/>
                  <a:gd name="T42" fmla="*/ 7 w 35"/>
                  <a:gd name="T43" fmla="*/ 7 h 35"/>
                  <a:gd name="T44" fmla="*/ 12 w 35"/>
                  <a:gd name="T45" fmla="*/ 5 h 35"/>
                  <a:gd name="T46" fmla="*/ 12 w 35"/>
                  <a:gd name="T47" fmla="*/ 5 h 35"/>
                  <a:gd name="T48" fmla="*/ 16 w 35"/>
                  <a:gd name="T49" fmla="*/ 7 h 35"/>
                  <a:gd name="T50" fmla="*/ 19 w 35"/>
                  <a:gd name="T51" fmla="*/ 7 h 35"/>
                  <a:gd name="T52" fmla="*/ 19 w 35"/>
                  <a:gd name="T53" fmla="*/ 4 h 35"/>
                  <a:gd name="T54" fmla="*/ 12 w 35"/>
                  <a:gd name="T55" fmla="*/ 1 h 35"/>
                  <a:gd name="T56" fmla="*/ 12 w 35"/>
                  <a:gd name="T57" fmla="*/ 1 h 35"/>
                  <a:gd name="T58" fmla="*/ 6 w 35"/>
                  <a:gd name="T59" fmla="*/ 3 h 35"/>
                  <a:gd name="T60" fmla="*/ 3 w 35"/>
                  <a:gd name="T61"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5" h="35">
                    <a:moveTo>
                      <a:pt x="3" y="0"/>
                    </a:moveTo>
                    <a:cubicBezTo>
                      <a:pt x="3" y="0"/>
                      <a:pt x="1" y="0"/>
                      <a:pt x="0" y="0"/>
                    </a:cubicBezTo>
                    <a:cubicBezTo>
                      <a:pt x="0" y="1"/>
                      <a:pt x="0" y="3"/>
                      <a:pt x="0" y="3"/>
                    </a:cubicBezTo>
                    <a:cubicBezTo>
                      <a:pt x="3" y="6"/>
                      <a:pt x="3" y="6"/>
                      <a:pt x="3" y="6"/>
                    </a:cubicBezTo>
                    <a:cubicBezTo>
                      <a:pt x="0" y="10"/>
                      <a:pt x="1" y="15"/>
                      <a:pt x="4" y="19"/>
                    </a:cubicBezTo>
                    <a:cubicBezTo>
                      <a:pt x="8" y="23"/>
                      <a:pt x="15" y="23"/>
                      <a:pt x="19" y="19"/>
                    </a:cubicBezTo>
                    <a:cubicBezTo>
                      <a:pt x="21" y="16"/>
                      <a:pt x="25" y="16"/>
                      <a:pt x="28" y="19"/>
                    </a:cubicBezTo>
                    <a:cubicBezTo>
                      <a:pt x="30" y="21"/>
                      <a:pt x="30" y="25"/>
                      <a:pt x="28" y="28"/>
                    </a:cubicBezTo>
                    <a:cubicBezTo>
                      <a:pt x="25" y="30"/>
                      <a:pt x="21" y="30"/>
                      <a:pt x="19" y="28"/>
                    </a:cubicBezTo>
                    <a:cubicBezTo>
                      <a:pt x="18" y="27"/>
                      <a:pt x="17" y="27"/>
                      <a:pt x="16" y="28"/>
                    </a:cubicBezTo>
                    <a:cubicBezTo>
                      <a:pt x="15" y="28"/>
                      <a:pt x="15" y="30"/>
                      <a:pt x="16" y="31"/>
                    </a:cubicBezTo>
                    <a:cubicBezTo>
                      <a:pt x="18" y="33"/>
                      <a:pt x="21" y="34"/>
                      <a:pt x="23" y="34"/>
                    </a:cubicBezTo>
                    <a:cubicBezTo>
                      <a:pt x="25" y="34"/>
                      <a:pt x="27" y="33"/>
                      <a:pt x="29" y="32"/>
                    </a:cubicBezTo>
                    <a:cubicBezTo>
                      <a:pt x="32" y="34"/>
                      <a:pt x="32" y="34"/>
                      <a:pt x="32" y="34"/>
                    </a:cubicBezTo>
                    <a:cubicBezTo>
                      <a:pt x="32" y="35"/>
                      <a:pt x="32" y="35"/>
                      <a:pt x="33" y="35"/>
                    </a:cubicBezTo>
                    <a:cubicBezTo>
                      <a:pt x="34" y="35"/>
                      <a:pt x="34" y="35"/>
                      <a:pt x="34" y="34"/>
                    </a:cubicBezTo>
                    <a:cubicBezTo>
                      <a:pt x="35" y="34"/>
                      <a:pt x="35" y="32"/>
                      <a:pt x="34" y="32"/>
                    </a:cubicBezTo>
                    <a:cubicBezTo>
                      <a:pt x="32" y="29"/>
                      <a:pt x="32" y="29"/>
                      <a:pt x="32" y="29"/>
                    </a:cubicBezTo>
                    <a:cubicBezTo>
                      <a:pt x="34" y="25"/>
                      <a:pt x="34" y="20"/>
                      <a:pt x="31" y="16"/>
                    </a:cubicBezTo>
                    <a:cubicBezTo>
                      <a:pt x="27" y="12"/>
                      <a:pt x="20" y="12"/>
                      <a:pt x="16" y="16"/>
                    </a:cubicBezTo>
                    <a:cubicBezTo>
                      <a:pt x="14" y="18"/>
                      <a:pt x="10" y="18"/>
                      <a:pt x="7" y="16"/>
                    </a:cubicBezTo>
                    <a:cubicBezTo>
                      <a:pt x="5" y="14"/>
                      <a:pt x="5" y="10"/>
                      <a:pt x="7" y="7"/>
                    </a:cubicBezTo>
                    <a:cubicBezTo>
                      <a:pt x="8" y="6"/>
                      <a:pt x="10" y="5"/>
                      <a:pt x="12" y="5"/>
                    </a:cubicBezTo>
                    <a:cubicBezTo>
                      <a:pt x="12" y="5"/>
                      <a:pt x="12" y="5"/>
                      <a:pt x="12" y="5"/>
                    </a:cubicBezTo>
                    <a:cubicBezTo>
                      <a:pt x="13" y="5"/>
                      <a:pt x="15" y="6"/>
                      <a:pt x="16" y="7"/>
                    </a:cubicBezTo>
                    <a:cubicBezTo>
                      <a:pt x="17" y="8"/>
                      <a:pt x="18" y="8"/>
                      <a:pt x="19" y="7"/>
                    </a:cubicBezTo>
                    <a:cubicBezTo>
                      <a:pt x="20" y="6"/>
                      <a:pt x="20" y="5"/>
                      <a:pt x="19" y="4"/>
                    </a:cubicBezTo>
                    <a:cubicBezTo>
                      <a:pt x="17" y="2"/>
                      <a:pt x="14" y="1"/>
                      <a:pt x="12" y="1"/>
                    </a:cubicBezTo>
                    <a:cubicBezTo>
                      <a:pt x="12" y="1"/>
                      <a:pt x="12" y="1"/>
                      <a:pt x="12" y="1"/>
                    </a:cubicBezTo>
                    <a:cubicBezTo>
                      <a:pt x="10" y="1"/>
                      <a:pt x="8" y="2"/>
                      <a:pt x="6" y="3"/>
                    </a:cubicBezTo>
                    <a:lnTo>
                      <a:pt x="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endParaRPr lang="en-US" dirty="0"/>
              </a:p>
            </p:txBody>
          </p:sp>
          <p:sp>
            <p:nvSpPr>
              <p:cNvPr id="43" name="Freeform 6">
                <a:extLst>
                  <a:ext uri="{FF2B5EF4-FFF2-40B4-BE49-F238E27FC236}">
                    <a16:creationId xmlns:a16="http://schemas.microsoft.com/office/drawing/2014/main" id="{32A3F877-747E-2C56-19F9-EEDC00FC5A69}"/>
                  </a:ext>
                </a:extLst>
              </p:cNvPr>
              <p:cNvSpPr>
                <a:spLocks noEditPoints="1"/>
              </p:cNvSpPr>
              <p:nvPr/>
            </p:nvSpPr>
            <p:spPr bwMode="auto">
              <a:xfrm>
                <a:off x="6484939" y="804408"/>
                <a:ext cx="481323" cy="494592"/>
              </a:xfrm>
              <a:custGeom>
                <a:avLst/>
                <a:gdLst>
                  <a:gd name="T0" fmla="*/ 95 w 96"/>
                  <a:gd name="T1" fmla="*/ 59 h 96"/>
                  <a:gd name="T2" fmla="*/ 45 w 96"/>
                  <a:gd name="T3" fmla="*/ 9 h 96"/>
                  <a:gd name="T4" fmla="*/ 44 w 96"/>
                  <a:gd name="T5" fmla="*/ 8 h 96"/>
                  <a:gd name="T6" fmla="*/ 11 w 96"/>
                  <a:gd name="T7" fmla="*/ 8 h 96"/>
                  <a:gd name="T8" fmla="*/ 3 w 96"/>
                  <a:gd name="T9" fmla="*/ 1 h 96"/>
                  <a:gd name="T10" fmla="*/ 1 w 96"/>
                  <a:gd name="T11" fmla="*/ 1 h 96"/>
                  <a:gd name="T12" fmla="*/ 1 w 96"/>
                  <a:gd name="T13" fmla="*/ 3 h 96"/>
                  <a:gd name="T14" fmla="*/ 8 w 96"/>
                  <a:gd name="T15" fmla="*/ 11 h 96"/>
                  <a:gd name="T16" fmla="*/ 8 w 96"/>
                  <a:gd name="T17" fmla="*/ 44 h 96"/>
                  <a:gd name="T18" fmla="*/ 9 w 96"/>
                  <a:gd name="T19" fmla="*/ 45 h 96"/>
                  <a:gd name="T20" fmla="*/ 59 w 96"/>
                  <a:gd name="T21" fmla="*/ 95 h 96"/>
                  <a:gd name="T22" fmla="*/ 60 w 96"/>
                  <a:gd name="T23" fmla="*/ 96 h 96"/>
                  <a:gd name="T24" fmla="*/ 61 w 96"/>
                  <a:gd name="T25" fmla="*/ 95 h 96"/>
                  <a:gd name="T26" fmla="*/ 95 w 96"/>
                  <a:gd name="T27" fmla="*/ 61 h 96"/>
                  <a:gd name="T28" fmla="*/ 95 w 96"/>
                  <a:gd name="T29" fmla="*/ 59 h 96"/>
                  <a:gd name="T30" fmla="*/ 60 w 96"/>
                  <a:gd name="T31" fmla="*/ 91 h 96"/>
                  <a:gd name="T32" fmla="*/ 12 w 96"/>
                  <a:gd name="T33" fmla="*/ 43 h 96"/>
                  <a:gd name="T34" fmla="*/ 12 w 96"/>
                  <a:gd name="T35" fmla="*/ 15 h 96"/>
                  <a:gd name="T36" fmla="*/ 22 w 96"/>
                  <a:gd name="T37" fmla="*/ 25 h 96"/>
                  <a:gd name="T38" fmla="*/ 20 w 96"/>
                  <a:gd name="T39" fmla="*/ 30 h 96"/>
                  <a:gd name="T40" fmla="*/ 30 w 96"/>
                  <a:gd name="T41" fmla="*/ 40 h 96"/>
                  <a:gd name="T42" fmla="*/ 40 w 96"/>
                  <a:gd name="T43" fmla="*/ 30 h 96"/>
                  <a:gd name="T44" fmla="*/ 30 w 96"/>
                  <a:gd name="T45" fmla="*/ 20 h 96"/>
                  <a:gd name="T46" fmla="*/ 25 w 96"/>
                  <a:gd name="T47" fmla="*/ 22 h 96"/>
                  <a:gd name="T48" fmla="*/ 15 w 96"/>
                  <a:gd name="T49" fmla="*/ 12 h 96"/>
                  <a:gd name="T50" fmla="*/ 43 w 96"/>
                  <a:gd name="T51" fmla="*/ 12 h 96"/>
                  <a:gd name="T52" fmla="*/ 91 w 96"/>
                  <a:gd name="T53" fmla="*/ 60 h 96"/>
                  <a:gd name="T54" fmla="*/ 60 w 96"/>
                  <a:gd name="T55" fmla="*/ 91 h 96"/>
                  <a:gd name="T56" fmla="*/ 27 w 96"/>
                  <a:gd name="T57" fmla="*/ 29 h 96"/>
                  <a:gd name="T58" fmla="*/ 28 w 96"/>
                  <a:gd name="T59" fmla="*/ 30 h 96"/>
                  <a:gd name="T60" fmla="*/ 29 w 96"/>
                  <a:gd name="T61" fmla="*/ 29 h 96"/>
                  <a:gd name="T62" fmla="*/ 29 w 96"/>
                  <a:gd name="T63" fmla="*/ 27 h 96"/>
                  <a:gd name="T64" fmla="*/ 27 w 96"/>
                  <a:gd name="T65" fmla="*/ 25 h 96"/>
                  <a:gd name="T66" fmla="*/ 30 w 96"/>
                  <a:gd name="T67" fmla="*/ 24 h 96"/>
                  <a:gd name="T68" fmla="*/ 36 w 96"/>
                  <a:gd name="T69" fmla="*/ 30 h 96"/>
                  <a:gd name="T70" fmla="*/ 30 w 96"/>
                  <a:gd name="T71" fmla="*/ 36 h 96"/>
                  <a:gd name="T72" fmla="*/ 24 w 96"/>
                  <a:gd name="T73" fmla="*/ 30 h 96"/>
                  <a:gd name="T74" fmla="*/ 25 w 96"/>
                  <a:gd name="T75" fmla="*/ 27 h 96"/>
                  <a:gd name="T76" fmla="*/ 27 w 96"/>
                  <a:gd name="T77" fmla="*/ 29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96" h="96">
                    <a:moveTo>
                      <a:pt x="95" y="59"/>
                    </a:moveTo>
                    <a:cubicBezTo>
                      <a:pt x="45" y="9"/>
                      <a:pt x="45" y="9"/>
                      <a:pt x="45" y="9"/>
                    </a:cubicBezTo>
                    <a:cubicBezTo>
                      <a:pt x="45" y="8"/>
                      <a:pt x="45" y="8"/>
                      <a:pt x="44" y="8"/>
                    </a:cubicBezTo>
                    <a:cubicBezTo>
                      <a:pt x="11" y="8"/>
                      <a:pt x="11" y="8"/>
                      <a:pt x="11" y="8"/>
                    </a:cubicBezTo>
                    <a:cubicBezTo>
                      <a:pt x="3" y="1"/>
                      <a:pt x="3" y="1"/>
                      <a:pt x="3" y="1"/>
                    </a:cubicBezTo>
                    <a:cubicBezTo>
                      <a:pt x="3" y="0"/>
                      <a:pt x="1" y="0"/>
                      <a:pt x="1" y="1"/>
                    </a:cubicBezTo>
                    <a:cubicBezTo>
                      <a:pt x="0" y="1"/>
                      <a:pt x="0" y="3"/>
                      <a:pt x="1" y="3"/>
                    </a:cubicBezTo>
                    <a:cubicBezTo>
                      <a:pt x="8" y="11"/>
                      <a:pt x="8" y="11"/>
                      <a:pt x="8" y="11"/>
                    </a:cubicBezTo>
                    <a:cubicBezTo>
                      <a:pt x="8" y="44"/>
                      <a:pt x="8" y="44"/>
                      <a:pt x="8" y="44"/>
                    </a:cubicBezTo>
                    <a:cubicBezTo>
                      <a:pt x="8" y="45"/>
                      <a:pt x="8" y="45"/>
                      <a:pt x="9" y="45"/>
                    </a:cubicBezTo>
                    <a:cubicBezTo>
                      <a:pt x="59" y="95"/>
                      <a:pt x="59" y="95"/>
                      <a:pt x="59" y="95"/>
                    </a:cubicBezTo>
                    <a:cubicBezTo>
                      <a:pt x="59" y="96"/>
                      <a:pt x="60" y="96"/>
                      <a:pt x="60" y="96"/>
                    </a:cubicBezTo>
                    <a:cubicBezTo>
                      <a:pt x="61" y="96"/>
                      <a:pt x="61" y="96"/>
                      <a:pt x="61" y="95"/>
                    </a:cubicBezTo>
                    <a:cubicBezTo>
                      <a:pt x="95" y="61"/>
                      <a:pt x="95" y="61"/>
                      <a:pt x="95" y="61"/>
                    </a:cubicBezTo>
                    <a:cubicBezTo>
                      <a:pt x="96" y="61"/>
                      <a:pt x="96" y="59"/>
                      <a:pt x="95" y="59"/>
                    </a:cubicBezTo>
                    <a:close/>
                    <a:moveTo>
                      <a:pt x="60" y="91"/>
                    </a:moveTo>
                    <a:cubicBezTo>
                      <a:pt x="12" y="43"/>
                      <a:pt x="12" y="43"/>
                      <a:pt x="12" y="43"/>
                    </a:cubicBezTo>
                    <a:cubicBezTo>
                      <a:pt x="12" y="15"/>
                      <a:pt x="12" y="15"/>
                      <a:pt x="12" y="15"/>
                    </a:cubicBezTo>
                    <a:cubicBezTo>
                      <a:pt x="22" y="25"/>
                      <a:pt x="22" y="25"/>
                      <a:pt x="22" y="25"/>
                    </a:cubicBezTo>
                    <a:cubicBezTo>
                      <a:pt x="21" y="26"/>
                      <a:pt x="20" y="28"/>
                      <a:pt x="20" y="30"/>
                    </a:cubicBezTo>
                    <a:cubicBezTo>
                      <a:pt x="20" y="36"/>
                      <a:pt x="25" y="40"/>
                      <a:pt x="30" y="40"/>
                    </a:cubicBezTo>
                    <a:cubicBezTo>
                      <a:pt x="36" y="40"/>
                      <a:pt x="40" y="36"/>
                      <a:pt x="40" y="30"/>
                    </a:cubicBezTo>
                    <a:cubicBezTo>
                      <a:pt x="40" y="25"/>
                      <a:pt x="36" y="20"/>
                      <a:pt x="30" y="20"/>
                    </a:cubicBezTo>
                    <a:cubicBezTo>
                      <a:pt x="28" y="20"/>
                      <a:pt x="26" y="21"/>
                      <a:pt x="25" y="22"/>
                    </a:cubicBezTo>
                    <a:cubicBezTo>
                      <a:pt x="15" y="12"/>
                      <a:pt x="15" y="12"/>
                      <a:pt x="15" y="12"/>
                    </a:cubicBezTo>
                    <a:cubicBezTo>
                      <a:pt x="43" y="12"/>
                      <a:pt x="43" y="12"/>
                      <a:pt x="43" y="12"/>
                    </a:cubicBezTo>
                    <a:cubicBezTo>
                      <a:pt x="91" y="60"/>
                      <a:pt x="91" y="60"/>
                      <a:pt x="91" y="60"/>
                    </a:cubicBezTo>
                    <a:lnTo>
                      <a:pt x="60" y="91"/>
                    </a:lnTo>
                    <a:close/>
                    <a:moveTo>
                      <a:pt x="27" y="29"/>
                    </a:moveTo>
                    <a:cubicBezTo>
                      <a:pt x="27" y="30"/>
                      <a:pt x="27" y="30"/>
                      <a:pt x="28" y="30"/>
                    </a:cubicBezTo>
                    <a:cubicBezTo>
                      <a:pt x="29" y="30"/>
                      <a:pt x="29" y="30"/>
                      <a:pt x="29" y="29"/>
                    </a:cubicBezTo>
                    <a:cubicBezTo>
                      <a:pt x="30" y="29"/>
                      <a:pt x="30" y="27"/>
                      <a:pt x="29" y="27"/>
                    </a:cubicBezTo>
                    <a:cubicBezTo>
                      <a:pt x="27" y="25"/>
                      <a:pt x="27" y="25"/>
                      <a:pt x="27" y="25"/>
                    </a:cubicBezTo>
                    <a:cubicBezTo>
                      <a:pt x="28" y="24"/>
                      <a:pt x="29" y="24"/>
                      <a:pt x="30" y="24"/>
                    </a:cubicBezTo>
                    <a:cubicBezTo>
                      <a:pt x="33" y="24"/>
                      <a:pt x="36" y="27"/>
                      <a:pt x="36" y="30"/>
                    </a:cubicBezTo>
                    <a:cubicBezTo>
                      <a:pt x="36" y="33"/>
                      <a:pt x="33" y="36"/>
                      <a:pt x="30" y="36"/>
                    </a:cubicBezTo>
                    <a:cubicBezTo>
                      <a:pt x="27" y="36"/>
                      <a:pt x="24" y="33"/>
                      <a:pt x="24" y="30"/>
                    </a:cubicBezTo>
                    <a:cubicBezTo>
                      <a:pt x="24" y="29"/>
                      <a:pt x="24" y="28"/>
                      <a:pt x="25" y="27"/>
                    </a:cubicBezTo>
                    <a:lnTo>
                      <a:pt x="27" y="2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endParaRPr lang="en-US" dirty="0"/>
              </a:p>
            </p:txBody>
          </p:sp>
        </p:grpSp>
        <p:grpSp>
          <p:nvGrpSpPr>
            <p:cNvPr id="44" name="Grupo 5163">
              <a:extLst>
                <a:ext uri="{FF2B5EF4-FFF2-40B4-BE49-F238E27FC236}">
                  <a16:creationId xmlns:a16="http://schemas.microsoft.com/office/drawing/2014/main" id="{24E9775F-E5B6-2D6A-672D-D73A7BAEEA78}"/>
                </a:ext>
              </a:extLst>
            </p:cNvPr>
            <p:cNvGrpSpPr/>
            <p:nvPr/>
          </p:nvGrpSpPr>
          <p:grpSpPr>
            <a:xfrm>
              <a:off x="5037897" y="2663750"/>
              <a:ext cx="464188" cy="486587"/>
              <a:chOff x="5269991" y="830189"/>
              <a:chExt cx="464188" cy="486587"/>
            </a:xfrm>
            <a:solidFill>
              <a:schemeClr val="bg1"/>
            </a:solidFill>
          </p:grpSpPr>
          <p:sp>
            <p:nvSpPr>
              <p:cNvPr id="45" name="Freeform 129">
                <a:extLst>
                  <a:ext uri="{FF2B5EF4-FFF2-40B4-BE49-F238E27FC236}">
                    <a16:creationId xmlns:a16="http://schemas.microsoft.com/office/drawing/2014/main" id="{A749FA58-38CC-4E20-BF29-BD0BCE0AD0F7}"/>
                  </a:ext>
                </a:extLst>
              </p:cNvPr>
              <p:cNvSpPr>
                <a:spLocks noEditPoints="1"/>
              </p:cNvSpPr>
              <p:nvPr/>
            </p:nvSpPr>
            <p:spPr bwMode="auto">
              <a:xfrm>
                <a:off x="5335948" y="897390"/>
                <a:ext cx="331030" cy="331029"/>
              </a:xfrm>
              <a:custGeom>
                <a:avLst/>
                <a:gdLst>
                  <a:gd name="T0" fmla="*/ 90 w 180"/>
                  <a:gd name="T1" fmla="*/ 180 h 180"/>
                  <a:gd name="T2" fmla="*/ 0 w 180"/>
                  <a:gd name="T3" fmla="*/ 90 h 180"/>
                  <a:gd name="T4" fmla="*/ 90 w 180"/>
                  <a:gd name="T5" fmla="*/ 0 h 180"/>
                  <a:gd name="T6" fmla="*/ 180 w 180"/>
                  <a:gd name="T7" fmla="*/ 90 h 180"/>
                  <a:gd name="T8" fmla="*/ 90 w 180"/>
                  <a:gd name="T9" fmla="*/ 180 h 180"/>
                  <a:gd name="T10" fmla="*/ 90 w 180"/>
                  <a:gd name="T11" fmla="*/ 12 h 180"/>
                  <a:gd name="T12" fmla="*/ 12 w 180"/>
                  <a:gd name="T13" fmla="*/ 90 h 180"/>
                  <a:gd name="T14" fmla="*/ 90 w 180"/>
                  <a:gd name="T15" fmla="*/ 168 h 180"/>
                  <a:gd name="T16" fmla="*/ 168 w 180"/>
                  <a:gd name="T17" fmla="*/ 90 h 180"/>
                  <a:gd name="T18" fmla="*/ 90 w 180"/>
                  <a:gd name="T19" fmla="*/ 12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0" h="180">
                    <a:moveTo>
                      <a:pt x="90" y="180"/>
                    </a:moveTo>
                    <a:cubicBezTo>
                      <a:pt x="40" y="180"/>
                      <a:pt x="0" y="139"/>
                      <a:pt x="0" y="90"/>
                    </a:cubicBezTo>
                    <a:cubicBezTo>
                      <a:pt x="0" y="40"/>
                      <a:pt x="40" y="0"/>
                      <a:pt x="90" y="0"/>
                    </a:cubicBezTo>
                    <a:cubicBezTo>
                      <a:pt x="139" y="0"/>
                      <a:pt x="180" y="40"/>
                      <a:pt x="180" y="90"/>
                    </a:cubicBezTo>
                    <a:cubicBezTo>
                      <a:pt x="180" y="139"/>
                      <a:pt x="139" y="180"/>
                      <a:pt x="90" y="180"/>
                    </a:cubicBezTo>
                    <a:close/>
                    <a:moveTo>
                      <a:pt x="90" y="12"/>
                    </a:moveTo>
                    <a:cubicBezTo>
                      <a:pt x="47" y="12"/>
                      <a:pt x="12" y="47"/>
                      <a:pt x="12" y="90"/>
                    </a:cubicBezTo>
                    <a:cubicBezTo>
                      <a:pt x="12" y="133"/>
                      <a:pt x="47" y="168"/>
                      <a:pt x="90" y="168"/>
                    </a:cubicBezTo>
                    <a:cubicBezTo>
                      <a:pt x="133" y="168"/>
                      <a:pt x="168" y="133"/>
                      <a:pt x="168" y="90"/>
                    </a:cubicBezTo>
                    <a:cubicBezTo>
                      <a:pt x="168" y="47"/>
                      <a:pt x="133" y="12"/>
                      <a:pt x="9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endParaRPr lang="en-AU" b="1" dirty="0"/>
              </a:p>
            </p:txBody>
          </p:sp>
          <p:sp>
            <p:nvSpPr>
              <p:cNvPr id="46" name="Freeform 130">
                <a:extLst>
                  <a:ext uri="{FF2B5EF4-FFF2-40B4-BE49-F238E27FC236}">
                    <a16:creationId xmlns:a16="http://schemas.microsoft.com/office/drawing/2014/main" id="{05DF50A9-DD97-ABD2-0BE4-564601B14CB2}"/>
                  </a:ext>
                </a:extLst>
              </p:cNvPr>
              <p:cNvSpPr>
                <a:spLocks/>
              </p:cNvSpPr>
              <p:nvPr/>
            </p:nvSpPr>
            <p:spPr bwMode="auto">
              <a:xfrm>
                <a:off x="5424306" y="1206018"/>
                <a:ext cx="154315" cy="67201"/>
              </a:xfrm>
              <a:custGeom>
                <a:avLst/>
                <a:gdLst>
                  <a:gd name="T0" fmla="*/ 78 w 84"/>
                  <a:gd name="T1" fmla="*/ 36 h 36"/>
                  <a:gd name="T2" fmla="*/ 6 w 84"/>
                  <a:gd name="T3" fmla="*/ 36 h 36"/>
                  <a:gd name="T4" fmla="*/ 0 w 84"/>
                  <a:gd name="T5" fmla="*/ 30 h 36"/>
                  <a:gd name="T6" fmla="*/ 0 w 84"/>
                  <a:gd name="T7" fmla="*/ 0 h 36"/>
                  <a:gd name="T8" fmla="*/ 12 w 84"/>
                  <a:gd name="T9" fmla="*/ 0 h 36"/>
                  <a:gd name="T10" fmla="*/ 12 w 84"/>
                  <a:gd name="T11" fmla="*/ 24 h 36"/>
                  <a:gd name="T12" fmla="*/ 72 w 84"/>
                  <a:gd name="T13" fmla="*/ 24 h 36"/>
                  <a:gd name="T14" fmla="*/ 72 w 84"/>
                  <a:gd name="T15" fmla="*/ 0 h 36"/>
                  <a:gd name="T16" fmla="*/ 84 w 84"/>
                  <a:gd name="T17" fmla="*/ 0 h 36"/>
                  <a:gd name="T18" fmla="*/ 84 w 84"/>
                  <a:gd name="T19" fmla="*/ 30 h 36"/>
                  <a:gd name="T20" fmla="*/ 78 w 84"/>
                  <a:gd name="T21"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 h="36">
                    <a:moveTo>
                      <a:pt x="78" y="36"/>
                    </a:moveTo>
                    <a:cubicBezTo>
                      <a:pt x="6" y="36"/>
                      <a:pt x="6" y="36"/>
                      <a:pt x="6" y="36"/>
                    </a:cubicBezTo>
                    <a:cubicBezTo>
                      <a:pt x="2" y="36"/>
                      <a:pt x="0" y="33"/>
                      <a:pt x="0" y="30"/>
                    </a:cubicBezTo>
                    <a:cubicBezTo>
                      <a:pt x="0" y="0"/>
                      <a:pt x="0" y="0"/>
                      <a:pt x="0" y="0"/>
                    </a:cubicBezTo>
                    <a:cubicBezTo>
                      <a:pt x="12" y="0"/>
                      <a:pt x="12" y="0"/>
                      <a:pt x="12" y="0"/>
                    </a:cubicBezTo>
                    <a:cubicBezTo>
                      <a:pt x="12" y="24"/>
                      <a:pt x="12" y="24"/>
                      <a:pt x="12" y="24"/>
                    </a:cubicBezTo>
                    <a:cubicBezTo>
                      <a:pt x="72" y="24"/>
                      <a:pt x="72" y="24"/>
                      <a:pt x="72" y="24"/>
                    </a:cubicBezTo>
                    <a:cubicBezTo>
                      <a:pt x="72" y="0"/>
                      <a:pt x="72" y="0"/>
                      <a:pt x="72" y="0"/>
                    </a:cubicBezTo>
                    <a:cubicBezTo>
                      <a:pt x="84" y="0"/>
                      <a:pt x="84" y="0"/>
                      <a:pt x="84" y="0"/>
                    </a:cubicBezTo>
                    <a:cubicBezTo>
                      <a:pt x="84" y="30"/>
                      <a:pt x="84" y="30"/>
                      <a:pt x="84" y="30"/>
                    </a:cubicBezTo>
                    <a:cubicBezTo>
                      <a:pt x="84" y="33"/>
                      <a:pt x="81" y="36"/>
                      <a:pt x="78"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endParaRPr lang="en-AU" b="1" dirty="0"/>
              </a:p>
            </p:txBody>
          </p:sp>
          <p:sp>
            <p:nvSpPr>
              <p:cNvPr id="47" name="Freeform 131">
                <a:extLst>
                  <a:ext uri="{FF2B5EF4-FFF2-40B4-BE49-F238E27FC236}">
                    <a16:creationId xmlns:a16="http://schemas.microsoft.com/office/drawing/2014/main" id="{5F0E0DF8-EFD7-9CBB-9701-36CA9052EE8A}"/>
                  </a:ext>
                </a:extLst>
              </p:cNvPr>
              <p:cNvSpPr>
                <a:spLocks noEditPoints="1"/>
              </p:cNvSpPr>
              <p:nvPr/>
            </p:nvSpPr>
            <p:spPr bwMode="auto">
              <a:xfrm>
                <a:off x="5446706" y="1250819"/>
                <a:ext cx="109514" cy="65957"/>
              </a:xfrm>
              <a:custGeom>
                <a:avLst/>
                <a:gdLst>
                  <a:gd name="T0" fmla="*/ 54 w 60"/>
                  <a:gd name="T1" fmla="*/ 36 h 36"/>
                  <a:gd name="T2" fmla="*/ 6 w 60"/>
                  <a:gd name="T3" fmla="*/ 36 h 36"/>
                  <a:gd name="T4" fmla="*/ 0 w 60"/>
                  <a:gd name="T5" fmla="*/ 30 h 36"/>
                  <a:gd name="T6" fmla="*/ 0 w 60"/>
                  <a:gd name="T7" fmla="*/ 6 h 36"/>
                  <a:gd name="T8" fmla="*/ 6 w 60"/>
                  <a:gd name="T9" fmla="*/ 0 h 36"/>
                  <a:gd name="T10" fmla="*/ 54 w 60"/>
                  <a:gd name="T11" fmla="*/ 0 h 36"/>
                  <a:gd name="T12" fmla="*/ 60 w 60"/>
                  <a:gd name="T13" fmla="*/ 6 h 36"/>
                  <a:gd name="T14" fmla="*/ 60 w 60"/>
                  <a:gd name="T15" fmla="*/ 30 h 36"/>
                  <a:gd name="T16" fmla="*/ 54 w 60"/>
                  <a:gd name="T17" fmla="*/ 36 h 36"/>
                  <a:gd name="T18" fmla="*/ 12 w 60"/>
                  <a:gd name="T19" fmla="*/ 24 h 36"/>
                  <a:gd name="T20" fmla="*/ 48 w 60"/>
                  <a:gd name="T21" fmla="*/ 24 h 36"/>
                  <a:gd name="T22" fmla="*/ 48 w 60"/>
                  <a:gd name="T23" fmla="*/ 12 h 36"/>
                  <a:gd name="T24" fmla="*/ 12 w 60"/>
                  <a:gd name="T25" fmla="*/ 12 h 36"/>
                  <a:gd name="T26" fmla="*/ 12 w 60"/>
                  <a:gd name="T27" fmla="*/ 24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36">
                    <a:moveTo>
                      <a:pt x="54" y="36"/>
                    </a:moveTo>
                    <a:cubicBezTo>
                      <a:pt x="6" y="36"/>
                      <a:pt x="6" y="36"/>
                      <a:pt x="6" y="36"/>
                    </a:cubicBezTo>
                    <a:cubicBezTo>
                      <a:pt x="2" y="36"/>
                      <a:pt x="0" y="33"/>
                      <a:pt x="0" y="30"/>
                    </a:cubicBezTo>
                    <a:cubicBezTo>
                      <a:pt x="0" y="6"/>
                      <a:pt x="0" y="6"/>
                      <a:pt x="0" y="6"/>
                    </a:cubicBezTo>
                    <a:cubicBezTo>
                      <a:pt x="0" y="3"/>
                      <a:pt x="2" y="0"/>
                      <a:pt x="6" y="0"/>
                    </a:cubicBezTo>
                    <a:cubicBezTo>
                      <a:pt x="54" y="0"/>
                      <a:pt x="54" y="0"/>
                      <a:pt x="54" y="0"/>
                    </a:cubicBezTo>
                    <a:cubicBezTo>
                      <a:pt x="57" y="0"/>
                      <a:pt x="60" y="3"/>
                      <a:pt x="60" y="6"/>
                    </a:cubicBezTo>
                    <a:cubicBezTo>
                      <a:pt x="60" y="30"/>
                      <a:pt x="60" y="30"/>
                      <a:pt x="60" y="30"/>
                    </a:cubicBezTo>
                    <a:cubicBezTo>
                      <a:pt x="60" y="33"/>
                      <a:pt x="57" y="36"/>
                      <a:pt x="54" y="36"/>
                    </a:cubicBezTo>
                    <a:close/>
                    <a:moveTo>
                      <a:pt x="12" y="24"/>
                    </a:moveTo>
                    <a:cubicBezTo>
                      <a:pt x="48" y="24"/>
                      <a:pt x="48" y="24"/>
                      <a:pt x="48" y="24"/>
                    </a:cubicBezTo>
                    <a:cubicBezTo>
                      <a:pt x="48" y="12"/>
                      <a:pt x="48" y="12"/>
                      <a:pt x="48" y="12"/>
                    </a:cubicBezTo>
                    <a:cubicBezTo>
                      <a:pt x="12" y="12"/>
                      <a:pt x="12" y="12"/>
                      <a:pt x="12" y="12"/>
                    </a:cubicBezTo>
                    <a:lnTo>
                      <a:pt x="12" y="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endParaRPr lang="en-AU" b="1" dirty="0"/>
              </a:p>
            </p:txBody>
          </p:sp>
          <p:sp>
            <p:nvSpPr>
              <p:cNvPr id="48" name="Freeform 133">
                <a:extLst>
                  <a:ext uri="{FF2B5EF4-FFF2-40B4-BE49-F238E27FC236}">
                    <a16:creationId xmlns:a16="http://schemas.microsoft.com/office/drawing/2014/main" id="{1C86E288-0178-BD93-5728-B28A76D84427}"/>
                  </a:ext>
                </a:extLst>
              </p:cNvPr>
              <p:cNvSpPr>
                <a:spLocks/>
              </p:cNvSpPr>
              <p:nvPr/>
            </p:nvSpPr>
            <p:spPr bwMode="auto">
              <a:xfrm>
                <a:off x="5490263" y="830189"/>
                <a:ext cx="22400" cy="44801"/>
              </a:xfrm>
              <a:custGeom>
                <a:avLst/>
                <a:gdLst>
                  <a:gd name="T0" fmla="*/ 6 w 12"/>
                  <a:gd name="T1" fmla="*/ 24 h 24"/>
                  <a:gd name="T2" fmla="*/ 0 w 12"/>
                  <a:gd name="T3" fmla="*/ 18 h 24"/>
                  <a:gd name="T4" fmla="*/ 0 w 12"/>
                  <a:gd name="T5" fmla="*/ 6 h 24"/>
                  <a:gd name="T6" fmla="*/ 6 w 12"/>
                  <a:gd name="T7" fmla="*/ 0 h 24"/>
                  <a:gd name="T8" fmla="*/ 12 w 12"/>
                  <a:gd name="T9" fmla="*/ 6 h 24"/>
                  <a:gd name="T10" fmla="*/ 12 w 12"/>
                  <a:gd name="T11" fmla="*/ 18 h 24"/>
                  <a:gd name="T12" fmla="*/ 6 w 12"/>
                  <a:gd name="T13" fmla="*/ 24 h 24"/>
                </a:gdLst>
                <a:ahLst/>
                <a:cxnLst>
                  <a:cxn ang="0">
                    <a:pos x="T0" y="T1"/>
                  </a:cxn>
                  <a:cxn ang="0">
                    <a:pos x="T2" y="T3"/>
                  </a:cxn>
                  <a:cxn ang="0">
                    <a:pos x="T4" y="T5"/>
                  </a:cxn>
                  <a:cxn ang="0">
                    <a:pos x="T6" y="T7"/>
                  </a:cxn>
                  <a:cxn ang="0">
                    <a:pos x="T8" y="T9"/>
                  </a:cxn>
                  <a:cxn ang="0">
                    <a:pos x="T10" y="T11"/>
                  </a:cxn>
                  <a:cxn ang="0">
                    <a:pos x="T12" y="T13"/>
                  </a:cxn>
                </a:cxnLst>
                <a:rect l="0" t="0" r="r" b="b"/>
                <a:pathLst>
                  <a:path w="12" h="24">
                    <a:moveTo>
                      <a:pt x="6" y="24"/>
                    </a:moveTo>
                    <a:cubicBezTo>
                      <a:pt x="2" y="24"/>
                      <a:pt x="0" y="21"/>
                      <a:pt x="0" y="18"/>
                    </a:cubicBezTo>
                    <a:cubicBezTo>
                      <a:pt x="0" y="6"/>
                      <a:pt x="0" y="6"/>
                      <a:pt x="0" y="6"/>
                    </a:cubicBezTo>
                    <a:cubicBezTo>
                      <a:pt x="0" y="3"/>
                      <a:pt x="2" y="0"/>
                      <a:pt x="6" y="0"/>
                    </a:cubicBezTo>
                    <a:cubicBezTo>
                      <a:pt x="9" y="0"/>
                      <a:pt x="12" y="3"/>
                      <a:pt x="12" y="6"/>
                    </a:cubicBezTo>
                    <a:cubicBezTo>
                      <a:pt x="12" y="18"/>
                      <a:pt x="12" y="18"/>
                      <a:pt x="12" y="18"/>
                    </a:cubicBezTo>
                    <a:cubicBezTo>
                      <a:pt x="12" y="21"/>
                      <a:pt x="9" y="24"/>
                      <a:pt x="6"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endParaRPr lang="en-AU" b="1" dirty="0"/>
              </a:p>
            </p:txBody>
          </p:sp>
          <p:sp>
            <p:nvSpPr>
              <p:cNvPr id="49" name="Freeform 134">
                <a:extLst>
                  <a:ext uri="{FF2B5EF4-FFF2-40B4-BE49-F238E27FC236}">
                    <a16:creationId xmlns:a16="http://schemas.microsoft.com/office/drawing/2014/main" id="{CD076DEC-BC09-2A4C-BADC-FA7F0C87D57D}"/>
                  </a:ext>
                </a:extLst>
              </p:cNvPr>
              <p:cNvSpPr>
                <a:spLocks/>
              </p:cNvSpPr>
              <p:nvPr/>
            </p:nvSpPr>
            <p:spPr bwMode="auto">
              <a:xfrm>
                <a:off x="5628399" y="893657"/>
                <a:ext cx="41068" cy="38579"/>
              </a:xfrm>
              <a:custGeom>
                <a:avLst/>
                <a:gdLst>
                  <a:gd name="T0" fmla="*/ 7 w 22"/>
                  <a:gd name="T1" fmla="*/ 21 h 21"/>
                  <a:gd name="T2" fmla="*/ 3 w 22"/>
                  <a:gd name="T3" fmla="*/ 20 h 21"/>
                  <a:gd name="T4" fmla="*/ 3 w 22"/>
                  <a:gd name="T5" fmla="*/ 11 h 21"/>
                  <a:gd name="T6" fmla="*/ 11 w 22"/>
                  <a:gd name="T7" fmla="*/ 3 h 21"/>
                  <a:gd name="T8" fmla="*/ 20 w 22"/>
                  <a:gd name="T9" fmla="*/ 3 h 21"/>
                  <a:gd name="T10" fmla="*/ 20 w 22"/>
                  <a:gd name="T11" fmla="*/ 11 h 21"/>
                  <a:gd name="T12" fmla="*/ 11 w 22"/>
                  <a:gd name="T13" fmla="*/ 20 h 21"/>
                  <a:gd name="T14" fmla="*/ 7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7" y="21"/>
                    </a:moveTo>
                    <a:cubicBezTo>
                      <a:pt x="5" y="21"/>
                      <a:pt x="4" y="21"/>
                      <a:pt x="3" y="20"/>
                    </a:cubicBezTo>
                    <a:cubicBezTo>
                      <a:pt x="0" y="17"/>
                      <a:pt x="0" y="14"/>
                      <a:pt x="3" y="11"/>
                    </a:cubicBezTo>
                    <a:cubicBezTo>
                      <a:pt x="11" y="3"/>
                      <a:pt x="11" y="3"/>
                      <a:pt x="11" y="3"/>
                    </a:cubicBezTo>
                    <a:cubicBezTo>
                      <a:pt x="14" y="0"/>
                      <a:pt x="17" y="0"/>
                      <a:pt x="20" y="3"/>
                    </a:cubicBezTo>
                    <a:cubicBezTo>
                      <a:pt x="22" y="5"/>
                      <a:pt x="22" y="9"/>
                      <a:pt x="20" y="11"/>
                    </a:cubicBezTo>
                    <a:cubicBezTo>
                      <a:pt x="11" y="20"/>
                      <a:pt x="11" y="20"/>
                      <a:pt x="11" y="20"/>
                    </a:cubicBezTo>
                    <a:cubicBezTo>
                      <a:pt x="10" y="21"/>
                      <a:pt x="9" y="21"/>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endParaRPr lang="en-AU" b="1" dirty="0"/>
              </a:p>
            </p:txBody>
          </p:sp>
          <p:sp>
            <p:nvSpPr>
              <p:cNvPr id="50" name="Freeform 135">
                <a:extLst>
                  <a:ext uri="{FF2B5EF4-FFF2-40B4-BE49-F238E27FC236}">
                    <a16:creationId xmlns:a16="http://schemas.microsoft.com/office/drawing/2014/main" id="{C55C0E89-A180-D6BA-0EC1-3585E63879E2}"/>
                  </a:ext>
                </a:extLst>
              </p:cNvPr>
              <p:cNvSpPr>
                <a:spLocks/>
              </p:cNvSpPr>
              <p:nvPr/>
            </p:nvSpPr>
            <p:spPr bwMode="auto">
              <a:xfrm>
                <a:off x="5689378" y="1051704"/>
                <a:ext cx="44801" cy="22400"/>
              </a:xfrm>
              <a:custGeom>
                <a:avLst/>
                <a:gdLst>
                  <a:gd name="T0" fmla="*/ 18 w 24"/>
                  <a:gd name="T1" fmla="*/ 12 h 12"/>
                  <a:gd name="T2" fmla="*/ 6 w 24"/>
                  <a:gd name="T3" fmla="*/ 12 h 12"/>
                  <a:gd name="T4" fmla="*/ 0 w 24"/>
                  <a:gd name="T5" fmla="*/ 6 h 12"/>
                  <a:gd name="T6" fmla="*/ 6 w 24"/>
                  <a:gd name="T7" fmla="*/ 0 h 12"/>
                  <a:gd name="T8" fmla="*/ 18 w 24"/>
                  <a:gd name="T9" fmla="*/ 0 h 12"/>
                  <a:gd name="T10" fmla="*/ 24 w 24"/>
                  <a:gd name="T11" fmla="*/ 6 h 12"/>
                  <a:gd name="T12" fmla="*/ 18 w 24"/>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4" h="12">
                    <a:moveTo>
                      <a:pt x="18" y="12"/>
                    </a:moveTo>
                    <a:cubicBezTo>
                      <a:pt x="6" y="12"/>
                      <a:pt x="6" y="12"/>
                      <a:pt x="6" y="12"/>
                    </a:cubicBezTo>
                    <a:cubicBezTo>
                      <a:pt x="2" y="12"/>
                      <a:pt x="0" y="9"/>
                      <a:pt x="0" y="6"/>
                    </a:cubicBezTo>
                    <a:cubicBezTo>
                      <a:pt x="0" y="3"/>
                      <a:pt x="2" y="0"/>
                      <a:pt x="6" y="0"/>
                    </a:cubicBezTo>
                    <a:cubicBezTo>
                      <a:pt x="18" y="0"/>
                      <a:pt x="18" y="0"/>
                      <a:pt x="18" y="0"/>
                    </a:cubicBezTo>
                    <a:cubicBezTo>
                      <a:pt x="21" y="0"/>
                      <a:pt x="24" y="3"/>
                      <a:pt x="24" y="6"/>
                    </a:cubicBezTo>
                    <a:cubicBezTo>
                      <a:pt x="24" y="9"/>
                      <a:pt x="21"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endParaRPr lang="en-AU" b="1" dirty="0"/>
              </a:p>
            </p:txBody>
          </p:sp>
          <p:sp>
            <p:nvSpPr>
              <p:cNvPr id="51" name="Freeform 136">
                <a:extLst>
                  <a:ext uri="{FF2B5EF4-FFF2-40B4-BE49-F238E27FC236}">
                    <a16:creationId xmlns:a16="http://schemas.microsoft.com/office/drawing/2014/main" id="{5997B127-0D7D-7380-B8CF-3A32280D2964}"/>
                  </a:ext>
                </a:extLst>
              </p:cNvPr>
              <p:cNvSpPr>
                <a:spLocks/>
              </p:cNvSpPr>
              <p:nvPr/>
            </p:nvSpPr>
            <p:spPr bwMode="auto">
              <a:xfrm>
                <a:off x="5628399" y="1191085"/>
                <a:ext cx="41068" cy="38579"/>
              </a:xfrm>
              <a:custGeom>
                <a:avLst/>
                <a:gdLst>
                  <a:gd name="T0" fmla="*/ 15 w 22"/>
                  <a:gd name="T1" fmla="*/ 21 h 21"/>
                  <a:gd name="T2" fmla="*/ 11 w 22"/>
                  <a:gd name="T3" fmla="*/ 19 h 21"/>
                  <a:gd name="T4" fmla="*/ 3 w 22"/>
                  <a:gd name="T5" fmla="*/ 10 h 21"/>
                  <a:gd name="T6" fmla="*/ 3 w 22"/>
                  <a:gd name="T7" fmla="*/ 2 h 21"/>
                  <a:gd name="T8" fmla="*/ 11 w 22"/>
                  <a:gd name="T9" fmla="*/ 2 h 21"/>
                  <a:gd name="T10" fmla="*/ 20 w 22"/>
                  <a:gd name="T11" fmla="*/ 10 h 21"/>
                  <a:gd name="T12" fmla="*/ 20 w 22"/>
                  <a:gd name="T13" fmla="*/ 19 h 21"/>
                  <a:gd name="T14" fmla="*/ 15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15" y="21"/>
                    </a:moveTo>
                    <a:cubicBezTo>
                      <a:pt x="14" y="21"/>
                      <a:pt x="12" y="20"/>
                      <a:pt x="11" y="19"/>
                    </a:cubicBezTo>
                    <a:cubicBezTo>
                      <a:pt x="3" y="10"/>
                      <a:pt x="3" y="10"/>
                      <a:pt x="3" y="10"/>
                    </a:cubicBezTo>
                    <a:cubicBezTo>
                      <a:pt x="0" y="8"/>
                      <a:pt x="0" y="4"/>
                      <a:pt x="3" y="2"/>
                    </a:cubicBezTo>
                    <a:cubicBezTo>
                      <a:pt x="5" y="0"/>
                      <a:pt x="9" y="0"/>
                      <a:pt x="11" y="2"/>
                    </a:cubicBezTo>
                    <a:cubicBezTo>
                      <a:pt x="20" y="10"/>
                      <a:pt x="20" y="10"/>
                      <a:pt x="20" y="10"/>
                    </a:cubicBezTo>
                    <a:cubicBezTo>
                      <a:pt x="22" y="13"/>
                      <a:pt x="22" y="17"/>
                      <a:pt x="20" y="19"/>
                    </a:cubicBezTo>
                    <a:cubicBezTo>
                      <a:pt x="19" y="20"/>
                      <a:pt x="17"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endParaRPr lang="en-AU" b="1" dirty="0"/>
              </a:p>
            </p:txBody>
          </p:sp>
          <p:sp>
            <p:nvSpPr>
              <p:cNvPr id="52" name="Freeform 137">
                <a:extLst>
                  <a:ext uri="{FF2B5EF4-FFF2-40B4-BE49-F238E27FC236}">
                    <a16:creationId xmlns:a16="http://schemas.microsoft.com/office/drawing/2014/main" id="{30CB45CF-C903-88AD-8437-5031545BCE70}"/>
                  </a:ext>
                </a:extLst>
              </p:cNvPr>
              <p:cNvSpPr>
                <a:spLocks/>
              </p:cNvSpPr>
              <p:nvPr/>
            </p:nvSpPr>
            <p:spPr bwMode="auto">
              <a:xfrm>
                <a:off x="5332215" y="893657"/>
                <a:ext cx="39823" cy="38579"/>
              </a:xfrm>
              <a:custGeom>
                <a:avLst/>
                <a:gdLst>
                  <a:gd name="T0" fmla="*/ 15 w 22"/>
                  <a:gd name="T1" fmla="*/ 21 h 21"/>
                  <a:gd name="T2" fmla="*/ 11 w 22"/>
                  <a:gd name="T3" fmla="*/ 20 h 21"/>
                  <a:gd name="T4" fmla="*/ 3 w 22"/>
                  <a:gd name="T5" fmla="*/ 11 h 21"/>
                  <a:gd name="T6" fmla="*/ 3 w 22"/>
                  <a:gd name="T7" fmla="*/ 3 h 21"/>
                  <a:gd name="T8" fmla="*/ 11 w 22"/>
                  <a:gd name="T9" fmla="*/ 3 h 21"/>
                  <a:gd name="T10" fmla="*/ 20 w 22"/>
                  <a:gd name="T11" fmla="*/ 11 h 21"/>
                  <a:gd name="T12" fmla="*/ 20 w 22"/>
                  <a:gd name="T13" fmla="*/ 20 h 21"/>
                  <a:gd name="T14" fmla="*/ 15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15" y="21"/>
                    </a:moveTo>
                    <a:cubicBezTo>
                      <a:pt x="14" y="21"/>
                      <a:pt x="12" y="21"/>
                      <a:pt x="11" y="20"/>
                    </a:cubicBezTo>
                    <a:cubicBezTo>
                      <a:pt x="3" y="11"/>
                      <a:pt x="3" y="11"/>
                      <a:pt x="3" y="11"/>
                    </a:cubicBezTo>
                    <a:cubicBezTo>
                      <a:pt x="0" y="9"/>
                      <a:pt x="0" y="5"/>
                      <a:pt x="3" y="3"/>
                    </a:cubicBezTo>
                    <a:cubicBezTo>
                      <a:pt x="5" y="0"/>
                      <a:pt x="9" y="0"/>
                      <a:pt x="11" y="3"/>
                    </a:cubicBezTo>
                    <a:cubicBezTo>
                      <a:pt x="20" y="11"/>
                      <a:pt x="20" y="11"/>
                      <a:pt x="20" y="11"/>
                    </a:cubicBezTo>
                    <a:cubicBezTo>
                      <a:pt x="22" y="14"/>
                      <a:pt x="22" y="17"/>
                      <a:pt x="20" y="20"/>
                    </a:cubicBezTo>
                    <a:cubicBezTo>
                      <a:pt x="18" y="21"/>
                      <a:pt x="17"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endParaRPr lang="en-AU" b="1" dirty="0"/>
              </a:p>
            </p:txBody>
          </p:sp>
          <p:sp>
            <p:nvSpPr>
              <p:cNvPr id="53" name="Freeform 138">
                <a:extLst>
                  <a:ext uri="{FF2B5EF4-FFF2-40B4-BE49-F238E27FC236}">
                    <a16:creationId xmlns:a16="http://schemas.microsoft.com/office/drawing/2014/main" id="{6F0B9C89-1954-09D4-2447-21FF5AC924F5}"/>
                  </a:ext>
                </a:extLst>
              </p:cNvPr>
              <p:cNvSpPr>
                <a:spLocks/>
              </p:cNvSpPr>
              <p:nvPr/>
            </p:nvSpPr>
            <p:spPr bwMode="auto">
              <a:xfrm>
                <a:off x="5269991" y="1051704"/>
                <a:ext cx="43557" cy="22400"/>
              </a:xfrm>
              <a:custGeom>
                <a:avLst/>
                <a:gdLst>
                  <a:gd name="T0" fmla="*/ 18 w 24"/>
                  <a:gd name="T1" fmla="*/ 12 h 12"/>
                  <a:gd name="T2" fmla="*/ 6 w 24"/>
                  <a:gd name="T3" fmla="*/ 12 h 12"/>
                  <a:gd name="T4" fmla="*/ 0 w 24"/>
                  <a:gd name="T5" fmla="*/ 6 h 12"/>
                  <a:gd name="T6" fmla="*/ 6 w 24"/>
                  <a:gd name="T7" fmla="*/ 0 h 12"/>
                  <a:gd name="T8" fmla="*/ 18 w 24"/>
                  <a:gd name="T9" fmla="*/ 0 h 12"/>
                  <a:gd name="T10" fmla="*/ 24 w 24"/>
                  <a:gd name="T11" fmla="*/ 6 h 12"/>
                  <a:gd name="T12" fmla="*/ 18 w 24"/>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4" h="12">
                    <a:moveTo>
                      <a:pt x="18" y="12"/>
                    </a:moveTo>
                    <a:cubicBezTo>
                      <a:pt x="6" y="12"/>
                      <a:pt x="6" y="12"/>
                      <a:pt x="6" y="12"/>
                    </a:cubicBezTo>
                    <a:cubicBezTo>
                      <a:pt x="2" y="12"/>
                      <a:pt x="0" y="9"/>
                      <a:pt x="0" y="6"/>
                    </a:cubicBezTo>
                    <a:cubicBezTo>
                      <a:pt x="0" y="3"/>
                      <a:pt x="2" y="0"/>
                      <a:pt x="6" y="0"/>
                    </a:cubicBezTo>
                    <a:cubicBezTo>
                      <a:pt x="18" y="0"/>
                      <a:pt x="18" y="0"/>
                      <a:pt x="18" y="0"/>
                    </a:cubicBezTo>
                    <a:cubicBezTo>
                      <a:pt x="21" y="0"/>
                      <a:pt x="24" y="3"/>
                      <a:pt x="24" y="6"/>
                    </a:cubicBezTo>
                    <a:cubicBezTo>
                      <a:pt x="24" y="9"/>
                      <a:pt x="21"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endParaRPr lang="en-AU" b="1" dirty="0"/>
              </a:p>
            </p:txBody>
          </p:sp>
          <p:sp>
            <p:nvSpPr>
              <p:cNvPr id="54" name="Freeform 139">
                <a:extLst>
                  <a:ext uri="{FF2B5EF4-FFF2-40B4-BE49-F238E27FC236}">
                    <a16:creationId xmlns:a16="http://schemas.microsoft.com/office/drawing/2014/main" id="{88810436-8DDA-9E14-24BC-356126565859}"/>
                  </a:ext>
                </a:extLst>
              </p:cNvPr>
              <p:cNvSpPr>
                <a:spLocks/>
              </p:cNvSpPr>
              <p:nvPr/>
            </p:nvSpPr>
            <p:spPr bwMode="auto">
              <a:xfrm>
                <a:off x="5332215" y="1191085"/>
                <a:ext cx="39823" cy="38579"/>
              </a:xfrm>
              <a:custGeom>
                <a:avLst/>
                <a:gdLst>
                  <a:gd name="T0" fmla="*/ 7 w 22"/>
                  <a:gd name="T1" fmla="*/ 21 h 21"/>
                  <a:gd name="T2" fmla="*/ 3 w 22"/>
                  <a:gd name="T3" fmla="*/ 19 h 21"/>
                  <a:gd name="T4" fmla="*/ 3 w 22"/>
                  <a:gd name="T5" fmla="*/ 10 h 21"/>
                  <a:gd name="T6" fmla="*/ 11 w 22"/>
                  <a:gd name="T7" fmla="*/ 2 h 21"/>
                  <a:gd name="T8" fmla="*/ 20 w 22"/>
                  <a:gd name="T9" fmla="*/ 2 h 21"/>
                  <a:gd name="T10" fmla="*/ 20 w 22"/>
                  <a:gd name="T11" fmla="*/ 10 h 21"/>
                  <a:gd name="T12" fmla="*/ 11 w 22"/>
                  <a:gd name="T13" fmla="*/ 19 h 21"/>
                  <a:gd name="T14" fmla="*/ 7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7" y="21"/>
                    </a:moveTo>
                    <a:cubicBezTo>
                      <a:pt x="5" y="21"/>
                      <a:pt x="4" y="20"/>
                      <a:pt x="3" y="19"/>
                    </a:cubicBezTo>
                    <a:cubicBezTo>
                      <a:pt x="0" y="17"/>
                      <a:pt x="0" y="13"/>
                      <a:pt x="3" y="10"/>
                    </a:cubicBezTo>
                    <a:cubicBezTo>
                      <a:pt x="11" y="2"/>
                      <a:pt x="11" y="2"/>
                      <a:pt x="11" y="2"/>
                    </a:cubicBezTo>
                    <a:cubicBezTo>
                      <a:pt x="13" y="0"/>
                      <a:pt x="17" y="0"/>
                      <a:pt x="20" y="2"/>
                    </a:cubicBezTo>
                    <a:cubicBezTo>
                      <a:pt x="22" y="4"/>
                      <a:pt x="22" y="8"/>
                      <a:pt x="20" y="10"/>
                    </a:cubicBezTo>
                    <a:cubicBezTo>
                      <a:pt x="11" y="19"/>
                      <a:pt x="11" y="19"/>
                      <a:pt x="11" y="19"/>
                    </a:cubicBezTo>
                    <a:cubicBezTo>
                      <a:pt x="10" y="20"/>
                      <a:pt x="8" y="21"/>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endParaRPr lang="en-AU" b="1" dirty="0"/>
              </a:p>
            </p:txBody>
          </p:sp>
          <p:grpSp>
            <p:nvGrpSpPr>
              <p:cNvPr id="55" name="Group 19">
                <a:extLst>
                  <a:ext uri="{FF2B5EF4-FFF2-40B4-BE49-F238E27FC236}">
                    <a16:creationId xmlns:a16="http://schemas.microsoft.com/office/drawing/2014/main" id="{FE540398-E486-C5D5-2654-A08E33FFEC32}"/>
                  </a:ext>
                </a:extLst>
              </p:cNvPr>
              <p:cNvGrpSpPr>
                <a:grpSpLocks noChangeAspect="1"/>
              </p:cNvGrpSpPr>
              <p:nvPr/>
            </p:nvGrpSpPr>
            <p:grpSpPr bwMode="auto">
              <a:xfrm>
                <a:off x="5464931" y="981348"/>
                <a:ext cx="73061" cy="154507"/>
                <a:chOff x="2894" y="927"/>
                <a:chExt cx="61" cy="129"/>
              </a:xfrm>
              <a:grpFill/>
            </p:grpSpPr>
            <p:sp>
              <p:nvSpPr>
                <p:cNvPr id="56" name="Freeform 21">
                  <a:extLst>
                    <a:ext uri="{FF2B5EF4-FFF2-40B4-BE49-F238E27FC236}">
                      <a16:creationId xmlns:a16="http://schemas.microsoft.com/office/drawing/2014/main" id="{F7CBF5E6-FDA7-93A5-2855-3764593D3266}"/>
                    </a:ext>
                  </a:extLst>
                </p:cNvPr>
                <p:cNvSpPr>
                  <a:spLocks/>
                </p:cNvSpPr>
                <p:nvPr/>
              </p:nvSpPr>
              <p:spPr bwMode="auto">
                <a:xfrm>
                  <a:off x="2894" y="942"/>
                  <a:ext cx="61" cy="100"/>
                </a:xfrm>
                <a:custGeom>
                  <a:avLst/>
                  <a:gdLst>
                    <a:gd name="T0" fmla="*/ 20 w 40"/>
                    <a:gd name="T1" fmla="*/ 67 h 67"/>
                    <a:gd name="T2" fmla="*/ 0 w 40"/>
                    <a:gd name="T3" fmla="*/ 47 h 67"/>
                    <a:gd name="T4" fmla="*/ 6 w 40"/>
                    <a:gd name="T5" fmla="*/ 41 h 67"/>
                    <a:gd name="T6" fmla="*/ 12 w 40"/>
                    <a:gd name="T7" fmla="*/ 47 h 67"/>
                    <a:gd name="T8" fmla="*/ 20 w 40"/>
                    <a:gd name="T9" fmla="*/ 55 h 67"/>
                    <a:gd name="T10" fmla="*/ 28 w 40"/>
                    <a:gd name="T11" fmla="*/ 47 h 67"/>
                    <a:gd name="T12" fmla="*/ 20 w 40"/>
                    <a:gd name="T13" fmla="*/ 39 h 67"/>
                    <a:gd name="T14" fmla="*/ 0 w 40"/>
                    <a:gd name="T15" fmla="*/ 19 h 67"/>
                    <a:gd name="T16" fmla="*/ 20 w 40"/>
                    <a:gd name="T17" fmla="*/ 0 h 67"/>
                    <a:gd name="T18" fmla="*/ 40 w 40"/>
                    <a:gd name="T19" fmla="*/ 19 h 67"/>
                    <a:gd name="T20" fmla="*/ 34 w 40"/>
                    <a:gd name="T21" fmla="*/ 25 h 67"/>
                    <a:gd name="T22" fmla="*/ 28 w 40"/>
                    <a:gd name="T23" fmla="*/ 19 h 67"/>
                    <a:gd name="T24" fmla="*/ 20 w 40"/>
                    <a:gd name="T25" fmla="*/ 12 h 67"/>
                    <a:gd name="T26" fmla="*/ 12 w 40"/>
                    <a:gd name="T27" fmla="*/ 19 h 67"/>
                    <a:gd name="T28" fmla="*/ 20 w 40"/>
                    <a:gd name="T29" fmla="*/ 27 h 67"/>
                    <a:gd name="T30" fmla="*/ 40 w 40"/>
                    <a:gd name="T31" fmla="*/ 47 h 67"/>
                    <a:gd name="T32" fmla="*/ 20 w 40"/>
                    <a:gd name="T33" fmla="*/ 67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0" h="67">
                      <a:moveTo>
                        <a:pt x="20" y="67"/>
                      </a:moveTo>
                      <a:cubicBezTo>
                        <a:pt x="9" y="67"/>
                        <a:pt x="0" y="58"/>
                        <a:pt x="0" y="47"/>
                      </a:cubicBezTo>
                      <a:cubicBezTo>
                        <a:pt x="0" y="44"/>
                        <a:pt x="3" y="41"/>
                        <a:pt x="6" y="41"/>
                      </a:cubicBezTo>
                      <a:cubicBezTo>
                        <a:pt x="9" y="41"/>
                        <a:pt x="12" y="44"/>
                        <a:pt x="12" y="47"/>
                      </a:cubicBezTo>
                      <a:cubicBezTo>
                        <a:pt x="12" y="52"/>
                        <a:pt x="15" y="55"/>
                        <a:pt x="20" y="55"/>
                      </a:cubicBezTo>
                      <a:cubicBezTo>
                        <a:pt x="24" y="55"/>
                        <a:pt x="28" y="52"/>
                        <a:pt x="28" y="47"/>
                      </a:cubicBezTo>
                      <a:cubicBezTo>
                        <a:pt x="28" y="43"/>
                        <a:pt x="24" y="39"/>
                        <a:pt x="20" y="39"/>
                      </a:cubicBezTo>
                      <a:cubicBezTo>
                        <a:pt x="9" y="39"/>
                        <a:pt x="0" y="30"/>
                        <a:pt x="0" y="19"/>
                      </a:cubicBezTo>
                      <a:cubicBezTo>
                        <a:pt x="0" y="8"/>
                        <a:pt x="9" y="0"/>
                        <a:pt x="20" y="0"/>
                      </a:cubicBezTo>
                      <a:cubicBezTo>
                        <a:pt x="31" y="0"/>
                        <a:pt x="40" y="8"/>
                        <a:pt x="40" y="19"/>
                      </a:cubicBezTo>
                      <a:cubicBezTo>
                        <a:pt x="40" y="23"/>
                        <a:pt x="37" y="25"/>
                        <a:pt x="34" y="25"/>
                      </a:cubicBezTo>
                      <a:cubicBezTo>
                        <a:pt x="30" y="25"/>
                        <a:pt x="28" y="23"/>
                        <a:pt x="28" y="19"/>
                      </a:cubicBezTo>
                      <a:cubicBezTo>
                        <a:pt x="28" y="15"/>
                        <a:pt x="24" y="12"/>
                        <a:pt x="20" y="12"/>
                      </a:cubicBezTo>
                      <a:cubicBezTo>
                        <a:pt x="15" y="12"/>
                        <a:pt x="12" y="15"/>
                        <a:pt x="12" y="19"/>
                      </a:cubicBezTo>
                      <a:cubicBezTo>
                        <a:pt x="12" y="24"/>
                        <a:pt x="15" y="27"/>
                        <a:pt x="20" y="27"/>
                      </a:cubicBezTo>
                      <a:cubicBezTo>
                        <a:pt x="31" y="27"/>
                        <a:pt x="40" y="36"/>
                        <a:pt x="40" y="47"/>
                      </a:cubicBezTo>
                      <a:cubicBezTo>
                        <a:pt x="40" y="58"/>
                        <a:pt x="31" y="67"/>
                        <a:pt x="20"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endParaRPr lang="en-US" dirty="0"/>
                </a:p>
              </p:txBody>
            </p:sp>
            <p:sp>
              <p:nvSpPr>
                <p:cNvPr id="57" name="Freeform 22">
                  <a:extLst>
                    <a:ext uri="{FF2B5EF4-FFF2-40B4-BE49-F238E27FC236}">
                      <a16:creationId xmlns:a16="http://schemas.microsoft.com/office/drawing/2014/main" id="{C4BBC532-CBC3-BE01-460D-A31A7ACADB6F}"/>
                    </a:ext>
                  </a:extLst>
                </p:cNvPr>
                <p:cNvSpPr>
                  <a:spLocks/>
                </p:cNvSpPr>
                <p:nvPr/>
              </p:nvSpPr>
              <p:spPr bwMode="auto">
                <a:xfrm>
                  <a:off x="2916" y="1024"/>
                  <a:ext cx="18" cy="32"/>
                </a:xfrm>
                <a:custGeom>
                  <a:avLst/>
                  <a:gdLst>
                    <a:gd name="T0" fmla="*/ 6 w 12"/>
                    <a:gd name="T1" fmla="*/ 21 h 21"/>
                    <a:gd name="T2" fmla="*/ 0 w 12"/>
                    <a:gd name="T3" fmla="*/ 15 h 21"/>
                    <a:gd name="T4" fmla="*/ 0 w 12"/>
                    <a:gd name="T5" fmla="*/ 6 h 21"/>
                    <a:gd name="T6" fmla="*/ 6 w 12"/>
                    <a:gd name="T7" fmla="*/ 0 h 21"/>
                    <a:gd name="T8" fmla="*/ 12 w 12"/>
                    <a:gd name="T9" fmla="*/ 6 h 21"/>
                    <a:gd name="T10" fmla="*/ 12 w 12"/>
                    <a:gd name="T11" fmla="*/ 15 h 21"/>
                    <a:gd name="T12" fmla="*/ 6 w 12"/>
                    <a:gd name="T13" fmla="*/ 21 h 21"/>
                  </a:gdLst>
                  <a:ahLst/>
                  <a:cxnLst>
                    <a:cxn ang="0">
                      <a:pos x="T0" y="T1"/>
                    </a:cxn>
                    <a:cxn ang="0">
                      <a:pos x="T2" y="T3"/>
                    </a:cxn>
                    <a:cxn ang="0">
                      <a:pos x="T4" y="T5"/>
                    </a:cxn>
                    <a:cxn ang="0">
                      <a:pos x="T6" y="T7"/>
                    </a:cxn>
                    <a:cxn ang="0">
                      <a:pos x="T8" y="T9"/>
                    </a:cxn>
                    <a:cxn ang="0">
                      <a:pos x="T10" y="T11"/>
                    </a:cxn>
                    <a:cxn ang="0">
                      <a:pos x="T12" y="T13"/>
                    </a:cxn>
                  </a:cxnLst>
                  <a:rect l="0" t="0" r="r" b="b"/>
                  <a:pathLst>
                    <a:path w="12" h="21">
                      <a:moveTo>
                        <a:pt x="6" y="21"/>
                      </a:moveTo>
                      <a:cubicBezTo>
                        <a:pt x="3" y="21"/>
                        <a:pt x="0" y="19"/>
                        <a:pt x="0" y="15"/>
                      </a:cubicBezTo>
                      <a:cubicBezTo>
                        <a:pt x="0" y="6"/>
                        <a:pt x="0" y="6"/>
                        <a:pt x="0" y="6"/>
                      </a:cubicBezTo>
                      <a:cubicBezTo>
                        <a:pt x="0" y="3"/>
                        <a:pt x="3" y="0"/>
                        <a:pt x="6" y="0"/>
                      </a:cubicBezTo>
                      <a:cubicBezTo>
                        <a:pt x="9" y="0"/>
                        <a:pt x="12" y="3"/>
                        <a:pt x="12" y="6"/>
                      </a:cubicBezTo>
                      <a:cubicBezTo>
                        <a:pt x="12" y="15"/>
                        <a:pt x="12" y="15"/>
                        <a:pt x="12" y="15"/>
                      </a:cubicBezTo>
                      <a:cubicBezTo>
                        <a:pt x="12" y="19"/>
                        <a:pt x="9" y="21"/>
                        <a:pt x="6"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endParaRPr lang="en-US" dirty="0"/>
                </a:p>
              </p:txBody>
            </p:sp>
            <p:sp>
              <p:nvSpPr>
                <p:cNvPr id="58" name="Freeform 23">
                  <a:extLst>
                    <a:ext uri="{FF2B5EF4-FFF2-40B4-BE49-F238E27FC236}">
                      <a16:creationId xmlns:a16="http://schemas.microsoft.com/office/drawing/2014/main" id="{67502586-1AFA-0D42-F37B-43B12824396E}"/>
                    </a:ext>
                  </a:extLst>
                </p:cNvPr>
                <p:cNvSpPr>
                  <a:spLocks/>
                </p:cNvSpPr>
                <p:nvPr/>
              </p:nvSpPr>
              <p:spPr bwMode="auto">
                <a:xfrm>
                  <a:off x="2916" y="927"/>
                  <a:ext cx="18" cy="33"/>
                </a:xfrm>
                <a:custGeom>
                  <a:avLst/>
                  <a:gdLst>
                    <a:gd name="T0" fmla="*/ 6 w 12"/>
                    <a:gd name="T1" fmla="*/ 22 h 22"/>
                    <a:gd name="T2" fmla="*/ 0 w 12"/>
                    <a:gd name="T3" fmla="*/ 16 h 22"/>
                    <a:gd name="T4" fmla="*/ 0 w 12"/>
                    <a:gd name="T5" fmla="*/ 6 h 22"/>
                    <a:gd name="T6" fmla="*/ 6 w 12"/>
                    <a:gd name="T7" fmla="*/ 0 h 22"/>
                    <a:gd name="T8" fmla="*/ 12 w 12"/>
                    <a:gd name="T9" fmla="*/ 6 h 22"/>
                    <a:gd name="T10" fmla="*/ 12 w 12"/>
                    <a:gd name="T11" fmla="*/ 16 h 22"/>
                    <a:gd name="T12" fmla="*/ 6 w 12"/>
                    <a:gd name="T13" fmla="*/ 22 h 22"/>
                  </a:gdLst>
                  <a:ahLst/>
                  <a:cxnLst>
                    <a:cxn ang="0">
                      <a:pos x="T0" y="T1"/>
                    </a:cxn>
                    <a:cxn ang="0">
                      <a:pos x="T2" y="T3"/>
                    </a:cxn>
                    <a:cxn ang="0">
                      <a:pos x="T4" y="T5"/>
                    </a:cxn>
                    <a:cxn ang="0">
                      <a:pos x="T6" y="T7"/>
                    </a:cxn>
                    <a:cxn ang="0">
                      <a:pos x="T8" y="T9"/>
                    </a:cxn>
                    <a:cxn ang="0">
                      <a:pos x="T10" y="T11"/>
                    </a:cxn>
                    <a:cxn ang="0">
                      <a:pos x="T12" y="T13"/>
                    </a:cxn>
                  </a:cxnLst>
                  <a:rect l="0" t="0" r="r" b="b"/>
                  <a:pathLst>
                    <a:path w="12" h="22">
                      <a:moveTo>
                        <a:pt x="6" y="22"/>
                      </a:moveTo>
                      <a:cubicBezTo>
                        <a:pt x="3" y="22"/>
                        <a:pt x="0" y="19"/>
                        <a:pt x="0" y="16"/>
                      </a:cubicBezTo>
                      <a:cubicBezTo>
                        <a:pt x="0" y="6"/>
                        <a:pt x="0" y="6"/>
                        <a:pt x="0" y="6"/>
                      </a:cubicBezTo>
                      <a:cubicBezTo>
                        <a:pt x="0" y="3"/>
                        <a:pt x="3" y="0"/>
                        <a:pt x="6" y="0"/>
                      </a:cubicBezTo>
                      <a:cubicBezTo>
                        <a:pt x="9" y="0"/>
                        <a:pt x="12" y="3"/>
                        <a:pt x="12" y="6"/>
                      </a:cubicBezTo>
                      <a:cubicBezTo>
                        <a:pt x="12" y="16"/>
                        <a:pt x="12" y="16"/>
                        <a:pt x="12" y="16"/>
                      </a:cubicBezTo>
                      <a:cubicBezTo>
                        <a:pt x="12" y="19"/>
                        <a:pt x="9" y="22"/>
                        <a:pt x="6"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endParaRPr lang="en-US" dirty="0"/>
                </a:p>
              </p:txBody>
            </p:sp>
          </p:grpSp>
        </p:grpSp>
      </p:grpSp>
      <p:cxnSp>
        <p:nvCxnSpPr>
          <p:cNvPr id="61" name="Прямая соединительная линия 3">
            <a:extLst>
              <a:ext uri="{FF2B5EF4-FFF2-40B4-BE49-F238E27FC236}">
                <a16:creationId xmlns:a16="http://schemas.microsoft.com/office/drawing/2014/main" id="{30FB81FD-48B2-EB02-AE5B-8BA576AD0AC8}"/>
              </a:ext>
            </a:extLst>
          </p:cNvPr>
          <p:cNvCxnSpPr/>
          <p:nvPr/>
        </p:nvCxnSpPr>
        <p:spPr>
          <a:xfrm>
            <a:off x="124967" y="895170"/>
            <a:ext cx="1181862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63" name="TextBox 62">
            <a:extLst>
              <a:ext uri="{FF2B5EF4-FFF2-40B4-BE49-F238E27FC236}">
                <a16:creationId xmlns:a16="http://schemas.microsoft.com/office/drawing/2014/main" id="{BDC63D38-5F13-DFEF-DA14-B5EA7BE70D87}"/>
              </a:ext>
            </a:extLst>
          </p:cNvPr>
          <p:cNvSpPr txBox="1"/>
          <p:nvPr/>
        </p:nvSpPr>
        <p:spPr>
          <a:xfrm>
            <a:off x="7983502" y="4217817"/>
            <a:ext cx="3960085" cy="1578894"/>
          </a:xfrm>
          <a:prstGeom prst="rect">
            <a:avLst/>
          </a:prstGeom>
          <a:noFill/>
        </p:spPr>
        <p:txBody>
          <a:bodyPr wrap="square">
            <a:spAutoFit/>
          </a:bodyPr>
          <a:lstStyle/>
          <a:p>
            <a:pPr algn="just">
              <a:lnSpc>
                <a:spcPct val="115000"/>
              </a:lnSpc>
              <a:spcAft>
                <a:spcPts val="600"/>
              </a:spcAft>
            </a:pPr>
            <a:r>
              <a:rPr lang="en-US" sz="1400" dirty="0">
                <a:latin typeface="Roboto" panose="02000000000000000000" pitchFamily="2" charset="0"/>
                <a:ea typeface="Roboto" panose="02000000000000000000" pitchFamily="2" charset="0"/>
              </a:rPr>
              <a:t>In the context of the current geopolitical situation caused by the war in Ukraine, Central Asian countries can reap significant benefits. It opens up opportunities to attract new investment in infrastructure, energy and logistics.</a:t>
            </a:r>
          </a:p>
        </p:txBody>
      </p:sp>
    </p:spTree>
    <p:extLst>
      <p:ext uri="{BB962C8B-B14F-4D97-AF65-F5344CB8AC3E}">
        <p14:creationId xmlns:p14="http://schemas.microsoft.com/office/powerpoint/2010/main" val="9070162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0DD3C-22A5-FB29-00E1-47F52E13F8F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E2F949-EB4C-7D37-94C3-71312DEFB4BC}"/>
              </a:ext>
            </a:extLst>
          </p:cNvPr>
          <p:cNvSpPr>
            <a:spLocks noGrp="1"/>
          </p:cNvSpPr>
          <p:nvPr>
            <p:ph type="title"/>
          </p:nvPr>
        </p:nvSpPr>
        <p:spPr>
          <a:xfrm>
            <a:off x="72121" y="78889"/>
            <a:ext cx="11695176" cy="681355"/>
          </a:xfrm>
        </p:spPr>
        <p:txBody>
          <a:bodyPr>
            <a:noAutofit/>
          </a:bodyPr>
          <a:lstStyle/>
          <a:p>
            <a:pPr algn="just">
              <a:lnSpc>
                <a:spcPct val="115000"/>
              </a:lnSpc>
              <a:spcAft>
                <a:spcPts val="600"/>
              </a:spcAft>
            </a:pPr>
            <a:r>
              <a:rPr lang="en-US" sz="2400" b="1" dirty="0">
                <a:effectLst/>
                <a:latin typeface="Roboto" panose="02000000000000000000" pitchFamily="2" charset="0"/>
                <a:ea typeface="Roboto" panose="02000000000000000000" pitchFamily="2" charset="0"/>
                <a:cs typeface="Times New Roman" panose="02020603050405020304" pitchFamily="18" charset="0"/>
              </a:rPr>
              <a:t>Construction of a scheme for optimizing the structure of Kazakhstan's exports within the framework of the ECO markets</a:t>
            </a:r>
          </a:p>
        </p:txBody>
      </p:sp>
      <p:cxnSp>
        <p:nvCxnSpPr>
          <p:cNvPr id="4" name="Прямая соединительная линия 3">
            <a:extLst>
              <a:ext uri="{FF2B5EF4-FFF2-40B4-BE49-F238E27FC236}">
                <a16:creationId xmlns:a16="http://schemas.microsoft.com/office/drawing/2014/main" id="{930D7DC4-2DAA-6245-094C-E5FBC2F79990}"/>
              </a:ext>
            </a:extLst>
          </p:cNvPr>
          <p:cNvCxnSpPr/>
          <p:nvPr/>
        </p:nvCxnSpPr>
        <p:spPr>
          <a:xfrm>
            <a:off x="72121" y="1316032"/>
            <a:ext cx="1181862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Номер слайда 2">
            <a:extLst>
              <a:ext uri="{FF2B5EF4-FFF2-40B4-BE49-F238E27FC236}">
                <a16:creationId xmlns:a16="http://schemas.microsoft.com/office/drawing/2014/main" id="{849434F9-41F9-6610-8240-8556ADC6407D}"/>
              </a:ext>
            </a:extLst>
          </p:cNvPr>
          <p:cNvSpPr>
            <a:spLocks noGrp="1"/>
          </p:cNvSpPr>
          <p:nvPr>
            <p:ph type="sldNum" sz="quarter" idx="12"/>
          </p:nvPr>
        </p:nvSpPr>
        <p:spPr/>
        <p:txBody>
          <a:bodyPr/>
          <a:lstStyle/>
          <a:p>
            <a:fld id="{B9A6B7E3-C22C-4CDF-9CA2-833A42E446AA}" type="slidenum">
              <a:rPr lang="x-none" smtClean="0"/>
              <a:t>18</a:t>
            </a:fld>
            <a:endParaRPr lang="x-none"/>
          </a:p>
        </p:txBody>
      </p:sp>
      <p:sp>
        <p:nvSpPr>
          <p:cNvPr id="15" name="Rectangle 14">
            <a:extLst>
              <a:ext uri="{FF2B5EF4-FFF2-40B4-BE49-F238E27FC236}">
                <a16:creationId xmlns:a16="http://schemas.microsoft.com/office/drawing/2014/main" id="{E7B4D5FA-6D9F-16A4-A850-B0F871F5032C}"/>
              </a:ext>
            </a:extLst>
          </p:cNvPr>
          <p:cNvSpPr/>
          <p:nvPr/>
        </p:nvSpPr>
        <p:spPr>
          <a:xfrm>
            <a:off x="395687" y="1517008"/>
            <a:ext cx="45719" cy="88806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1" name="Table 20">
            <a:extLst>
              <a:ext uri="{FF2B5EF4-FFF2-40B4-BE49-F238E27FC236}">
                <a16:creationId xmlns:a16="http://schemas.microsoft.com/office/drawing/2014/main" id="{49D879F9-85BD-B1DF-3708-B33DB30CD11B}"/>
              </a:ext>
            </a:extLst>
          </p:cNvPr>
          <p:cNvGraphicFramePr>
            <a:graphicFrameLocks noGrp="1"/>
          </p:cNvGraphicFramePr>
          <p:nvPr>
            <p:extLst>
              <p:ext uri="{D42A27DB-BD31-4B8C-83A1-F6EECF244321}">
                <p14:modId xmlns:p14="http://schemas.microsoft.com/office/powerpoint/2010/main" val="878536675"/>
              </p:ext>
            </p:extLst>
          </p:nvPr>
        </p:nvGraphicFramePr>
        <p:xfrm>
          <a:off x="382762" y="2493755"/>
          <a:ext cx="11291788" cy="3952314"/>
        </p:xfrm>
        <a:graphic>
          <a:graphicData uri="http://schemas.openxmlformats.org/drawingml/2006/table">
            <a:tbl>
              <a:tblPr firstRow="1" firstCol="1">
                <a:tableStyleId>{21E4AEA4-8DFA-4A89-87EB-49C32662AFE0}</a:tableStyleId>
              </a:tblPr>
              <a:tblGrid>
                <a:gridCol w="2816603">
                  <a:extLst>
                    <a:ext uri="{9D8B030D-6E8A-4147-A177-3AD203B41FA5}">
                      <a16:colId xmlns:a16="http://schemas.microsoft.com/office/drawing/2014/main" val="22028566"/>
                    </a:ext>
                  </a:extLst>
                </a:gridCol>
                <a:gridCol w="2816603">
                  <a:extLst>
                    <a:ext uri="{9D8B030D-6E8A-4147-A177-3AD203B41FA5}">
                      <a16:colId xmlns:a16="http://schemas.microsoft.com/office/drawing/2014/main" val="2590760142"/>
                    </a:ext>
                  </a:extLst>
                </a:gridCol>
                <a:gridCol w="2816603">
                  <a:extLst>
                    <a:ext uri="{9D8B030D-6E8A-4147-A177-3AD203B41FA5}">
                      <a16:colId xmlns:a16="http://schemas.microsoft.com/office/drawing/2014/main" val="1316155973"/>
                    </a:ext>
                  </a:extLst>
                </a:gridCol>
                <a:gridCol w="2841979">
                  <a:extLst>
                    <a:ext uri="{9D8B030D-6E8A-4147-A177-3AD203B41FA5}">
                      <a16:colId xmlns:a16="http://schemas.microsoft.com/office/drawing/2014/main" val="2398562842"/>
                    </a:ext>
                  </a:extLst>
                </a:gridCol>
              </a:tblGrid>
              <a:tr h="444148">
                <a:tc>
                  <a:txBody>
                    <a:bodyPr/>
                    <a:lstStyle/>
                    <a:p>
                      <a:pPr algn="ctr">
                        <a:lnSpc>
                          <a:spcPct val="115000"/>
                        </a:lnSpc>
                        <a:spcAft>
                          <a:spcPts val="1000"/>
                        </a:spcAft>
                      </a:pPr>
                      <a:r>
                        <a:rPr lang="kk-KZ" sz="1400" dirty="0">
                          <a:effectLst/>
                        </a:rPr>
                        <a:t> </a:t>
                      </a:r>
                      <a:endParaRPr lang="en-US" sz="1400" dirty="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rPr>
                        <a:t>Export potential</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rPr>
                        <a:t>Current export</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rPr>
                        <a:t>Unrealized export potential</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extLst>
                  <a:ext uri="{0D108BD9-81ED-4DB2-BD59-A6C34878D82A}">
                    <a16:rowId xmlns:a16="http://schemas.microsoft.com/office/drawing/2014/main" val="1659471721"/>
                  </a:ext>
                </a:extLst>
              </a:tr>
              <a:tr h="476873">
                <a:tc>
                  <a:txBody>
                    <a:bodyPr/>
                    <a:lstStyle/>
                    <a:p>
                      <a:pPr algn="just">
                        <a:lnSpc>
                          <a:spcPct val="115000"/>
                        </a:lnSpc>
                        <a:spcAft>
                          <a:spcPts val="1000"/>
                        </a:spcAft>
                      </a:pPr>
                      <a:r>
                        <a:rPr lang="kk-KZ" sz="1400">
                          <a:effectLst/>
                        </a:rPr>
                        <a:t>Waste and scrap metal (720449 HS)</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ru-RU" sz="1400" dirty="0">
                          <a:effectLst/>
                        </a:rPr>
                        <a:t>197</a:t>
                      </a:r>
                      <a:endParaRPr lang="en-US" sz="1400" dirty="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rPr>
                        <a:t>5.3</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dirty="0">
                          <a:effectLst/>
                        </a:rPr>
                        <a:t>192</a:t>
                      </a:r>
                      <a:endParaRPr lang="en-US" sz="1400" dirty="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extLst>
                  <a:ext uri="{0D108BD9-81ED-4DB2-BD59-A6C34878D82A}">
                    <a16:rowId xmlns:a16="http://schemas.microsoft.com/office/drawing/2014/main" val="1923535443"/>
                  </a:ext>
                </a:extLst>
              </a:tr>
              <a:tr h="673235">
                <a:tc>
                  <a:txBody>
                    <a:bodyPr/>
                    <a:lstStyle/>
                    <a:p>
                      <a:pPr algn="just">
                        <a:lnSpc>
                          <a:spcPct val="115000"/>
                        </a:lnSpc>
                        <a:spcAft>
                          <a:spcPts val="1000"/>
                        </a:spcAft>
                      </a:pPr>
                      <a:r>
                        <a:rPr lang="kk-KZ" sz="1400" dirty="0">
                          <a:effectLst/>
                        </a:rPr>
                        <a:t>Unwrought aluminium (760110 HS)</a:t>
                      </a:r>
                      <a:endParaRPr lang="en-US" sz="1400" dirty="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400">
                          <a:effectLst/>
                        </a:rPr>
                        <a:t>209</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rPr>
                        <a:t>180</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rPr>
                        <a:t>29</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extLst>
                  <a:ext uri="{0D108BD9-81ED-4DB2-BD59-A6C34878D82A}">
                    <a16:rowId xmlns:a16="http://schemas.microsoft.com/office/drawing/2014/main" val="3544762531"/>
                  </a:ext>
                </a:extLst>
              </a:tr>
              <a:tr h="476873">
                <a:tc>
                  <a:txBody>
                    <a:bodyPr/>
                    <a:lstStyle/>
                    <a:p>
                      <a:pPr algn="just">
                        <a:lnSpc>
                          <a:spcPct val="115000"/>
                        </a:lnSpc>
                        <a:spcAft>
                          <a:spcPts val="1000"/>
                        </a:spcAft>
                      </a:pPr>
                      <a:r>
                        <a:rPr lang="kk-KZ" sz="1400">
                          <a:effectLst/>
                        </a:rPr>
                        <a:t>Wheat and meslin (HS code 1001)</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400">
                          <a:effectLst/>
                        </a:rPr>
                        <a:t>164</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rPr>
                        <a:t>16</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dirty="0">
                          <a:effectLst/>
                        </a:rPr>
                        <a:t>148</a:t>
                      </a:r>
                      <a:endParaRPr lang="en-US" sz="1400" dirty="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extLst>
                  <a:ext uri="{0D108BD9-81ED-4DB2-BD59-A6C34878D82A}">
                    <a16:rowId xmlns:a16="http://schemas.microsoft.com/office/drawing/2014/main" val="408251734"/>
                  </a:ext>
                </a:extLst>
              </a:tr>
              <a:tr h="229937">
                <a:tc>
                  <a:txBody>
                    <a:bodyPr/>
                    <a:lstStyle/>
                    <a:p>
                      <a:pPr algn="just">
                        <a:lnSpc>
                          <a:spcPct val="115000"/>
                        </a:lnSpc>
                        <a:spcAft>
                          <a:spcPts val="1000"/>
                        </a:spcAft>
                      </a:pPr>
                      <a:r>
                        <a:rPr lang="kk-KZ" sz="1400">
                          <a:effectLst/>
                        </a:rPr>
                        <a:t>Silver (710691)</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400">
                          <a:effectLst/>
                        </a:rPr>
                        <a:t>115</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rPr>
                        <a:t>40</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rPr>
                        <a:t>75</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extLst>
                  <a:ext uri="{0D108BD9-81ED-4DB2-BD59-A6C34878D82A}">
                    <a16:rowId xmlns:a16="http://schemas.microsoft.com/office/drawing/2014/main" val="2456650783"/>
                  </a:ext>
                </a:extLst>
              </a:tr>
              <a:tr h="444148">
                <a:tc>
                  <a:txBody>
                    <a:bodyPr/>
                    <a:lstStyle/>
                    <a:p>
                      <a:pPr algn="just">
                        <a:lnSpc>
                          <a:spcPct val="115000"/>
                        </a:lnSpc>
                        <a:spcAft>
                          <a:spcPts val="1000"/>
                        </a:spcAft>
                      </a:pPr>
                      <a:r>
                        <a:rPr lang="ru-RU" sz="1400">
                          <a:effectLst/>
                        </a:rPr>
                        <a:t>Hot rolled flat products (720839)</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400">
                          <a:effectLst/>
                        </a:rPr>
                        <a:t>63</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rPr>
                        <a:t>0</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rPr>
                        <a:t>63</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extLst>
                  <a:ext uri="{0D108BD9-81ED-4DB2-BD59-A6C34878D82A}">
                    <a16:rowId xmlns:a16="http://schemas.microsoft.com/office/drawing/2014/main" val="1594469105"/>
                  </a:ext>
                </a:extLst>
              </a:tr>
              <a:tr h="673235">
                <a:tc>
                  <a:txBody>
                    <a:bodyPr/>
                    <a:lstStyle/>
                    <a:p>
                      <a:pPr algn="just">
                        <a:lnSpc>
                          <a:spcPct val="115000"/>
                        </a:lnSpc>
                        <a:spcAft>
                          <a:spcPts val="1000"/>
                        </a:spcAft>
                      </a:pPr>
                      <a:r>
                        <a:rPr lang="kk-KZ" sz="1400">
                          <a:effectLst/>
                        </a:rPr>
                        <a:t>Iron ores, non-agglomerated (260112 HS)</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400">
                          <a:effectLst/>
                        </a:rPr>
                        <a:t>70</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rPr>
                        <a:t>0</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dirty="0">
                          <a:effectLst/>
                        </a:rPr>
                        <a:t>70</a:t>
                      </a:r>
                      <a:endParaRPr lang="en-US" sz="1400" dirty="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extLst>
                  <a:ext uri="{0D108BD9-81ED-4DB2-BD59-A6C34878D82A}">
                    <a16:rowId xmlns:a16="http://schemas.microsoft.com/office/drawing/2014/main" val="2355324932"/>
                  </a:ext>
                </a:extLst>
              </a:tr>
              <a:tr h="444148">
                <a:tc>
                  <a:txBody>
                    <a:bodyPr/>
                    <a:lstStyle/>
                    <a:p>
                      <a:pPr algn="just">
                        <a:lnSpc>
                          <a:spcPct val="115000"/>
                        </a:lnSpc>
                        <a:spcAft>
                          <a:spcPts val="1000"/>
                        </a:spcAft>
                      </a:pPr>
                      <a:r>
                        <a:rPr lang="kk-KZ" sz="1400">
                          <a:effectLst/>
                        </a:rPr>
                        <a:t>Sunflower seeds (1206 HS)</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400">
                          <a:effectLst/>
                        </a:rPr>
                        <a:t>17</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rPr>
                        <a:t>4.9</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dirty="0">
                          <a:effectLst/>
                        </a:rPr>
                        <a:t>12</a:t>
                      </a:r>
                      <a:endParaRPr lang="en-US" sz="1400" dirty="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extLst>
                  <a:ext uri="{0D108BD9-81ED-4DB2-BD59-A6C34878D82A}">
                    <a16:rowId xmlns:a16="http://schemas.microsoft.com/office/drawing/2014/main" val="3845329984"/>
                  </a:ext>
                </a:extLst>
              </a:tr>
            </a:tbl>
          </a:graphicData>
        </a:graphic>
      </p:graphicFrame>
      <p:sp>
        <p:nvSpPr>
          <p:cNvPr id="24" name="TextBox 23">
            <a:extLst>
              <a:ext uri="{FF2B5EF4-FFF2-40B4-BE49-F238E27FC236}">
                <a16:creationId xmlns:a16="http://schemas.microsoft.com/office/drawing/2014/main" id="{3A319B25-C8F5-AF1E-0C23-CC492DB58BEE}"/>
              </a:ext>
            </a:extLst>
          </p:cNvPr>
          <p:cNvSpPr txBox="1"/>
          <p:nvPr/>
        </p:nvSpPr>
        <p:spPr>
          <a:xfrm>
            <a:off x="418547" y="1405542"/>
            <a:ext cx="11472194" cy="1138773"/>
          </a:xfrm>
          <a:prstGeom prst="rect">
            <a:avLst/>
          </a:prstGeom>
          <a:noFill/>
        </p:spPr>
        <p:txBody>
          <a:bodyPr wrap="square">
            <a:spAutoFit/>
          </a:bodyPr>
          <a:lstStyle/>
          <a:p>
            <a:pPr algn="just"/>
            <a:r>
              <a:rPr lang="en-US" sz="1700" dirty="0">
                <a:latin typeface="Roboto" panose="02000000000000000000" pitchFamily="2" charset="0"/>
                <a:ea typeface="Roboto" panose="02000000000000000000" pitchFamily="2" charset="0"/>
              </a:rPr>
              <a:t>Kazakhstan has significant untapped export potential in the Turkish market, particularly in key categories such as metals, grains and seeds. One of the most promising areas is the export of metal waste and scrap (HS code 720449), where the gap between potential and current exports is an impressive </a:t>
            </a:r>
            <a:r>
              <a:rPr lang="en-US" sz="1700" b="1" dirty="0">
                <a:solidFill>
                  <a:schemeClr val="accent2"/>
                </a:solidFill>
                <a:latin typeface="Roboto" panose="02000000000000000000" pitchFamily="2" charset="0"/>
                <a:ea typeface="Roboto" panose="02000000000000000000" pitchFamily="2" charset="0"/>
              </a:rPr>
              <a:t>192 million US dollars. </a:t>
            </a:r>
          </a:p>
        </p:txBody>
      </p:sp>
      <p:sp>
        <p:nvSpPr>
          <p:cNvPr id="25" name="Прямоугольник 4">
            <a:extLst>
              <a:ext uri="{FF2B5EF4-FFF2-40B4-BE49-F238E27FC236}">
                <a16:creationId xmlns:a16="http://schemas.microsoft.com/office/drawing/2014/main" id="{88D75CCA-25F7-7765-DBC4-E2B8A5473196}"/>
              </a:ext>
            </a:extLst>
          </p:cNvPr>
          <p:cNvSpPr/>
          <p:nvPr/>
        </p:nvSpPr>
        <p:spPr>
          <a:xfrm>
            <a:off x="124967" y="900532"/>
            <a:ext cx="3936670" cy="388953"/>
          </a:xfrm>
          <a:prstGeom prst="rect">
            <a:avLst/>
          </a:prstGeom>
        </p:spPr>
        <p:txBody>
          <a:bodyPr wrap="square">
            <a:spAutoFit/>
          </a:bodyPr>
          <a:lstStyle/>
          <a:p>
            <a:pPr algn="just">
              <a:lnSpc>
                <a:spcPct val="115000"/>
              </a:lnSpc>
              <a:spcAft>
                <a:spcPts val="600"/>
              </a:spcAft>
            </a:pPr>
            <a:r>
              <a:rPr lang="en-US" b="1" dirty="0">
                <a:solidFill>
                  <a:schemeClr val="accent2"/>
                </a:solidFill>
                <a:effectLst/>
                <a:latin typeface="Roboto" panose="02000000000000000000" pitchFamily="2" charset="0"/>
                <a:ea typeface="Roboto" panose="02000000000000000000" pitchFamily="2" charset="0"/>
                <a:cs typeface="Times New Roman" panose="02020603050405020304" pitchFamily="18" charset="0"/>
              </a:rPr>
              <a:t>Turkey export potential</a:t>
            </a:r>
          </a:p>
        </p:txBody>
      </p:sp>
    </p:spTree>
    <p:extLst>
      <p:ext uri="{BB962C8B-B14F-4D97-AF65-F5344CB8AC3E}">
        <p14:creationId xmlns:p14="http://schemas.microsoft.com/office/powerpoint/2010/main" val="31074885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5330C6-04B4-2B24-618D-1C8F69B4B49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A5696C-5BA9-180F-F19F-DBFBF77AFFE8}"/>
              </a:ext>
            </a:extLst>
          </p:cNvPr>
          <p:cNvSpPr>
            <a:spLocks noGrp="1"/>
          </p:cNvSpPr>
          <p:nvPr>
            <p:ph type="title"/>
          </p:nvPr>
        </p:nvSpPr>
        <p:spPr>
          <a:xfrm>
            <a:off x="72121" y="78889"/>
            <a:ext cx="11695176" cy="681355"/>
          </a:xfrm>
        </p:spPr>
        <p:txBody>
          <a:bodyPr>
            <a:noAutofit/>
          </a:bodyPr>
          <a:lstStyle/>
          <a:p>
            <a:pPr algn="just">
              <a:lnSpc>
                <a:spcPct val="115000"/>
              </a:lnSpc>
              <a:spcAft>
                <a:spcPts val="600"/>
              </a:spcAft>
            </a:pPr>
            <a:r>
              <a:rPr lang="en-US" sz="2400" b="1" dirty="0">
                <a:effectLst/>
                <a:latin typeface="Roboto" panose="02000000000000000000" pitchFamily="2" charset="0"/>
                <a:ea typeface="Roboto" panose="02000000000000000000" pitchFamily="2" charset="0"/>
                <a:cs typeface="Times New Roman" panose="02020603050405020304" pitchFamily="18" charset="0"/>
              </a:rPr>
              <a:t>Construction of a scheme for optimizing the structure of Kazakhstan's exports within the framework of the ECO markets</a:t>
            </a:r>
          </a:p>
        </p:txBody>
      </p:sp>
      <p:cxnSp>
        <p:nvCxnSpPr>
          <p:cNvPr id="4" name="Прямая соединительная линия 3">
            <a:extLst>
              <a:ext uri="{FF2B5EF4-FFF2-40B4-BE49-F238E27FC236}">
                <a16:creationId xmlns:a16="http://schemas.microsoft.com/office/drawing/2014/main" id="{82C7D4CF-5C78-C000-EBB3-F9EECA39A410}"/>
              </a:ext>
            </a:extLst>
          </p:cNvPr>
          <p:cNvCxnSpPr/>
          <p:nvPr/>
        </p:nvCxnSpPr>
        <p:spPr>
          <a:xfrm>
            <a:off x="72121" y="1316032"/>
            <a:ext cx="1181862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Номер слайда 2">
            <a:extLst>
              <a:ext uri="{FF2B5EF4-FFF2-40B4-BE49-F238E27FC236}">
                <a16:creationId xmlns:a16="http://schemas.microsoft.com/office/drawing/2014/main" id="{11EC9E8D-AE2D-02AD-65CF-025453494F74}"/>
              </a:ext>
            </a:extLst>
          </p:cNvPr>
          <p:cNvSpPr>
            <a:spLocks noGrp="1"/>
          </p:cNvSpPr>
          <p:nvPr>
            <p:ph type="sldNum" sz="quarter" idx="12"/>
          </p:nvPr>
        </p:nvSpPr>
        <p:spPr/>
        <p:txBody>
          <a:bodyPr/>
          <a:lstStyle/>
          <a:p>
            <a:fld id="{B9A6B7E3-C22C-4CDF-9CA2-833A42E446AA}" type="slidenum">
              <a:rPr lang="x-none" smtClean="0"/>
              <a:t>19</a:t>
            </a:fld>
            <a:endParaRPr lang="x-none"/>
          </a:p>
        </p:txBody>
      </p:sp>
      <p:sp>
        <p:nvSpPr>
          <p:cNvPr id="15" name="Rectangle 14">
            <a:extLst>
              <a:ext uri="{FF2B5EF4-FFF2-40B4-BE49-F238E27FC236}">
                <a16:creationId xmlns:a16="http://schemas.microsoft.com/office/drawing/2014/main" id="{1B0C018E-07F7-EC99-98C3-5445596E495A}"/>
              </a:ext>
            </a:extLst>
          </p:cNvPr>
          <p:cNvSpPr/>
          <p:nvPr/>
        </p:nvSpPr>
        <p:spPr>
          <a:xfrm>
            <a:off x="395687" y="1517008"/>
            <a:ext cx="45719" cy="88806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27AD035E-6F20-835B-F5A5-F8A51F610584}"/>
              </a:ext>
            </a:extLst>
          </p:cNvPr>
          <p:cNvSpPr txBox="1"/>
          <p:nvPr/>
        </p:nvSpPr>
        <p:spPr>
          <a:xfrm>
            <a:off x="418547" y="1481742"/>
            <a:ext cx="11472194" cy="923330"/>
          </a:xfrm>
          <a:prstGeom prst="rect">
            <a:avLst/>
          </a:prstGeom>
          <a:noFill/>
        </p:spPr>
        <p:txBody>
          <a:bodyPr wrap="square">
            <a:spAutoFit/>
          </a:bodyPr>
          <a:lstStyle/>
          <a:p>
            <a:pPr algn="just"/>
            <a:r>
              <a:rPr lang="en-US" dirty="0">
                <a:latin typeface="Roboto" panose="02000000000000000000" pitchFamily="2" charset="0"/>
                <a:ea typeface="Roboto" panose="02000000000000000000" pitchFamily="2" charset="0"/>
              </a:rPr>
              <a:t>Significant untapped potential is observed in copper and concentrate exports: with a total potential of 284 million US dollars, current exports amount to only 147 million US dollars, leaving a significant gap of 137 million US dollars. </a:t>
            </a:r>
          </a:p>
        </p:txBody>
      </p:sp>
      <p:sp>
        <p:nvSpPr>
          <p:cNvPr id="25" name="Прямоугольник 4">
            <a:extLst>
              <a:ext uri="{FF2B5EF4-FFF2-40B4-BE49-F238E27FC236}">
                <a16:creationId xmlns:a16="http://schemas.microsoft.com/office/drawing/2014/main" id="{C581B3AB-799B-503C-7D0E-C9FE40E791FB}"/>
              </a:ext>
            </a:extLst>
          </p:cNvPr>
          <p:cNvSpPr/>
          <p:nvPr/>
        </p:nvSpPr>
        <p:spPr>
          <a:xfrm>
            <a:off x="124966" y="900532"/>
            <a:ext cx="6174234" cy="410882"/>
          </a:xfrm>
          <a:prstGeom prst="rect">
            <a:avLst/>
          </a:prstGeom>
        </p:spPr>
        <p:txBody>
          <a:bodyPr wrap="square">
            <a:spAutoFit/>
          </a:bodyPr>
          <a:lstStyle/>
          <a:p>
            <a:pPr algn="just">
              <a:lnSpc>
                <a:spcPct val="115000"/>
              </a:lnSpc>
              <a:spcAft>
                <a:spcPts val="600"/>
              </a:spcAft>
            </a:pPr>
            <a:r>
              <a:rPr lang="en-US" b="1" dirty="0">
                <a:solidFill>
                  <a:schemeClr val="accent2"/>
                </a:solidFill>
                <a:effectLst/>
                <a:latin typeface="Roboto" panose="02000000000000000000" pitchFamily="2" charset="0"/>
                <a:ea typeface="Roboto" panose="02000000000000000000" pitchFamily="2" charset="0"/>
                <a:cs typeface="Times New Roman" panose="02020603050405020304" pitchFamily="18" charset="0"/>
              </a:rPr>
              <a:t>Export potential of Kazakhstan to Uzbekistan</a:t>
            </a:r>
          </a:p>
        </p:txBody>
      </p:sp>
      <p:graphicFrame>
        <p:nvGraphicFramePr>
          <p:cNvPr id="7" name="Table 6">
            <a:extLst>
              <a:ext uri="{FF2B5EF4-FFF2-40B4-BE49-F238E27FC236}">
                <a16:creationId xmlns:a16="http://schemas.microsoft.com/office/drawing/2014/main" id="{819CF9E6-4679-3FC2-9190-2D94A7043F8E}"/>
              </a:ext>
            </a:extLst>
          </p:cNvPr>
          <p:cNvGraphicFramePr>
            <a:graphicFrameLocks noGrp="1"/>
          </p:cNvGraphicFramePr>
          <p:nvPr>
            <p:extLst>
              <p:ext uri="{D42A27DB-BD31-4B8C-83A1-F6EECF244321}">
                <p14:modId xmlns:p14="http://schemas.microsoft.com/office/powerpoint/2010/main" val="682629021"/>
              </p:ext>
            </p:extLst>
          </p:nvPr>
        </p:nvGraphicFramePr>
        <p:xfrm>
          <a:off x="395687" y="2695516"/>
          <a:ext cx="11371610" cy="3660834"/>
        </p:xfrm>
        <a:graphic>
          <a:graphicData uri="http://schemas.openxmlformats.org/drawingml/2006/table">
            <a:tbl>
              <a:tblPr firstRow="1" firstCol="1" bandRow="1">
                <a:tableStyleId>{21E4AEA4-8DFA-4A89-87EB-49C32662AFE0}</a:tableStyleId>
              </a:tblPr>
              <a:tblGrid>
                <a:gridCol w="2836514">
                  <a:extLst>
                    <a:ext uri="{9D8B030D-6E8A-4147-A177-3AD203B41FA5}">
                      <a16:colId xmlns:a16="http://schemas.microsoft.com/office/drawing/2014/main" val="346841020"/>
                    </a:ext>
                  </a:extLst>
                </a:gridCol>
                <a:gridCol w="2836514">
                  <a:extLst>
                    <a:ext uri="{9D8B030D-6E8A-4147-A177-3AD203B41FA5}">
                      <a16:colId xmlns:a16="http://schemas.microsoft.com/office/drawing/2014/main" val="2486116229"/>
                    </a:ext>
                  </a:extLst>
                </a:gridCol>
                <a:gridCol w="2836514">
                  <a:extLst>
                    <a:ext uri="{9D8B030D-6E8A-4147-A177-3AD203B41FA5}">
                      <a16:colId xmlns:a16="http://schemas.microsoft.com/office/drawing/2014/main" val="499559772"/>
                    </a:ext>
                  </a:extLst>
                </a:gridCol>
                <a:gridCol w="2862068">
                  <a:extLst>
                    <a:ext uri="{9D8B030D-6E8A-4147-A177-3AD203B41FA5}">
                      <a16:colId xmlns:a16="http://schemas.microsoft.com/office/drawing/2014/main" val="2220263596"/>
                    </a:ext>
                  </a:extLst>
                </a:gridCol>
              </a:tblGrid>
              <a:tr h="610139">
                <a:tc>
                  <a:txBody>
                    <a:bodyPr/>
                    <a:lstStyle/>
                    <a:p>
                      <a:pPr algn="ctr">
                        <a:lnSpc>
                          <a:spcPct val="115000"/>
                        </a:lnSpc>
                        <a:spcAft>
                          <a:spcPts val="1000"/>
                        </a:spcAft>
                      </a:pPr>
                      <a:r>
                        <a:rPr lang="kk-KZ" sz="1400" dirty="0">
                          <a:effectLst/>
                          <a:latin typeface="Roboto" panose="02000000000000000000" pitchFamily="2" charset="0"/>
                          <a:ea typeface="Roboto" panose="02000000000000000000" pitchFamily="2" charset="0"/>
                        </a:rPr>
                        <a:t> </a:t>
                      </a:r>
                      <a:endParaRPr lang="en-US" sz="1400" dirty="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Export potential</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Current export</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Unrealized export potential</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extLst>
                  <a:ext uri="{0D108BD9-81ED-4DB2-BD59-A6C34878D82A}">
                    <a16:rowId xmlns:a16="http://schemas.microsoft.com/office/drawing/2014/main" val="2844119251"/>
                  </a:ext>
                </a:extLst>
              </a:tr>
              <a:tr h="610139">
                <a:tc>
                  <a:txBody>
                    <a:bodyPr/>
                    <a:lstStyle/>
                    <a:p>
                      <a:pPr algn="just">
                        <a:lnSpc>
                          <a:spcPct val="115000"/>
                        </a:lnSpc>
                        <a:spcAft>
                          <a:spcPts val="1000"/>
                        </a:spcAft>
                      </a:pPr>
                      <a:r>
                        <a:rPr lang="kk-KZ" sz="1400">
                          <a:effectLst/>
                          <a:latin typeface="Roboto" panose="02000000000000000000" pitchFamily="2" charset="0"/>
                          <a:ea typeface="Roboto" panose="02000000000000000000" pitchFamily="2" charset="0"/>
                        </a:rPr>
                        <a:t>Wheat and meslin (1001 HS)</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629</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609</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20</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extLst>
                  <a:ext uri="{0D108BD9-81ED-4DB2-BD59-A6C34878D82A}">
                    <a16:rowId xmlns:a16="http://schemas.microsoft.com/office/drawing/2014/main" val="1668118494"/>
                  </a:ext>
                </a:extLst>
              </a:tr>
              <a:tr h="610139">
                <a:tc>
                  <a:txBody>
                    <a:bodyPr/>
                    <a:lstStyle/>
                    <a:p>
                      <a:pPr algn="just">
                        <a:lnSpc>
                          <a:spcPct val="115000"/>
                        </a:lnSpc>
                        <a:spcAft>
                          <a:spcPts val="1000"/>
                        </a:spcAft>
                      </a:pPr>
                      <a:r>
                        <a:rPr lang="kk-KZ" sz="1400">
                          <a:effectLst/>
                          <a:latin typeface="Roboto" panose="02000000000000000000" pitchFamily="2" charset="0"/>
                          <a:ea typeface="Roboto" panose="02000000000000000000" pitchFamily="2" charset="0"/>
                        </a:rPr>
                        <a:t>Copper and concentrates (2603 HS)</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284</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147</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137</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extLst>
                  <a:ext uri="{0D108BD9-81ED-4DB2-BD59-A6C34878D82A}">
                    <a16:rowId xmlns:a16="http://schemas.microsoft.com/office/drawing/2014/main" val="63470065"/>
                  </a:ext>
                </a:extLst>
              </a:tr>
              <a:tr h="610139">
                <a:tc>
                  <a:txBody>
                    <a:bodyPr/>
                    <a:lstStyle/>
                    <a:p>
                      <a:pPr algn="just">
                        <a:lnSpc>
                          <a:spcPct val="115000"/>
                        </a:lnSpc>
                        <a:spcAft>
                          <a:spcPts val="1000"/>
                        </a:spcAft>
                      </a:pPr>
                      <a:r>
                        <a:rPr lang="kk-KZ" sz="1400">
                          <a:effectLst/>
                          <a:latin typeface="Roboto" panose="02000000000000000000" pitchFamily="2" charset="0"/>
                          <a:ea typeface="Roboto" panose="02000000000000000000" pitchFamily="2" charset="0"/>
                        </a:rPr>
                        <a:t>Wheat flour (1101 HS)</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151</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107</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44</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extLst>
                  <a:ext uri="{0D108BD9-81ED-4DB2-BD59-A6C34878D82A}">
                    <a16:rowId xmlns:a16="http://schemas.microsoft.com/office/drawing/2014/main" val="1662239766"/>
                  </a:ext>
                </a:extLst>
              </a:tr>
              <a:tr h="610139">
                <a:tc>
                  <a:txBody>
                    <a:bodyPr/>
                    <a:lstStyle/>
                    <a:p>
                      <a:pPr algn="just">
                        <a:lnSpc>
                          <a:spcPct val="115000"/>
                        </a:lnSpc>
                        <a:spcAft>
                          <a:spcPts val="1000"/>
                        </a:spcAft>
                      </a:pPr>
                      <a:r>
                        <a:rPr lang="kk-KZ" sz="1400">
                          <a:effectLst/>
                          <a:latin typeface="Roboto" panose="02000000000000000000" pitchFamily="2" charset="0"/>
                          <a:ea typeface="Roboto" panose="02000000000000000000" pitchFamily="2" charset="0"/>
                        </a:rPr>
                        <a:t>Sunflower seeds (1206 HS)</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69</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49</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21</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extLst>
                  <a:ext uri="{0D108BD9-81ED-4DB2-BD59-A6C34878D82A}">
                    <a16:rowId xmlns:a16="http://schemas.microsoft.com/office/drawing/2014/main" val="3636241466"/>
                  </a:ext>
                </a:extLst>
              </a:tr>
              <a:tr h="610139">
                <a:tc>
                  <a:txBody>
                    <a:bodyPr/>
                    <a:lstStyle/>
                    <a:p>
                      <a:pPr algn="just">
                        <a:lnSpc>
                          <a:spcPct val="115000"/>
                        </a:lnSpc>
                        <a:spcAft>
                          <a:spcPts val="1000"/>
                        </a:spcAft>
                      </a:pPr>
                      <a:r>
                        <a:rPr lang="kk-KZ" sz="1400">
                          <a:effectLst/>
                          <a:latin typeface="Roboto" panose="02000000000000000000" pitchFamily="2" charset="0"/>
                          <a:ea typeface="Roboto" panose="02000000000000000000" pitchFamily="2" charset="0"/>
                        </a:rPr>
                        <a:t>Flat rolled products (721049 HS)</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35</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19</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dirty="0">
                          <a:effectLst/>
                          <a:latin typeface="Roboto" panose="02000000000000000000" pitchFamily="2" charset="0"/>
                          <a:ea typeface="Roboto" panose="02000000000000000000" pitchFamily="2" charset="0"/>
                        </a:rPr>
                        <a:t>16</a:t>
                      </a:r>
                      <a:endParaRPr lang="en-US" sz="1400" dirty="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extLst>
                  <a:ext uri="{0D108BD9-81ED-4DB2-BD59-A6C34878D82A}">
                    <a16:rowId xmlns:a16="http://schemas.microsoft.com/office/drawing/2014/main" val="4202228611"/>
                  </a:ext>
                </a:extLst>
              </a:tr>
            </a:tbl>
          </a:graphicData>
        </a:graphic>
      </p:graphicFrame>
    </p:spTree>
    <p:extLst>
      <p:ext uri="{BB962C8B-B14F-4D97-AF65-F5344CB8AC3E}">
        <p14:creationId xmlns:p14="http://schemas.microsoft.com/office/powerpoint/2010/main" val="3369353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Прямоугольник 16">
            <a:extLst>
              <a:ext uri="{FF2B5EF4-FFF2-40B4-BE49-F238E27FC236}">
                <a16:creationId xmlns:a16="http://schemas.microsoft.com/office/drawing/2014/main" id="{853F1D02-7A9B-490A-A184-62DC42394BFE}"/>
              </a:ext>
            </a:extLst>
          </p:cNvPr>
          <p:cNvSpPr/>
          <p:nvPr/>
        </p:nvSpPr>
        <p:spPr>
          <a:xfrm>
            <a:off x="0" y="1421222"/>
            <a:ext cx="12192000" cy="7550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14" name="Группа 13">
            <a:extLst>
              <a:ext uri="{FF2B5EF4-FFF2-40B4-BE49-F238E27FC236}">
                <a16:creationId xmlns:a16="http://schemas.microsoft.com/office/drawing/2014/main" id="{955E7985-0E41-4761-BC91-8B951A64AB19}"/>
              </a:ext>
            </a:extLst>
          </p:cNvPr>
          <p:cNvGrpSpPr/>
          <p:nvPr/>
        </p:nvGrpSpPr>
        <p:grpSpPr>
          <a:xfrm>
            <a:off x="654192" y="1539163"/>
            <a:ext cx="10915508" cy="491698"/>
            <a:chOff x="654192" y="1539163"/>
            <a:chExt cx="10062576" cy="491698"/>
          </a:xfrm>
        </p:grpSpPr>
        <p:sp>
          <p:nvSpPr>
            <p:cNvPr id="6" name="Прямоугольник 5">
              <a:extLst>
                <a:ext uri="{FF2B5EF4-FFF2-40B4-BE49-F238E27FC236}">
                  <a16:creationId xmlns:a16="http://schemas.microsoft.com/office/drawing/2014/main" id="{854046FA-9978-4F94-B8D0-22E7E7FEE302}"/>
                </a:ext>
              </a:extLst>
            </p:cNvPr>
            <p:cNvSpPr/>
            <p:nvPr/>
          </p:nvSpPr>
          <p:spPr>
            <a:xfrm>
              <a:off x="1072896" y="1539163"/>
              <a:ext cx="9643872" cy="369332"/>
            </a:xfrm>
            <a:prstGeom prst="rect">
              <a:avLst/>
            </a:prstGeom>
          </p:spPr>
          <p:txBody>
            <a:bodyPr wrap="square">
              <a:spAutoFit/>
            </a:bodyPr>
            <a:lstStyle/>
            <a:p>
              <a:r>
                <a:rPr lang="en-US" b="1" dirty="0">
                  <a:solidFill>
                    <a:schemeClr val="bg1"/>
                  </a:solidFill>
                  <a:latin typeface="Roboto" panose="02000000000000000000" pitchFamily="2" charset="0"/>
                  <a:ea typeface="Roboto" panose="02000000000000000000" pitchFamily="2" charset="0"/>
                </a:rPr>
                <a:t>Analysis of trade and economic policy of the Republic of Kazakhstan with the ECO countries</a:t>
              </a:r>
              <a:endParaRPr lang="ru-RU" b="1" dirty="0">
                <a:solidFill>
                  <a:schemeClr val="bg1"/>
                </a:solidFill>
                <a:latin typeface="Roboto" panose="02000000000000000000" pitchFamily="2" charset="0"/>
                <a:ea typeface="Roboto" panose="02000000000000000000" pitchFamily="2" charset="0"/>
              </a:endParaRPr>
            </a:p>
          </p:txBody>
        </p:sp>
        <p:sp>
          <p:nvSpPr>
            <p:cNvPr id="11" name="TextBox 10">
              <a:extLst>
                <a:ext uri="{FF2B5EF4-FFF2-40B4-BE49-F238E27FC236}">
                  <a16:creationId xmlns:a16="http://schemas.microsoft.com/office/drawing/2014/main" id="{A03076F4-A4B9-4DA7-B237-54D5445676F9}"/>
                </a:ext>
              </a:extLst>
            </p:cNvPr>
            <p:cNvSpPr txBox="1"/>
            <p:nvPr/>
          </p:nvSpPr>
          <p:spPr>
            <a:xfrm>
              <a:off x="654192" y="1569196"/>
              <a:ext cx="537327" cy="461665"/>
            </a:xfrm>
            <a:prstGeom prst="rect">
              <a:avLst/>
            </a:prstGeom>
            <a:noFill/>
          </p:spPr>
          <p:txBody>
            <a:bodyPr wrap="none" rtlCol="0">
              <a:spAutoFit/>
            </a:bodyPr>
            <a:lstStyle/>
            <a:p>
              <a:r>
                <a:rPr lang="ru-RU" sz="2400" b="1" dirty="0">
                  <a:solidFill>
                    <a:schemeClr val="bg1"/>
                  </a:solidFill>
                  <a:latin typeface="Roboto" panose="02000000000000000000" pitchFamily="2" charset="0"/>
                  <a:ea typeface="Roboto" panose="02000000000000000000" pitchFamily="2" charset="0"/>
                </a:rPr>
                <a:t>01</a:t>
              </a:r>
            </a:p>
          </p:txBody>
        </p:sp>
      </p:grpSp>
      <p:grpSp>
        <p:nvGrpSpPr>
          <p:cNvPr id="15" name="Группа 14">
            <a:extLst>
              <a:ext uri="{FF2B5EF4-FFF2-40B4-BE49-F238E27FC236}">
                <a16:creationId xmlns:a16="http://schemas.microsoft.com/office/drawing/2014/main" id="{EC409B89-B958-4AA6-A1DC-84804C6027FC}"/>
              </a:ext>
            </a:extLst>
          </p:cNvPr>
          <p:cNvGrpSpPr/>
          <p:nvPr/>
        </p:nvGrpSpPr>
        <p:grpSpPr>
          <a:xfrm>
            <a:off x="654192" y="2930152"/>
            <a:ext cx="11233008" cy="472085"/>
            <a:chOff x="654192" y="2999403"/>
            <a:chExt cx="11233008" cy="472085"/>
          </a:xfrm>
        </p:grpSpPr>
        <p:sp>
          <p:nvSpPr>
            <p:cNvPr id="8" name="Прямоугольник 7">
              <a:extLst>
                <a:ext uri="{FF2B5EF4-FFF2-40B4-BE49-F238E27FC236}">
                  <a16:creationId xmlns:a16="http://schemas.microsoft.com/office/drawing/2014/main" id="{11801216-F094-4273-BB4A-37B4DBFC93B7}"/>
                </a:ext>
              </a:extLst>
            </p:cNvPr>
            <p:cNvSpPr/>
            <p:nvPr/>
          </p:nvSpPr>
          <p:spPr>
            <a:xfrm>
              <a:off x="1072896" y="2999403"/>
              <a:ext cx="10814304" cy="369332"/>
            </a:xfrm>
            <a:prstGeom prst="rect">
              <a:avLst/>
            </a:prstGeom>
          </p:spPr>
          <p:txBody>
            <a:bodyPr wrap="square">
              <a:spAutoFit/>
            </a:bodyPr>
            <a:lstStyle/>
            <a:p>
              <a:r>
                <a:rPr lang="en-US" b="1" dirty="0">
                  <a:latin typeface="Roboto" panose="02000000000000000000" pitchFamily="2" charset="0"/>
                  <a:ea typeface="Roboto" panose="02000000000000000000" pitchFamily="2" charset="0"/>
                </a:rPr>
                <a:t>Analysis of cooperation and investment relations of the Republic of Kazakhstan with the ECO countries</a:t>
              </a:r>
              <a:endParaRPr lang="ru-RU" b="1" dirty="0">
                <a:latin typeface="Roboto" panose="02000000000000000000" pitchFamily="2" charset="0"/>
                <a:ea typeface="Roboto" panose="02000000000000000000" pitchFamily="2" charset="0"/>
              </a:endParaRPr>
            </a:p>
          </p:txBody>
        </p:sp>
        <p:sp>
          <p:nvSpPr>
            <p:cNvPr id="12" name="TextBox 11">
              <a:extLst>
                <a:ext uri="{FF2B5EF4-FFF2-40B4-BE49-F238E27FC236}">
                  <a16:creationId xmlns:a16="http://schemas.microsoft.com/office/drawing/2014/main" id="{2C5A7C40-7DD1-4AF7-B0B6-D62344585300}"/>
                </a:ext>
              </a:extLst>
            </p:cNvPr>
            <p:cNvSpPr txBox="1"/>
            <p:nvPr/>
          </p:nvSpPr>
          <p:spPr>
            <a:xfrm>
              <a:off x="654192" y="3009823"/>
              <a:ext cx="537327" cy="461665"/>
            </a:xfrm>
            <a:prstGeom prst="rect">
              <a:avLst/>
            </a:prstGeom>
            <a:noFill/>
          </p:spPr>
          <p:txBody>
            <a:bodyPr wrap="none" rtlCol="0">
              <a:spAutoFit/>
            </a:bodyPr>
            <a:lstStyle/>
            <a:p>
              <a:r>
                <a:rPr lang="ru-RU" sz="2400" b="1" dirty="0">
                  <a:solidFill>
                    <a:schemeClr val="accent2"/>
                  </a:solidFill>
                  <a:latin typeface="Roboto" panose="02000000000000000000" pitchFamily="2" charset="0"/>
                  <a:ea typeface="Roboto" panose="02000000000000000000" pitchFamily="2" charset="0"/>
                </a:rPr>
                <a:t>02</a:t>
              </a:r>
            </a:p>
          </p:txBody>
        </p:sp>
      </p:grpSp>
      <p:grpSp>
        <p:nvGrpSpPr>
          <p:cNvPr id="16" name="Группа 15">
            <a:extLst>
              <a:ext uri="{FF2B5EF4-FFF2-40B4-BE49-F238E27FC236}">
                <a16:creationId xmlns:a16="http://schemas.microsoft.com/office/drawing/2014/main" id="{BF3E373D-2636-4B32-AF5B-1C06C8A32D7A}"/>
              </a:ext>
            </a:extLst>
          </p:cNvPr>
          <p:cNvGrpSpPr/>
          <p:nvPr/>
        </p:nvGrpSpPr>
        <p:grpSpPr>
          <a:xfrm>
            <a:off x="654192" y="4311949"/>
            <a:ext cx="11013552" cy="646331"/>
            <a:chOff x="654192" y="4311949"/>
            <a:chExt cx="11013552" cy="646331"/>
          </a:xfrm>
        </p:grpSpPr>
        <p:sp>
          <p:nvSpPr>
            <p:cNvPr id="10" name="Прямоугольник 9">
              <a:extLst>
                <a:ext uri="{FF2B5EF4-FFF2-40B4-BE49-F238E27FC236}">
                  <a16:creationId xmlns:a16="http://schemas.microsoft.com/office/drawing/2014/main" id="{5C0CF176-7062-4018-A81F-5FF8E04EEFE2}"/>
                </a:ext>
              </a:extLst>
            </p:cNvPr>
            <p:cNvSpPr/>
            <p:nvPr/>
          </p:nvSpPr>
          <p:spPr>
            <a:xfrm>
              <a:off x="1072896" y="4311949"/>
              <a:ext cx="10594848" cy="646331"/>
            </a:xfrm>
            <a:prstGeom prst="rect">
              <a:avLst/>
            </a:prstGeom>
          </p:spPr>
          <p:txBody>
            <a:bodyPr wrap="square">
              <a:spAutoFit/>
            </a:bodyPr>
            <a:lstStyle/>
            <a:p>
              <a:r>
                <a:rPr lang="en-US" b="1" dirty="0">
                  <a:latin typeface="Roboto" panose="02000000000000000000" pitchFamily="2" charset="0"/>
                  <a:ea typeface="Roboto" panose="02000000000000000000" pitchFamily="2" charset="0"/>
                </a:rPr>
                <a:t>Identification of potential cooperation opportunities between ECO countries, preparation of recommendations</a:t>
              </a:r>
              <a:endParaRPr lang="ru-RU" b="1" dirty="0">
                <a:latin typeface="Roboto" panose="02000000000000000000" pitchFamily="2" charset="0"/>
                <a:ea typeface="Roboto" panose="02000000000000000000" pitchFamily="2" charset="0"/>
              </a:endParaRPr>
            </a:p>
          </p:txBody>
        </p:sp>
        <p:sp>
          <p:nvSpPr>
            <p:cNvPr id="13" name="TextBox 12">
              <a:extLst>
                <a:ext uri="{FF2B5EF4-FFF2-40B4-BE49-F238E27FC236}">
                  <a16:creationId xmlns:a16="http://schemas.microsoft.com/office/drawing/2014/main" id="{E7E4D4E4-92FC-43D9-8A35-DEB326AFA8C6}"/>
                </a:ext>
              </a:extLst>
            </p:cNvPr>
            <p:cNvSpPr txBox="1"/>
            <p:nvPr/>
          </p:nvSpPr>
          <p:spPr>
            <a:xfrm>
              <a:off x="654192" y="4404283"/>
              <a:ext cx="537327" cy="461665"/>
            </a:xfrm>
            <a:prstGeom prst="rect">
              <a:avLst/>
            </a:prstGeom>
            <a:noFill/>
          </p:spPr>
          <p:txBody>
            <a:bodyPr wrap="none" rtlCol="0">
              <a:spAutoFit/>
            </a:bodyPr>
            <a:lstStyle/>
            <a:p>
              <a:r>
                <a:rPr lang="ru-RU" sz="2400" b="1" dirty="0">
                  <a:solidFill>
                    <a:schemeClr val="accent2"/>
                  </a:solidFill>
                  <a:latin typeface="Roboto" panose="02000000000000000000" pitchFamily="2" charset="0"/>
                  <a:ea typeface="Roboto" panose="02000000000000000000" pitchFamily="2" charset="0"/>
                </a:rPr>
                <a:t>03</a:t>
              </a:r>
            </a:p>
          </p:txBody>
        </p:sp>
      </p:grpSp>
    </p:spTree>
    <p:extLst>
      <p:ext uri="{BB962C8B-B14F-4D97-AF65-F5344CB8AC3E}">
        <p14:creationId xmlns:p14="http://schemas.microsoft.com/office/powerpoint/2010/main" val="14712869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4BF7E3-3D19-961F-6489-02B17EDDB8E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960B8B-5E29-8C8D-34EB-4226573422EC}"/>
              </a:ext>
            </a:extLst>
          </p:cNvPr>
          <p:cNvSpPr>
            <a:spLocks noGrp="1"/>
          </p:cNvSpPr>
          <p:nvPr>
            <p:ph type="title"/>
          </p:nvPr>
        </p:nvSpPr>
        <p:spPr>
          <a:xfrm>
            <a:off x="72121" y="78889"/>
            <a:ext cx="11695176" cy="681355"/>
          </a:xfrm>
        </p:spPr>
        <p:txBody>
          <a:bodyPr>
            <a:noAutofit/>
          </a:bodyPr>
          <a:lstStyle/>
          <a:p>
            <a:pPr algn="just">
              <a:lnSpc>
                <a:spcPct val="115000"/>
              </a:lnSpc>
              <a:spcAft>
                <a:spcPts val="600"/>
              </a:spcAft>
            </a:pPr>
            <a:r>
              <a:rPr lang="en-US" sz="2400" b="1" dirty="0">
                <a:effectLst/>
                <a:latin typeface="Roboto" panose="02000000000000000000" pitchFamily="2" charset="0"/>
                <a:ea typeface="Roboto" panose="02000000000000000000" pitchFamily="2" charset="0"/>
                <a:cs typeface="Times New Roman" panose="02020603050405020304" pitchFamily="18" charset="0"/>
              </a:rPr>
              <a:t>Construction of a scheme for optimizing the structure of Kazakhstan's exports within the framework of the ECO markets</a:t>
            </a:r>
          </a:p>
        </p:txBody>
      </p:sp>
      <p:cxnSp>
        <p:nvCxnSpPr>
          <p:cNvPr id="4" name="Прямая соединительная линия 3">
            <a:extLst>
              <a:ext uri="{FF2B5EF4-FFF2-40B4-BE49-F238E27FC236}">
                <a16:creationId xmlns:a16="http://schemas.microsoft.com/office/drawing/2014/main" id="{09228A0D-66A1-374F-93BF-7649C892AC68}"/>
              </a:ext>
            </a:extLst>
          </p:cNvPr>
          <p:cNvCxnSpPr/>
          <p:nvPr/>
        </p:nvCxnSpPr>
        <p:spPr>
          <a:xfrm>
            <a:off x="72121" y="1316032"/>
            <a:ext cx="1181862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Номер слайда 2">
            <a:extLst>
              <a:ext uri="{FF2B5EF4-FFF2-40B4-BE49-F238E27FC236}">
                <a16:creationId xmlns:a16="http://schemas.microsoft.com/office/drawing/2014/main" id="{CEF256D9-3276-7B72-B5CA-45D479389557}"/>
              </a:ext>
            </a:extLst>
          </p:cNvPr>
          <p:cNvSpPr>
            <a:spLocks noGrp="1"/>
          </p:cNvSpPr>
          <p:nvPr>
            <p:ph type="sldNum" sz="quarter" idx="12"/>
          </p:nvPr>
        </p:nvSpPr>
        <p:spPr/>
        <p:txBody>
          <a:bodyPr/>
          <a:lstStyle/>
          <a:p>
            <a:fld id="{B9A6B7E3-C22C-4CDF-9CA2-833A42E446AA}" type="slidenum">
              <a:rPr lang="x-none" smtClean="0"/>
              <a:t>20</a:t>
            </a:fld>
            <a:endParaRPr lang="x-none"/>
          </a:p>
        </p:txBody>
      </p:sp>
      <p:sp>
        <p:nvSpPr>
          <p:cNvPr id="15" name="Rectangle 14">
            <a:extLst>
              <a:ext uri="{FF2B5EF4-FFF2-40B4-BE49-F238E27FC236}">
                <a16:creationId xmlns:a16="http://schemas.microsoft.com/office/drawing/2014/main" id="{3140007E-3DAB-607F-12A4-630E2BB13180}"/>
              </a:ext>
            </a:extLst>
          </p:cNvPr>
          <p:cNvSpPr/>
          <p:nvPr/>
        </p:nvSpPr>
        <p:spPr>
          <a:xfrm>
            <a:off x="395687" y="1517008"/>
            <a:ext cx="45719" cy="88806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E4C5B6E2-AC06-EAC5-E2CD-27CC41C3E998}"/>
              </a:ext>
            </a:extLst>
          </p:cNvPr>
          <p:cNvSpPr txBox="1"/>
          <p:nvPr/>
        </p:nvSpPr>
        <p:spPr>
          <a:xfrm>
            <a:off x="418547" y="1418242"/>
            <a:ext cx="11472194" cy="1200329"/>
          </a:xfrm>
          <a:prstGeom prst="rect">
            <a:avLst/>
          </a:prstGeom>
          <a:noFill/>
        </p:spPr>
        <p:txBody>
          <a:bodyPr wrap="square">
            <a:spAutoFit/>
          </a:bodyPr>
          <a:lstStyle/>
          <a:p>
            <a:pPr algn="just"/>
            <a:r>
              <a:rPr lang="en-US" dirty="0">
                <a:latin typeface="Roboto" panose="02000000000000000000" pitchFamily="2" charset="0"/>
                <a:ea typeface="Roboto" panose="02000000000000000000" pitchFamily="2" charset="0"/>
              </a:rPr>
              <a:t>The most promising area is the export of casing and tubing, where with a potential of 4.6 million US dollars, current exports amount to only 0.1 million US dollars, leaving an untapped potential of 4.5 million US dollars. Similarly, in the category of flat rolled iron products (HS code 720836) with a potential of 3.4 million US dollars.</a:t>
            </a:r>
          </a:p>
        </p:txBody>
      </p:sp>
      <p:sp>
        <p:nvSpPr>
          <p:cNvPr id="25" name="Прямоугольник 4">
            <a:extLst>
              <a:ext uri="{FF2B5EF4-FFF2-40B4-BE49-F238E27FC236}">
                <a16:creationId xmlns:a16="http://schemas.microsoft.com/office/drawing/2014/main" id="{05D90330-C10E-E7D5-B1C2-7B87FC466EAB}"/>
              </a:ext>
            </a:extLst>
          </p:cNvPr>
          <p:cNvSpPr/>
          <p:nvPr/>
        </p:nvSpPr>
        <p:spPr>
          <a:xfrm>
            <a:off x="124966" y="900532"/>
            <a:ext cx="6390134" cy="410882"/>
          </a:xfrm>
          <a:prstGeom prst="rect">
            <a:avLst/>
          </a:prstGeom>
        </p:spPr>
        <p:txBody>
          <a:bodyPr wrap="square">
            <a:spAutoFit/>
          </a:bodyPr>
          <a:lstStyle/>
          <a:p>
            <a:pPr algn="just">
              <a:lnSpc>
                <a:spcPct val="115000"/>
              </a:lnSpc>
              <a:spcAft>
                <a:spcPts val="600"/>
              </a:spcAft>
            </a:pPr>
            <a:r>
              <a:rPr lang="en-US" b="1" dirty="0">
                <a:solidFill>
                  <a:schemeClr val="accent2"/>
                </a:solidFill>
                <a:effectLst/>
                <a:latin typeface="Roboto" panose="02000000000000000000" pitchFamily="2" charset="0"/>
                <a:ea typeface="Roboto" panose="02000000000000000000" pitchFamily="2" charset="0"/>
                <a:cs typeface="Times New Roman" panose="02020603050405020304" pitchFamily="18" charset="0"/>
              </a:rPr>
              <a:t>Export potential of Kazakhstan to Azerbaijan </a:t>
            </a:r>
          </a:p>
        </p:txBody>
      </p:sp>
      <p:graphicFrame>
        <p:nvGraphicFramePr>
          <p:cNvPr id="5" name="Table 4">
            <a:extLst>
              <a:ext uri="{FF2B5EF4-FFF2-40B4-BE49-F238E27FC236}">
                <a16:creationId xmlns:a16="http://schemas.microsoft.com/office/drawing/2014/main" id="{508B9031-2387-AA6A-5F2C-0E421C0EEE01}"/>
              </a:ext>
            </a:extLst>
          </p:cNvPr>
          <p:cNvGraphicFramePr>
            <a:graphicFrameLocks noGrp="1"/>
          </p:cNvGraphicFramePr>
          <p:nvPr>
            <p:extLst>
              <p:ext uri="{D42A27DB-BD31-4B8C-83A1-F6EECF244321}">
                <p14:modId xmlns:p14="http://schemas.microsoft.com/office/powerpoint/2010/main" val="4280151477"/>
              </p:ext>
            </p:extLst>
          </p:nvPr>
        </p:nvGraphicFramePr>
        <p:xfrm>
          <a:off x="395687" y="2606046"/>
          <a:ext cx="11371610" cy="3750306"/>
        </p:xfrm>
        <a:graphic>
          <a:graphicData uri="http://schemas.openxmlformats.org/drawingml/2006/table">
            <a:tbl>
              <a:tblPr firstRow="1" firstCol="1" bandRow="1">
                <a:tableStyleId>{21E4AEA4-8DFA-4A89-87EB-49C32662AFE0}</a:tableStyleId>
              </a:tblPr>
              <a:tblGrid>
                <a:gridCol w="2836514">
                  <a:extLst>
                    <a:ext uri="{9D8B030D-6E8A-4147-A177-3AD203B41FA5}">
                      <a16:colId xmlns:a16="http://schemas.microsoft.com/office/drawing/2014/main" val="33166464"/>
                    </a:ext>
                  </a:extLst>
                </a:gridCol>
                <a:gridCol w="2836514">
                  <a:extLst>
                    <a:ext uri="{9D8B030D-6E8A-4147-A177-3AD203B41FA5}">
                      <a16:colId xmlns:a16="http://schemas.microsoft.com/office/drawing/2014/main" val="3336013001"/>
                    </a:ext>
                  </a:extLst>
                </a:gridCol>
                <a:gridCol w="2836514">
                  <a:extLst>
                    <a:ext uri="{9D8B030D-6E8A-4147-A177-3AD203B41FA5}">
                      <a16:colId xmlns:a16="http://schemas.microsoft.com/office/drawing/2014/main" val="4187724411"/>
                    </a:ext>
                  </a:extLst>
                </a:gridCol>
                <a:gridCol w="2862068">
                  <a:extLst>
                    <a:ext uri="{9D8B030D-6E8A-4147-A177-3AD203B41FA5}">
                      <a16:colId xmlns:a16="http://schemas.microsoft.com/office/drawing/2014/main" val="1477861602"/>
                    </a:ext>
                  </a:extLst>
                </a:gridCol>
              </a:tblGrid>
              <a:tr h="625051">
                <a:tc>
                  <a:txBody>
                    <a:bodyPr/>
                    <a:lstStyle/>
                    <a:p>
                      <a:pPr algn="ctr">
                        <a:lnSpc>
                          <a:spcPct val="115000"/>
                        </a:lnSpc>
                        <a:spcAft>
                          <a:spcPts val="1000"/>
                        </a:spcAft>
                      </a:pPr>
                      <a:r>
                        <a:rPr lang="kk-KZ" sz="1400" dirty="0">
                          <a:effectLst/>
                          <a:latin typeface="Roboto" panose="02000000000000000000" pitchFamily="2" charset="0"/>
                          <a:ea typeface="Roboto" panose="02000000000000000000" pitchFamily="2" charset="0"/>
                        </a:rPr>
                        <a:t> </a:t>
                      </a:r>
                      <a:endParaRPr lang="en-US" sz="1400" dirty="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Export potential</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Current export</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Unrealized export potential</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extLst>
                  <a:ext uri="{0D108BD9-81ED-4DB2-BD59-A6C34878D82A}">
                    <a16:rowId xmlns:a16="http://schemas.microsoft.com/office/drawing/2014/main" val="1561457927"/>
                  </a:ext>
                </a:extLst>
              </a:tr>
              <a:tr h="625051">
                <a:tc>
                  <a:txBody>
                    <a:bodyPr/>
                    <a:lstStyle/>
                    <a:p>
                      <a:pPr algn="just">
                        <a:lnSpc>
                          <a:spcPct val="115000"/>
                        </a:lnSpc>
                        <a:spcAft>
                          <a:spcPts val="1000"/>
                        </a:spcAft>
                      </a:pPr>
                      <a:r>
                        <a:rPr lang="kk-KZ" sz="1400" dirty="0">
                          <a:effectLst/>
                          <a:latin typeface="Roboto" panose="02000000000000000000" pitchFamily="2" charset="0"/>
                          <a:ea typeface="Roboto" panose="02000000000000000000" pitchFamily="2" charset="0"/>
                        </a:rPr>
                        <a:t>Casing pipes and tubing (730429 HS)</a:t>
                      </a:r>
                      <a:endParaRPr lang="en-US" sz="1400" dirty="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400" dirty="0">
                          <a:effectLst/>
                          <a:latin typeface="Roboto" panose="02000000000000000000" pitchFamily="2" charset="0"/>
                          <a:ea typeface="Roboto" panose="02000000000000000000" pitchFamily="2" charset="0"/>
                        </a:rPr>
                        <a:t>4.6</a:t>
                      </a:r>
                      <a:endParaRPr lang="en-US" sz="1400" dirty="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0,1</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4.5</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extLst>
                  <a:ext uri="{0D108BD9-81ED-4DB2-BD59-A6C34878D82A}">
                    <a16:rowId xmlns:a16="http://schemas.microsoft.com/office/drawing/2014/main" val="3768495634"/>
                  </a:ext>
                </a:extLst>
              </a:tr>
              <a:tr h="625051">
                <a:tc>
                  <a:txBody>
                    <a:bodyPr/>
                    <a:lstStyle/>
                    <a:p>
                      <a:pPr algn="just">
                        <a:lnSpc>
                          <a:spcPct val="115000"/>
                        </a:lnSpc>
                        <a:spcAft>
                          <a:spcPts val="1000"/>
                        </a:spcAft>
                      </a:pPr>
                      <a:r>
                        <a:rPr lang="kk-KZ" sz="1400">
                          <a:effectLst/>
                          <a:latin typeface="Roboto" panose="02000000000000000000" pitchFamily="2" charset="0"/>
                          <a:ea typeface="Roboto" panose="02000000000000000000" pitchFamily="2" charset="0"/>
                        </a:rPr>
                        <a:t>Live animals (100590 HS)</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2.4</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dirty="0">
                          <a:effectLst/>
                          <a:latin typeface="Roboto" panose="02000000000000000000" pitchFamily="2" charset="0"/>
                          <a:ea typeface="Roboto" panose="02000000000000000000" pitchFamily="2" charset="0"/>
                        </a:rPr>
                        <a:t>0.4</a:t>
                      </a:r>
                      <a:endParaRPr lang="en-US" sz="1400" dirty="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2</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extLst>
                  <a:ext uri="{0D108BD9-81ED-4DB2-BD59-A6C34878D82A}">
                    <a16:rowId xmlns:a16="http://schemas.microsoft.com/office/drawing/2014/main" val="2584804269"/>
                  </a:ext>
                </a:extLst>
              </a:tr>
              <a:tr h="625051">
                <a:tc>
                  <a:txBody>
                    <a:bodyPr/>
                    <a:lstStyle/>
                    <a:p>
                      <a:pPr algn="just">
                        <a:lnSpc>
                          <a:spcPct val="115000"/>
                        </a:lnSpc>
                        <a:spcAft>
                          <a:spcPts val="1000"/>
                        </a:spcAft>
                      </a:pPr>
                      <a:r>
                        <a:rPr lang="kk-KZ" sz="1400">
                          <a:effectLst/>
                          <a:latin typeface="Roboto" panose="02000000000000000000" pitchFamily="2" charset="0"/>
                          <a:ea typeface="Roboto" panose="02000000000000000000" pitchFamily="2" charset="0"/>
                        </a:rPr>
                        <a:t>Flat rolled products of iron (720836 HS)</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3.4</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0</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dirty="0">
                          <a:effectLst/>
                          <a:latin typeface="Roboto" panose="02000000000000000000" pitchFamily="2" charset="0"/>
                          <a:ea typeface="Roboto" panose="02000000000000000000" pitchFamily="2" charset="0"/>
                        </a:rPr>
                        <a:t>3.4</a:t>
                      </a:r>
                      <a:endParaRPr lang="en-US" sz="1400" dirty="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extLst>
                  <a:ext uri="{0D108BD9-81ED-4DB2-BD59-A6C34878D82A}">
                    <a16:rowId xmlns:a16="http://schemas.microsoft.com/office/drawing/2014/main" val="2319938878"/>
                  </a:ext>
                </a:extLst>
              </a:tr>
              <a:tr h="625051">
                <a:tc>
                  <a:txBody>
                    <a:bodyPr/>
                    <a:lstStyle/>
                    <a:p>
                      <a:pPr algn="just">
                        <a:lnSpc>
                          <a:spcPct val="115000"/>
                        </a:lnSpc>
                        <a:spcAft>
                          <a:spcPts val="1000"/>
                        </a:spcAft>
                      </a:pPr>
                      <a:r>
                        <a:rPr lang="kk-KZ" sz="1400">
                          <a:effectLst/>
                          <a:latin typeface="Roboto" panose="02000000000000000000" pitchFamily="2" charset="0"/>
                          <a:ea typeface="Roboto" panose="02000000000000000000" pitchFamily="2" charset="0"/>
                        </a:rPr>
                        <a:t>Pasta (190230 HS)</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0.76</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0.2</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dirty="0">
                          <a:effectLst/>
                          <a:latin typeface="Roboto" panose="02000000000000000000" pitchFamily="2" charset="0"/>
                          <a:ea typeface="Roboto" panose="02000000000000000000" pitchFamily="2" charset="0"/>
                        </a:rPr>
                        <a:t>0.55</a:t>
                      </a:r>
                      <a:endParaRPr lang="en-US" sz="1400" dirty="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extLst>
                  <a:ext uri="{0D108BD9-81ED-4DB2-BD59-A6C34878D82A}">
                    <a16:rowId xmlns:a16="http://schemas.microsoft.com/office/drawing/2014/main" val="868939720"/>
                  </a:ext>
                </a:extLst>
              </a:tr>
              <a:tr h="625051">
                <a:tc>
                  <a:txBody>
                    <a:bodyPr/>
                    <a:lstStyle/>
                    <a:p>
                      <a:pPr algn="just">
                        <a:lnSpc>
                          <a:spcPct val="115000"/>
                        </a:lnSpc>
                        <a:spcAft>
                          <a:spcPts val="1000"/>
                        </a:spcAft>
                      </a:pPr>
                      <a:r>
                        <a:rPr lang="kk-KZ" sz="1400">
                          <a:effectLst/>
                          <a:latin typeface="Roboto" panose="02000000000000000000" pitchFamily="2" charset="0"/>
                          <a:ea typeface="Roboto" panose="02000000000000000000" pitchFamily="2" charset="0"/>
                        </a:rPr>
                        <a:t>Flat rolled products of iron (720854 HS)</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kk-KZ" sz="1400" dirty="0">
                          <a:effectLst/>
                          <a:latin typeface="Roboto" panose="02000000000000000000" pitchFamily="2" charset="0"/>
                          <a:ea typeface="Roboto" panose="02000000000000000000" pitchFamily="2" charset="0"/>
                        </a:rPr>
                        <a:t>2.5</a:t>
                      </a:r>
                      <a:endParaRPr lang="en-US" sz="1400" dirty="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a:effectLst/>
                          <a:latin typeface="Roboto" panose="02000000000000000000" pitchFamily="2" charset="0"/>
                          <a:ea typeface="Roboto" panose="02000000000000000000" pitchFamily="2" charset="0"/>
                        </a:rPr>
                        <a:t>0</a:t>
                      </a:r>
                      <a:endParaRPr lang="en-US" sz="140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kk-KZ" sz="1400" dirty="0">
                          <a:effectLst/>
                          <a:latin typeface="Roboto" panose="02000000000000000000" pitchFamily="2" charset="0"/>
                          <a:ea typeface="Roboto" panose="02000000000000000000" pitchFamily="2" charset="0"/>
                        </a:rPr>
                        <a:t>2.5</a:t>
                      </a:r>
                      <a:endParaRPr lang="en-US" sz="1400" dirty="0">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nchor="ctr"/>
                </a:tc>
                <a:extLst>
                  <a:ext uri="{0D108BD9-81ED-4DB2-BD59-A6C34878D82A}">
                    <a16:rowId xmlns:a16="http://schemas.microsoft.com/office/drawing/2014/main" val="3975051229"/>
                  </a:ext>
                </a:extLst>
              </a:tr>
            </a:tbl>
          </a:graphicData>
        </a:graphic>
      </p:graphicFrame>
    </p:spTree>
    <p:extLst>
      <p:ext uri="{BB962C8B-B14F-4D97-AF65-F5344CB8AC3E}">
        <p14:creationId xmlns:p14="http://schemas.microsoft.com/office/powerpoint/2010/main" val="23844402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a:extLst>
              <a:ext uri="{FF2B5EF4-FFF2-40B4-BE49-F238E27FC236}">
                <a16:creationId xmlns:a16="http://schemas.microsoft.com/office/drawing/2014/main" id="{B84A8EE6-0C3C-4735-8628-32B1F5675F75}"/>
              </a:ext>
            </a:extLst>
          </p:cNvPr>
          <p:cNvSpPr>
            <a:spLocks noGrp="1"/>
          </p:cNvSpPr>
          <p:nvPr>
            <p:ph type="sldNum" sz="quarter" idx="12"/>
          </p:nvPr>
        </p:nvSpPr>
        <p:spPr/>
        <p:txBody>
          <a:bodyPr/>
          <a:lstStyle/>
          <a:p>
            <a:fld id="{B9A6B7E3-C22C-4CDF-9CA2-833A42E446AA}" type="slidenum">
              <a:rPr lang="x-none" smtClean="0"/>
              <a:t>21</a:t>
            </a:fld>
            <a:endParaRPr lang="x-none"/>
          </a:p>
        </p:txBody>
      </p:sp>
      <p:sp>
        <p:nvSpPr>
          <p:cNvPr id="5" name="Прямоугольник 4">
            <a:extLst>
              <a:ext uri="{FF2B5EF4-FFF2-40B4-BE49-F238E27FC236}">
                <a16:creationId xmlns:a16="http://schemas.microsoft.com/office/drawing/2014/main" id="{EE788540-53A2-4E25-B6E7-61D92C3DE76E}"/>
              </a:ext>
            </a:extLst>
          </p:cNvPr>
          <p:cNvSpPr/>
          <p:nvPr/>
        </p:nvSpPr>
        <p:spPr>
          <a:xfrm>
            <a:off x="72121" y="113702"/>
            <a:ext cx="11818620" cy="1200329"/>
          </a:xfrm>
          <a:prstGeom prst="rect">
            <a:avLst/>
          </a:prstGeom>
        </p:spPr>
        <p:txBody>
          <a:bodyPr wrap="square">
            <a:spAutoFit/>
          </a:bodyPr>
          <a:lstStyle/>
          <a:p>
            <a:r>
              <a:rPr lang="en-US" sz="2400" b="1" dirty="0">
                <a:latin typeface="Roboto" panose="02000000000000000000" pitchFamily="2" charset="0"/>
                <a:ea typeface="Roboto" panose="02000000000000000000" pitchFamily="2" charset="0"/>
                <a:cs typeface="Times New Roman" panose="02020603050405020304" pitchFamily="18" charset="0"/>
              </a:rPr>
              <a:t>Development of recommendations for achieving the set goals in accordance with the national interests of the foreign economic policy of Kazakhstan as a member of the ECO</a:t>
            </a:r>
            <a:endParaRPr lang="ru-RU" sz="2400" b="1" dirty="0">
              <a:latin typeface="Roboto" panose="02000000000000000000" pitchFamily="2" charset="0"/>
              <a:ea typeface="Roboto" panose="02000000000000000000" pitchFamily="2" charset="0"/>
              <a:cs typeface="Times New Roman" panose="02020603050405020304" pitchFamily="18" charset="0"/>
            </a:endParaRPr>
          </a:p>
        </p:txBody>
      </p:sp>
      <p:cxnSp>
        <p:nvCxnSpPr>
          <p:cNvPr id="6" name="Прямая соединительная линия 5">
            <a:extLst>
              <a:ext uri="{FF2B5EF4-FFF2-40B4-BE49-F238E27FC236}">
                <a16:creationId xmlns:a16="http://schemas.microsoft.com/office/drawing/2014/main" id="{52D071CB-22DF-4A43-BF32-384B530AA395}"/>
              </a:ext>
            </a:extLst>
          </p:cNvPr>
          <p:cNvCxnSpPr/>
          <p:nvPr/>
        </p:nvCxnSpPr>
        <p:spPr>
          <a:xfrm>
            <a:off x="72121" y="1316032"/>
            <a:ext cx="1181862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7" name="Прямоугольник 6">
            <a:extLst>
              <a:ext uri="{FF2B5EF4-FFF2-40B4-BE49-F238E27FC236}">
                <a16:creationId xmlns:a16="http://schemas.microsoft.com/office/drawing/2014/main" id="{984D5686-EC58-41E7-A4C3-AE81C0B7E5CB}"/>
              </a:ext>
            </a:extLst>
          </p:cNvPr>
          <p:cNvSpPr/>
          <p:nvPr/>
        </p:nvSpPr>
        <p:spPr>
          <a:xfrm>
            <a:off x="72120" y="1429435"/>
            <a:ext cx="9127297" cy="369332"/>
          </a:xfrm>
          <a:prstGeom prst="rect">
            <a:avLst/>
          </a:prstGeom>
        </p:spPr>
        <p:txBody>
          <a:bodyPr wrap="square">
            <a:spAutoFit/>
          </a:bodyPr>
          <a:lstStyle/>
          <a:p>
            <a:r>
              <a:rPr lang="en-US" dirty="0">
                <a:latin typeface="Roboto" panose="02000000000000000000" pitchFamily="2" charset="0"/>
                <a:ea typeface="Roboto" panose="02000000000000000000" pitchFamily="2" charset="0"/>
              </a:rPr>
              <a:t>Key Directions of Kazakhstan’s Foreign Economic Policy within the ECO</a:t>
            </a:r>
            <a:endParaRPr lang="ru-RU" dirty="0">
              <a:latin typeface="Roboto" panose="02000000000000000000" pitchFamily="2" charset="0"/>
              <a:ea typeface="Roboto" panose="02000000000000000000" pitchFamily="2" charset="0"/>
            </a:endParaRPr>
          </a:p>
        </p:txBody>
      </p:sp>
      <p:grpSp>
        <p:nvGrpSpPr>
          <p:cNvPr id="8" name="Группа 7">
            <a:extLst>
              <a:ext uri="{FF2B5EF4-FFF2-40B4-BE49-F238E27FC236}">
                <a16:creationId xmlns:a16="http://schemas.microsoft.com/office/drawing/2014/main" id="{3417AC18-A705-4859-8109-DA0728C76EBE}"/>
              </a:ext>
            </a:extLst>
          </p:cNvPr>
          <p:cNvGrpSpPr/>
          <p:nvPr/>
        </p:nvGrpSpPr>
        <p:grpSpPr>
          <a:xfrm>
            <a:off x="72120" y="1978821"/>
            <a:ext cx="11129904" cy="965222"/>
            <a:chOff x="401696" y="1650683"/>
            <a:chExt cx="11129904" cy="1025305"/>
          </a:xfrm>
        </p:grpSpPr>
        <p:sp>
          <p:nvSpPr>
            <p:cNvPr id="9" name="TextBox 24">
              <a:extLst>
                <a:ext uri="{FF2B5EF4-FFF2-40B4-BE49-F238E27FC236}">
                  <a16:creationId xmlns:a16="http://schemas.microsoft.com/office/drawing/2014/main" id="{7DD359FC-6DA9-4FF3-9F0B-876A4A984229}"/>
                </a:ext>
              </a:extLst>
            </p:cNvPr>
            <p:cNvSpPr txBox="1"/>
            <p:nvPr/>
          </p:nvSpPr>
          <p:spPr>
            <a:xfrm>
              <a:off x="482650" y="1650683"/>
              <a:ext cx="6375350" cy="239618"/>
            </a:xfrm>
            <a:prstGeom prst="rect">
              <a:avLst/>
            </a:prstGeom>
            <a:noFill/>
          </p:spPr>
          <p:txBody>
            <a:bodyPr wrap="square" lIns="0" tIns="0" rIns="0" bIns="0" rtlCol="0" anchor="ctr">
              <a:noAutofit/>
            </a:bodyPr>
            <a:lstStyle/>
            <a:p>
              <a:pPr lvl="0" defTabSz="914400">
                <a:defRPr/>
              </a:pPr>
              <a:r>
                <a:rPr lang="en-US" sz="1600" b="1" dirty="0">
                  <a:solidFill>
                    <a:srgbClr val="629DD1"/>
                  </a:solidFill>
                  <a:latin typeface="Roboto" panose="02000000000000000000" pitchFamily="2" charset="0"/>
                  <a:ea typeface="Roboto" panose="02000000000000000000" pitchFamily="2" charset="0"/>
                  <a:cs typeface="Arial" panose="020B0604020202020204" pitchFamily="34" charset="0"/>
                  <a:sym typeface="Verdana" panose="020B0604030504040204" pitchFamily="34" charset="0"/>
                </a:rPr>
                <a:t>Export Potential and Trade Diversification</a:t>
              </a:r>
            </a:p>
          </p:txBody>
        </p:sp>
        <p:cxnSp>
          <p:nvCxnSpPr>
            <p:cNvPr id="10" name="Conector recto 9">
              <a:extLst>
                <a:ext uri="{FF2B5EF4-FFF2-40B4-BE49-F238E27FC236}">
                  <a16:creationId xmlns:a16="http://schemas.microsoft.com/office/drawing/2014/main" id="{EDFF6D69-A9A2-4852-B29F-13A22EE63EB7}"/>
                </a:ext>
              </a:extLst>
            </p:cNvPr>
            <p:cNvCxnSpPr>
              <a:cxnSpLocks/>
            </p:cNvCxnSpPr>
            <p:nvPr/>
          </p:nvCxnSpPr>
          <p:spPr>
            <a:xfrm>
              <a:off x="472817" y="1948175"/>
              <a:ext cx="1620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06622BCC-715E-40B2-954E-03F801ED02B7}"/>
                </a:ext>
              </a:extLst>
            </p:cNvPr>
            <p:cNvSpPr txBox="1"/>
            <p:nvPr/>
          </p:nvSpPr>
          <p:spPr>
            <a:xfrm>
              <a:off x="401696" y="2054812"/>
              <a:ext cx="11129904" cy="621176"/>
            </a:xfrm>
            <a:prstGeom prst="rect">
              <a:avLst/>
            </a:prstGeom>
            <a:noFill/>
          </p:spPr>
          <p:txBody>
            <a:bodyPr wrap="square">
              <a:spAutoFit/>
            </a:bodyPr>
            <a:lstStyle/>
            <a:p>
              <a:r>
                <a:rPr lang="en-US" sz="1600" dirty="0">
                  <a:latin typeface="Roboto" panose="02000000000000000000" pitchFamily="2" charset="0"/>
                  <a:ea typeface="Roboto" panose="02000000000000000000" pitchFamily="2" charset="0"/>
                </a:rPr>
                <a:t>Primary Export Commodities:</a:t>
              </a:r>
              <a:r>
                <a:rPr lang="ru-RU" sz="1600" dirty="0">
                  <a:latin typeface="Roboto" panose="02000000000000000000" pitchFamily="2" charset="0"/>
                  <a:ea typeface="Roboto" panose="02000000000000000000" pitchFamily="2" charset="0"/>
                </a:rPr>
                <a:t> </a:t>
              </a:r>
              <a:r>
                <a:rPr lang="en-US" sz="1600" dirty="0">
                  <a:latin typeface="Roboto" panose="02000000000000000000" pitchFamily="2" charset="0"/>
                  <a:ea typeface="Roboto" panose="02000000000000000000" pitchFamily="2" charset="0"/>
                </a:rPr>
                <a:t>Oil, gas, and metals (Kazakhstan, Turkmenistan).</a:t>
              </a:r>
            </a:p>
            <a:p>
              <a:r>
                <a:rPr lang="en-US" sz="1600" dirty="0">
                  <a:latin typeface="Roboto" panose="02000000000000000000" pitchFamily="2" charset="0"/>
                  <a:ea typeface="Roboto" panose="02000000000000000000" pitchFamily="2" charset="0"/>
                </a:rPr>
                <a:t>Textiles and agricultural products (Turkey, Pakistan, Iran).</a:t>
              </a:r>
            </a:p>
          </p:txBody>
        </p:sp>
      </p:grpSp>
      <p:grpSp>
        <p:nvGrpSpPr>
          <p:cNvPr id="12" name="Группа 11">
            <a:extLst>
              <a:ext uri="{FF2B5EF4-FFF2-40B4-BE49-F238E27FC236}">
                <a16:creationId xmlns:a16="http://schemas.microsoft.com/office/drawing/2014/main" id="{19EC7859-E594-46AC-BE78-CDB5FD895CD6}"/>
              </a:ext>
            </a:extLst>
          </p:cNvPr>
          <p:cNvGrpSpPr/>
          <p:nvPr/>
        </p:nvGrpSpPr>
        <p:grpSpPr>
          <a:xfrm>
            <a:off x="143242" y="3073772"/>
            <a:ext cx="4847858" cy="330203"/>
            <a:chOff x="472817" y="2823942"/>
            <a:chExt cx="3855670" cy="330203"/>
          </a:xfrm>
        </p:grpSpPr>
        <p:sp>
          <p:nvSpPr>
            <p:cNvPr id="13" name="TextBox 24">
              <a:extLst>
                <a:ext uri="{FF2B5EF4-FFF2-40B4-BE49-F238E27FC236}">
                  <a16:creationId xmlns:a16="http://schemas.microsoft.com/office/drawing/2014/main" id="{44614134-EB49-4E28-8096-D401819DAB7B}"/>
                </a:ext>
              </a:extLst>
            </p:cNvPr>
            <p:cNvSpPr txBox="1"/>
            <p:nvPr/>
          </p:nvSpPr>
          <p:spPr>
            <a:xfrm>
              <a:off x="472817" y="2823942"/>
              <a:ext cx="3855670" cy="256024"/>
            </a:xfrm>
            <a:prstGeom prst="rect">
              <a:avLst/>
            </a:prstGeom>
            <a:noFill/>
          </p:spPr>
          <p:txBody>
            <a:bodyPr wrap="square" lIns="0" tIns="0" rIns="0" bIns="0" rtlCol="0" anchor="ctr">
              <a:noAutofit/>
            </a:bodyPr>
            <a:lstStyle/>
            <a:p>
              <a:pPr defTabSz="914400">
                <a:defRPr/>
              </a:pPr>
              <a:r>
                <a:rPr lang="en-US" sz="1600" b="1" dirty="0">
                  <a:solidFill>
                    <a:srgbClr val="629DD1"/>
                  </a:solidFill>
                  <a:latin typeface="Roboto" panose="02000000000000000000" pitchFamily="2" charset="0"/>
                  <a:ea typeface="Roboto" panose="02000000000000000000" pitchFamily="2" charset="0"/>
                  <a:cs typeface="Arial" panose="020B0604020202020204" pitchFamily="34" charset="0"/>
                  <a:sym typeface="Verdana" panose="020B0604030504040204" pitchFamily="34" charset="0"/>
                </a:rPr>
                <a:t>Opportunities for Trade Diversification</a:t>
              </a:r>
            </a:p>
          </p:txBody>
        </p:sp>
        <p:cxnSp>
          <p:nvCxnSpPr>
            <p:cNvPr id="14" name="Conector recto 9">
              <a:extLst>
                <a:ext uri="{FF2B5EF4-FFF2-40B4-BE49-F238E27FC236}">
                  <a16:creationId xmlns:a16="http://schemas.microsoft.com/office/drawing/2014/main" id="{1DEC5B18-9C9A-4B16-A707-7AEE007E3B53}"/>
                </a:ext>
              </a:extLst>
            </p:cNvPr>
            <p:cNvCxnSpPr>
              <a:cxnSpLocks/>
            </p:cNvCxnSpPr>
            <p:nvPr/>
          </p:nvCxnSpPr>
          <p:spPr>
            <a:xfrm>
              <a:off x="472817" y="3154145"/>
              <a:ext cx="1620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16" name="Группа 15">
            <a:extLst>
              <a:ext uri="{FF2B5EF4-FFF2-40B4-BE49-F238E27FC236}">
                <a16:creationId xmlns:a16="http://schemas.microsoft.com/office/drawing/2014/main" id="{312E72DD-1894-4654-A9EF-6C86333639E9}"/>
              </a:ext>
            </a:extLst>
          </p:cNvPr>
          <p:cNvGrpSpPr/>
          <p:nvPr/>
        </p:nvGrpSpPr>
        <p:grpSpPr>
          <a:xfrm>
            <a:off x="183881" y="4417438"/>
            <a:ext cx="3967103" cy="381956"/>
            <a:chOff x="472817" y="3978159"/>
            <a:chExt cx="3967103" cy="381956"/>
          </a:xfrm>
        </p:grpSpPr>
        <p:sp>
          <p:nvSpPr>
            <p:cNvPr id="17" name="TextBox 24">
              <a:extLst>
                <a:ext uri="{FF2B5EF4-FFF2-40B4-BE49-F238E27FC236}">
                  <a16:creationId xmlns:a16="http://schemas.microsoft.com/office/drawing/2014/main" id="{6C481831-1A20-411B-B6F6-725A7E8AE976}"/>
                </a:ext>
              </a:extLst>
            </p:cNvPr>
            <p:cNvSpPr txBox="1"/>
            <p:nvPr/>
          </p:nvSpPr>
          <p:spPr>
            <a:xfrm>
              <a:off x="482650" y="3978159"/>
              <a:ext cx="3957270" cy="359528"/>
            </a:xfrm>
            <a:prstGeom prst="rect">
              <a:avLst/>
            </a:prstGeom>
            <a:noFill/>
          </p:spPr>
          <p:txBody>
            <a:bodyPr wrap="square" lIns="0" tIns="0" rIns="0" bIns="0" rtlCol="0" anchor="ctr">
              <a:noAutofit/>
            </a:bodyPr>
            <a:lstStyle/>
            <a:p>
              <a:pPr lvl="0" defTabSz="914400">
                <a:defRPr/>
              </a:pPr>
              <a:r>
                <a:rPr lang="en-US" sz="1600" b="1" dirty="0">
                  <a:solidFill>
                    <a:srgbClr val="629DD1"/>
                  </a:solidFill>
                  <a:latin typeface="Arial" panose="020B0604020202020204" pitchFamily="34" charset="0"/>
                  <a:ea typeface="Verdana" panose="020B0604030504040204" pitchFamily="34" charset="0"/>
                  <a:cs typeface="Arial" panose="020B0604020202020204" pitchFamily="34" charset="0"/>
                  <a:sym typeface="Verdana" panose="020B0604030504040204" pitchFamily="34" charset="0"/>
                </a:rPr>
                <a:t>Development of Key Corridors</a:t>
              </a:r>
              <a:endParaRPr kumimoji="0" lang="en-US" sz="1600" b="1" i="0" u="none" strike="noStrike" kern="1200" cap="none" spc="0" normalizeH="0" baseline="0" noProof="0" dirty="0">
                <a:ln>
                  <a:noFill/>
                </a:ln>
                <a:solidFill>
                  <a:srgbClr val="629DD1"/>
                </a:solidFill>
                <a:effectLst/>
                <a:uLnTx/>
                <a:uFillTx/>
                <a:latin typeface="Arial" panose="020B0604020202020204" pitchFamily="34" charset="0"/>
                <a:ea typeface="Verdana" panose="020B0604030504040204" pitchFamily="34" charset="0"/>
                <a:cs typeface="Arial" panose="020B0604020202020204" pitchFamily="34" charset="0"/>
                <a:sym typeface="Verdana" panose="020B0604030504040204" pitchFamily="34" charset="0"/>
              </a:endParaRPr>
            </a:p>
          </p:txBody>
        </p:sp>
        <p:cxnSp>
          <p:nvCxnSpPr>
            <p:cNvPr id="18" name="Conector recto 9">
              <a:extLst>
                <a:ext uri="{FF2B5EF4-FFF2-40B4-BE49-F238E27FC236}">
                  <a16:creationId xmlns:a16="http://schemas.microsoft.com/office/drawing/2014/main" id="{002EAFDA-8E46-480B-9CDD-1F7599B0F7CA}"/>
                </a:ext>
              </a:extLst>
            </p:cNvPr>
            <p:cNvCxnSpPr>
              <a:cxnSpLocks/>
            </p:cNvCxnSpPr>
            <p:nvPr/>
          </p:nvCxnSpPr>
          <p:spPr>
            <a:xfrm>
              <a:off x="472817" y="4360115"/>
              <a:ext cx="1620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20" name="Группа 19">
            <a:extLst>
              <a:ext uri="{FF2B5EF4-FFF2-40B4-BE49-F238E27FC236}">
                <a16:creationId xmlns:a16="http://schemas.microsoft.com/office/drawing/2014/main" id="{97DD9AB7-6503-4EC6-BFCF-F2E7DFF00615}"/>
              </a:ext>
            </a:extLst>
          </p:cNvPr>
          <p:cNvGrpSpPr/>
          <p:nvPr/>
        </p:nvGrpSpPr>
        <p:grpSpPr>
          <a:xfrm>
            <a:off x="72120" y="5652210"/>
            <a:ext cx="11516327" cy="815608"/>
            <a:chOff x="401695" y="5324072"/>
            <a:chExt cx="11516327" cy="815608"/>
          </a:xfrm>
        </p:grpSpPr>
        <p:sp>
          <p:nvSpPr>
            <p:cNvPr id="21" name="TextBox 24">
              <a:extLst>
                <a:ext uri="{FF2B5EF4-FFF2-40B4-BE49-F238E27FC236}">
                  <a16:creationId xmlns:a16="http://schemas.microsoft.com/office/drawing/2014/main" id="{3E3758F7-1441-4DBA-83F5-C034218E293A}"/>
                </a:ext>
              </a:extLst>
            </p:cNvPr>
            <p:cNvSpPr txBox="1"/>
            <p:nvPr/>
          </p:nvSpPr>
          <p:spPr>
            <a:xfrm>
              <a:off x="482649" y="5324072"/>
              <a:ext cx="3213580" cy="332354"/>
            </a:xfrm>
            <a:prstGeom prst="rect">
              <a:avLst/>
            </a:prstGeom>
            <a:noFill/>
          </p:spPr>
          <p:txBody>
            <a:bodyPr wrap="square" lIns="0" tIns="0" rIns="0" bIns="0" rtlCol="0" anchor="ctr">
              <a:noAutofit/>
            </a:bodyPr>
            <a:lstStyle/>
            <a:p>
              <a:pPr lvl="0" defTabSz="914400">
                <a:defRPr/>
              </a:pPr>
              <a:r>
                <a:rPr lang="en-US" sz="1600" b="1" dirty="0">
                  <a:solidFill>
                    <a:srgbClr val="629DD1"/>
                  </a:solidFill>
                  <a:latin typeface="Arial" panose="020B0604020202020204" pitchFamily="34" charset="0"/>
                  <a:ea typeface="Verdana" panose="020B0604030504040204" pitchFamily="34" charset="0"/>
                  <a:cs typeface="Arial" panose="020B0604020202020204" pitchFamily="34" charset="0"/>
                  <a:sym typeface="Verdana" panose="020B0604030504040204" pitchFamily="34" charset="0"/>
                </a:rPr>
                <a:t>Infrastructure Modernization</a:t>
              </a:r>
              <a:endParaRPr kumimoji="0" lang="en-US" sz="1600" b="1" i="0" u="none" strike="noStrike" kern="1200" cap="none" spc="0" normalizeH="0" baseline="0" noProof="0" dirty="0">
                <a:ln>
                  <a:noFill/>
                </a:ln>
                <a:solidFill>
                  <a:srgbClr val="629DD1"/>
                </a:solidFill>
                <a:effectLst/>
                <a:uLnTx/>
                <a:uFillTx/>
                <a:latin typeface="Arial" panose="020B0604020202020204" pitchFamily="34" charset="0"/>
                <a:ea typeface="Verdana" panose="020B0604030504040204" pitchFamily="34" charset="0"/>
                <a:cs typeface="Arial" panose="020B0604020202020204" pitchFamily="34" charset="0"/>
                <a:sym typeface="Verdana" panose="020B0604030504040204" pitchFamily="34" charset="0"/>
              </a:endParaRPr>
            </a:p>
          </p:txBody>
        </p:sp>
        <p:cxnSp>
          <p:nvCxnSpPr>
            <p:cNvPr id="22" name="Conector recto 9">
              <a:extLst>
                <a:ext uri="{FF2B5EF4-FFF2-40B4-BE49-F238E27FC236}">
                  <a16:creationId xmlns:a16="http://schemas.microsoft.com/office/drawing/2014/main" id="{C1EFE78E-E86B-4D14-B049-93832E598B2D}"/>
                </a:ext>
              </a:extLst>
            </p:cNvPr>
            <p:cNvCxnSpPr>
              <a:cxnSpLocks/>
            </p:cNvCxnSpPr>
            <p:nvPr/>
          </p:nvCxnSpPr>
          <p:spPr>
            <a:xfrm>
              <a:off x="472816" y="5676326"/>
              <a:ext cx="1620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66372770-6AC0-48A6-AD7C-57B25822BBBC}"/>
                </a:ext>
              </a:extLst>
            </p:cNvPr>
            <p:cNvSpPr txBox="1"/>
            <p:nvPr/>
          </p:nvSpPr>
          <p:spPr>
            <a:xfrm>
              <a:off x="401695" y="5783685"/>
              <a:ext cx="11516327" cy="355995"/>
            </a:xfrm>
            <a:prstGeom prst="rect">
              <a:avLst/>
            </a:prstGeom>
            <a:noFill/>
          </p:spPr>
          <p:txBody>
            <a:bodyPr wrap="square">
              <a:spAutoFit/>
            </a:bodyPr>
            <a:lstStyle/>
            <a:p>
              <a:pPr algn="just">
                <a:lnSpc>
                  <a:spcPct val="115000"/>
                </a:lnSpc>
                <a:spcBef>
                  <a:spcPts val="600"/>
                </a:spcBef>
                <a:spcAft>
                  <a:spcPts val="600"/>
                </a:spcAft>
              </a:pPr>
              <a:r>
                <a:rPr lang="en-US" sz="1600" dirty="0">
                  <a:latin typeface="Roboto" panose="02000000000000000000" pitchFamily="2" charset="0"/>
                  <a:ea typeface="Roboto" panose="02000000000000000000" pitchFamily="2" charset="0"/>
                </a:rPr>
                <a:t>Upgrading railways, highways, and Caspian Sea ports to improve market access and reduce costs.</a:t>
              </a:r>
              <a:endParaRPr lang="x-none" sz="1600" dirty="0">
                <a:latin typeface="Roboto" panose="02000000000000000000" pitchFamily="2" charset="0"/>
                <a:ea typeface="Roboto" panose="02000000000000000000" pitchFamily="2" charset="0"/>
              </a:endParaRPr>
            </a:p>
          </p:txBody>
        </p:sp>
      </p:grpSp>
      <p:sp>
        <p:nvSpPr>
          <p:cNvPr id="24" name="Rectangle 1">
            <a:extLst>
              <a:ext uri="{FF2B5EF4-FFF2-40B4-BE49-F238E27FC236}">
                <a16:creationId xmlns:a16="http://schemas.microsoft.com/office/drawing/2014/main" id="{C6B51264-A5EC-46FC-A311-8AFF2D708842}"/>
              </a:ext>
            </a:extLst>
          </p:cNvPr>
          <p:cNvSpPr>
            <a:spLocks noChangeArrowheads="1"/>
          </p:cNvSpPr>
          <p:nvPr/>
        </p:nvSpPr>
        <p:spPr bwMode="auto">
          <a:xfrm>
            <a:off x="72120" y="3233416"/>
            <a:ext cx="12247418"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indent="0" fontAlgn="base">
              <a:lnSpc>
                <a:spcPct val="100000"/>
              </a:lnSpc>
              <a:spcBef>
                <a:spcPct val="0"/>
              </a:spcBef>
              <a:spcAft>
                <a:spcPct val="0"/>
              </a:spcAft>
              <a:buClrTx/>
              <a:buSzTx/>
              <a:buFontTx/>
              <a:buNone/>
              <a:tabLst/>
            </a:pPr>
            <a:endParaRPr lang="ru-RU" altLang="ru-RU" sz="1600" dirty="0">
              <a:latin typeface="Roboto" panose="02000000000000000000" pitchFamily="2" charset="0"/>
              <a:ea typeface="Roboto" panose="02000000000000000000" pitchFamily="2" charset="0"/>
            </a:endParaRPr>
          </a:p>
          <a:p>
            <a:pPr marR="0" lvl="0" indent="0" fontAlgn="base">
              <a:lnSpc>
                <a:spcPct val="100000"/>
              </a:lnSpc>
              <a:spcBef>
                <a:spcPct val="0"/>
              </a:spcBef>
              <a:spcAft>
                <a:spcPct val="0"/>
              </a:spcAft>
              <a:buClrTx/>
              <a:buSzTx/>
              <a:buFontTx/>
              <a:buChar char="•"/>
              <a:tabLst/>
            </a:pPr>
            <a:r>
              <a:rPr lang="ru-RU" altLang="ru-RU" sz="1600" dirty="0" err="1">
                <a:latin typeface="Roboto" panose="02000000000000000000" pitchFamily="2" charset="0"/>
                <a:ea typeface="Roboto" panose="02000000000000000000" pitchFamily="2" charset="0"/>
              </a:rPr>
              <a:t>Increased</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agricultural</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exports</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from</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Turkey</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and</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Iran</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to</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Central</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Asia</a:t>
            </a:r>
            <a:r>
              <a:rPr lang="ru-RU" altLang="ru-RU" sz="1600" dirty="0">
                <a:latin typeface="Roboto" panose="02000000000000000000" pitchFamily="2" charset="0"/>
                <a:ea typeface="Roboto" panose="02000000000000000000" pitchFamily="2" charset="0"/>
              </a:rPr>
              <a:t>.</a:t>
            </a:r>
          </a:p>
          <a:p>
            <a:pPr marR="0" lvl="0" indent="0" fontAlgn="base">
              <a:lnSpc>
                <a:spcPct val="100000"/>
              </a:lnSpc>
              <a:spcBef>
                <a:spcPct val="0"/>
              </a:spcBef>
              <a:spcAft>
                <a:spcPct val="0"/>
              </a:spcAft>
              <a:buClrTx/>
              <a:buSzTx/>
              <a:buFontTx/>
              <a:buChar char="•"/>
              <a:tabLst/>
            </a:pPr>
            <a:r>
              <a:rPr lang="ru-RU" altLang="ru-RU" sz="1600" dirty="0" err="1">
                <a:latin typeface="Roboto" panose="02000000000000000000" pitchFamily="2" charset="0"/>
                <a:ea typeface="Roboto" panose="02000000000000000000" pitchFamily="2" charset="0"/>
              </a:rPr>
              <a:t>Expansion</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of</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machinery</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and</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equipment</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trade</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between</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Turkey</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Kazakhstan</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and</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other</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Central</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Asian</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countries</a:t>
            </a:r>
            <a:r>
              <a:rPr lang="ru-RU" altLang="ru-RU" sz="1600" dirty="0">
                <a:latin typeface="Roboto" panose="02000000000000000000" pitchFamily="2" charset="0"/>
                <a:ea typeface="Roboto" panose="02000000000000000000" pitchFamily="2" charset="0"/>
              </a:rPr>
              <a:t>.</a:t>
            </a:r>
          </a:p>
          <a:p>
            <a:pPr marR="0" lvl="0" indent="0" fontAlgn="base">
              <a:lnSpc>
                <a:spcPct val="100000"/>
              </a:lnSpc>
              <a:spcBef>
                <a:spcPct val="0"/>
              </a:spcBef>
              <a:spcAft>
                <a:spcPct val="0"/>
              </a:spcAft>
              <a:buClrTx/>
              <a:buSzTx/>
              <a:buFontTx/>
              <a:buChar char="•"/>
              <a:tabLst/>
            </a:pPr>
            <a:r>
              <a:rPr lang="ru-RU" altLang="ru-RU" sz="1600" dirty="0" err="1">
                <a:latin typeface="Roboto" panose="02000000000000000000" pitchFamily="2" charset="0"/>
                <a:ea typeface="Roboto" panose="02000000000000000000" pitchFamily="2" charset="0"/>
              </a:rPr>
              <a:t>Joint</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textile</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projects</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between</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Uzbekistan</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Tajikistan</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and</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Turkey</a:t>
            </a:r>
            <a:r>
              <a:rPr lang="ru-RU" altLang="ru-RU" sz="1600" dirty="0">
                <a:latin typeface="Roboto" panose="02000000000000000000" pitchFamily="2" charset="0"/>
                <a:ea typeface="Roboto" panose="02000000000000000000" pitchFamily="2" charset="0"/>
              </a:rPr>
              <a:t>. </a:t>
            </a:r>
          </a:p>
        </p:txBody>
      </p:sp>
      <p:sp>
        <p:nvSpPr>
          <p:cNvPr id="25" name="Rectangle 2">
            <a:extLst>
              <a:ext uri="{FF2B5EF4-FFF2-40B4-BE49-F238E27FC236}">
                <a16:creationId xmlns:a16="http://schemas.microsoft.com/office/drawing/2014/main" id="{6E254739-1F4B-4FA0-AE67-F5AAD76C35A9}"/>
              </a:ext>
            </a:extLst>
          </p:cNvPr>
          <p:cNvSpPr>
            <a:spLocks noChangeArrowheads="1"/>
          </p:cNvSpPr>
          <p:nvPr/>
        </p:nvSpPr>
        <p:spPr bwMode="auto">
          <a:xfrm>
            <a:off x="72120" y="4647726"/>
            <a:ext cx="1224741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lang="ru-RU" altLang="ru-RU" sz="1600" dirty="0">
              <a:latin typeface="Roboto" panose="02000000000000000000" pitchFamily="2" charset="0"/>
              <a:ea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ru-RU" altLang="ru-RU" sz="1600" dirty="0" err="1">
                <a:latin typeface="Roboto" panose="02000000000000000000" pitchFamily="2" charset="0"/>
                <a:ea typeface="Roboto" panose="02000000000000000000" pitchFamily="2" charset="0"/>
              </a:rPr>
              <a:t>Trans-Caspian</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International</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Transport</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Route</a:t>
            </a:r>
            <a:r>
              <a:rPr lang="ru-RU" altLang="ru-RU" sz="1600" dirty="0">
                <a:latin typeface="Roboto" panose="02000000000000000000" pitchFamily="2" charset="0"/>
                <a:ea typeface="Roboto" panose="02000000000000000000" pitchFamily="2" charset="0"/>
              </a:rPr>
              <a:t> (TITR) </a:t>
            </a:r>
            <a:r>
              <a:rPr lang="ru-RU" altLang="ru-RU" sz="1600" dirty="0" err="1">
                <a:latin typeface="Roboto" panose="02000000000000000000" pitchFamily="2" charset="0"/>
                <a:ea typeface="Roboto" panose="02000000000000000000" pitchFamily="2" charset="0"/>
              </a:rPr>
              <a:t>linking</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Kazakhstan</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Turkey</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and</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Europe</a:t>
            </a:r>
            <a:r>
              <a:rPr lang="ru-RU" altLang="ru-RU" sz="1600" dirty="0">
                <a:latin typeface="Roboto" panose="02000000000000000000" pitchFamily="2" charset="0"/>
                <a:ea typeface="Roboto" panose="02000000000000000000" pitchFamily="2"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lang="ru-RU" altLang="ru-RU" sz="1600" dirty="0">
                <a:latin typeface="Roboto" panose="02000000000000000000" pitchFamily="2" charset="0"/>
                <a:ea typeface="Roboto" panose="02000000000000000000" pitchFamily="2" charset="0"/>
              </a:rPr>
              <a:t>"</a:t>
            </a:r>
            <a:r>
              <a:rPr lang="ru-RU" altLang="ru-RU" sz="1600" dirty="0" err="1">
                <a:latin typeface="Roboto" panose="02000000000000000000" pitchFamily="2" charset="0"/>
                <a:ea typeface="Roboto" panose="02000000000000000000" pitchFamily="2" charset="0"/>
              </a:rPr>
              <a:t>Western</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Europe</a:t>
            </a:r>
            <a:r>
              <a:rPr lang="ru-RU" altLang="ru-RU" sz="1600" dirty="0">
                <a:latin typeface="Roboto" panose="02000000000000000000" pitchFamily="2" charset="0"/>
                <a:ea typeface="Roboto" panose="02000000000000000000" pitchFamily="2" charset="0"/>
              </a:rPr>
              <a:t> - </a:t>
            </a:r>
            <a:r>
              <a:rPr lang="ru-RU" altLang="ru-RU" sz="1600" dirty="0" err="1">
                <a:latin typeface="Roboto" panose="02000000000000000000" pitchFamily="2" charset="0"/>
                <a:ea typeface="Roboto" panose="02000000000000000000" pitchFamily="2" charset="0"/>
              </a:rPr>
              <a:t>Western</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China</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corridor</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to</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accelerate</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goods</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transit</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between</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Asia</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and</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Europe</a:t>
            </a:r>
            <a:r>
              <a:rPr lang="ru-RU" altLang="ru-RU" sz="1600" dirty="0">
                <a:latin typeface="Roboto" panose="02000000000000000000" pitchFamily="2" charset="0"/>
                <a:ea typeface="Roboto" panose="02000000000000000000" pitchFamily="2" charset="0"/>
              </a:rPr>
              <a:t>. </a:t>
            </a:r>
          </a:p>
        </p:txBody>
      </p:sp>
    </p:spTree>
    <p:extLst>
      <p:ext uri="{BB962C8B-B14F-4D97-AF65-F5344CB8AC3E}">
        <p14:creationId xmlns:p14="http://schemas.microsoft.com/office/powerpoint/2010/main" val="25560610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a:extLst>
              <a:ext uri="{FF2B5EF4-FFF2-40B4-BE49-F238E27FC236}">
                <a16:creationId xmlns:a16="http://schemas.microsoft.com/office/drawing/2014/main" id="{B84A8EE6-0C3C-4735-8628-32B1F5675F75}"/>
              </a:ext>
            </a:extLst>
          </p:cNvPr>
          <p:cNvSpPr>
            <a:spLocks noGrp="1"/>
          </p:cNvSpPr>
          <p:nvPr>
            <p:ph type="sldNum" sz="quarter" idx="12"/>
          </p:nvPr>
        </p:nvSpPr>
        <p:spPr/>
        <p:txBody>
          <a:bodyPr/>
          <a:lstStyle/>
          <a:p>
            <a:fld id="{B9A6B7E3-C22C-4CDF-9CA2-833A42E446AA}" type="slidenum">
              <a:rPr lang="x-none" smtClean="0"/>
              <a:t>22</a:t>
            </a:fld>
            <a:endParaRPr lang="x-none"/>
          </a:p>
        </p:txBody>
      </p:sp>
      <p:sp>
        <p:nvSpPr>
          <p:cNvPr id="5" name="Прямоугольник 4">
            <a:extLst>
              <a:ext uri="{FF2B5EF4-FFF2-40B4-BE49-F238E27FC236}">
                <a16:creationId xmlns:a16="http://schemas.microsoft.com/office/drawing/2014/main" id="{EE788540-53A2-4E25-B6E7-61D92C3DE76E}"/>
              </a:ext>
            </a:extLst>
          </p:cNvPr>
          <p:cNvSpPr/>
          <p:nvPr/>
        </p:nvSpPr>
        <p:spPr>
          <a:xfrm>
            <a:off x="0" y="104606"/>
            <a:ext cx="11818620" cy="461665"/>
          </a:xfrm>
          <a:prstGeom prst="rect">
            <a:avLst/>
          </a:prstGeom>
        </p:spPr>
        <p:txBody>
          <a:bodyPr wrap="square">
            <a:spAutoFit/>
          </a:bodyPr>
          <a:lstStyle/>
          <a:p>
            <a:r>
              <a:rPr lang="en-US" sz="2400" b="1" dirty="0">
                <a:latin typeface="Roboto" panose="02000000000000000000" pitchFamily="2" charset="0"/>
                <a:ea typeface="Roboto" panose="02000000000000000000" pitchFamily="2" charset="0"/>
                <a:cs typeface="Times New Roman" panose="02020603050405020304" pitchFamily="18" charset="0"/>
              </a:rPr>
              <a:t>Key Problems of ECOTA development</a:t>
            </a:r>
            <a:endParaRPr lang="ru-RU" sz="2400" b="1" dirty="0">
              <a:latin typeface="Roboto" panose="02000000000000000000" pitchFamily="2" charset="0"/>
              <a:ea typeface="Roboto" panose="02000000000000000000" pitchFamily="2" charset="0"/>
              <a:cs typeface="Times New Roman" panose="02020603050405020304" pitchFamily="18" charset="0"/>
            </a:endParaRPr>
          </a:p>
        </p:txBody>
      </p:sp>
      <p:cxnSp>
        <p:nvCxnSpPr>
          <p:cNvPr id="6" name="Прямая соединительная линия 5">
            <a:extLst>
              <a:ext uri="{FF2B5EF4-FFF2-40B4-BE49-F238E27FC236}">
                <a16:creationId xmlns:a16="http://schemas.microsoft.com/office/drawing/2014/main" id="{52D071CB-22DF-4A43-BF32-384B530AA395}"/>
              </a:ext>
            </a:extLst>
          </p:cNvPr>
          <p:cNvCxnSpPr/>
          <p:nvPr/>
        </p:nvCxnSpPr>
        <p:spPr>
          <a:xfrm>
            <a:off x="72121" y="740845"/>
            <a:ext cx="1181862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3" name="Freeform 986">
            <a:extLst>
              <a:ext uri="{FF2B5EF4-FFF2-40B4-BE49-F238E27FC236}">
                <a16:creationId xmlns:a16="http://schemas.microsoft.com/office/drawing/2014/main" id="{B1680712-71B9-43B4-B264-015B5031DFB8}"/>
              </a:ext>
            </a:extLst>
          </p:cNvPr>
          <p:cNvSpPr>
            <a:spLocks noChangeAspect="1" noChangeArrowheads="1"/>
          </p:cNvSpPr>
          <p:nvPr/>
        </p:nvSpPr>
        <p:spPr bwMode="auto">
          <a:xfrm>
            <a:off x="295030" y="2270015"/>
            <a:ext cx="598110" cy="598110"/>
          </a:xfrm>
          <a:custGeom>
            <a:avLst/>
            <a:gdLst>
              <a:gd name="T0" fmla="*/ 46297 w 285390"/>
              <a:gd name="T1" fmla="*/ 240173 h 285390"/>
              <a:gd name="T2" fmla="*/ 108588 w 285390"/>
              <a:gd name="T3" fmla="*/ 237734 h 285390"/>
              <a:gd name="T4" fmla="*/ 68154 w 285390"/>
              <a:gd name="T5" fmla="*/ 246924 h 285390"/>
              <a:gd name="T6" fmla="*/ 68169 w 285390"/>
              <a:gd name="T7" fmla="*/ 209014 h 285390"/>
              <a:gd name="T8" fmla="*/ 126123 w 285390"/>
              <a:gd name="T9" fmla="*/ 218205 h 285390"/>
              <a:gd name="T10" fmla="*/ 68169 w 285390"/>
              <a:gd name="T11" fmla="*/ 209014 h 285390"/>
              <a:gd name="T12" fmla="*/ 49098 w 285390"/>
              <a:gd name="T13" fmla="*/ 213609 h 285390"/>
              <a:gd name="T14" fmla="*/ 28719 w 285390"/>
              <a:gd name="T15" fmla="*/ 213609 h 285390"/>
              <a:gd name="T16" fmla="*/ 254566 w 285390"/>
              <a:gd name="T17" fmla="*/ 206242 h 285390"/>
              <a:gd name="T18" fmla="*/ 219688 w 285390"/>
              <a:gd name="T19" fmla="*/ 235834 h 285390"/>
              <a:gd name="T20" fmla="*/ 161081 w 285390"/>
              <a:gd name="T21" fmla="*/ 261819 h 285390"/>
              <a:gd name="T22" fmla="*/ 154968 w 285390"/>
              <a:gd name="T23" fmla="*/ 255684 h 285390"/>
              <a:gd name="T24" fmla="*/ 212497 w 285390"/>
              <a:gd name="T25" fmla="*/ 229699 h 285390"/>
              <a:gd name="T26" fmla="*/ 249173 w 285390"/>
              <a:gd name="T27" fmla="*/ 202993 h 285390"/>
              <a:gd name="T28" fmla="*/ 112921 w 285390"/>
              <a:gd name="T29" fmla="*/ 185273 h 285390"/>
              <a:gd name="T30" fmla="*/ 63820 w 285390"/>
              <a:gd name="T31" fmla="*/ 185273 h 285390"/>
              <a:gd name="T32" fmla="*/ 44729 w 285390"/>
              <a:gd name="T33" fmla="*/ 180295 h 285390"/>
              <a:gd name="T34" fmla="*/ 33087 w 285390"/>
              <a:gd name="T35" fmla="*/ 189485 h 285390"/>
              <a:gd name="T36" fmla="*/ 227958 w 285390"/>
              <a:gd name="T37" fmla="*/ 170722 h 285390"/>
              <a:gd name="T38" fmla="*/ 249531 w 285390"/>
              <a:gd name="T39" fmla="*/ 184713 h 285390"/>
              <a:gd name="T40" fmla="*/ 195958 w 285390"/>
              <a:gd name="T41" fmla="*/ 206069 h 285390"/>
              <a:gd name="T42" fmla="*/ 157845 w 285390"/>
              <a:gd name="T43" fmla="*/ 213433 h 285390"/>
              <a:gd name="T44" fmla="*/ 178699 w 285390"/>
              <a:gd name="T45" fmla="*/ 186554 h 285390"/>
              <a:gd name="T46" fmla="*/ 224363 w 285390"/>
              <a:gd name="T47" fmla="*/ 171826 h 285390"/>
              <a:gd name="T48" fmla="*/ 126123 w 285390"/>
              <a:gd name="T49" fmla="*/ 149979 h 285390"/>
              <a:gd name="T50" fmla="*/ 68169 w 285390"/>
              <a:gd name="T51" fmla="*/ 159185 h 285390"/>
              <a:gd name="T52" fmla="*/ 33087 w 285390"/>
              <a:gd name="T53" fmla="*/ 149979 h 285390"/>
              <a:gd name="T54" fmla="*/ 44729 w 285390"/>
              <a:gd name="T55" fmla="*/ 159185 h 285390"/>
              <a:gd name="T56" fmla="*/ 33087 w 285390"/>
              <a:gd name="T57" fmla="*/ 149979 h 285390"/>
              <a:gd name="T58" fmla="*/ 128881 w 285390"/>
              <a:gd name="T59" fmla="*/ 127451 h 285390"/>
              <a:gd name="T60" fmla="*/ 86158 w 285390"/>
              <a:gd name="T61" fmla="*/ 127451 h 285390"/>
              <a:gd name="T62" fmla="*/ 67170 w 285390"/>
              <a:gd name="T63" fmla="*/ 122856 h 285390"/>
              <a:gd name="T64" fmla="*/ 32992 w 285390"/>
              <a:gd name="T65" fmla="*/ 132046 h 285390"/>
              <a:gd name="T66" fmla="*/ 206400 w 285390"/>
              <a:gd name="T67" fmla="*/ 118389 h 285390"/>
              <a:gd name="T68" fmla="*/ 245870 w 285390"/>
              <a:gd name="T69" fmla="*/ 118389 h 285390"/>
              <a:gd name="T70" fmla="*/ 126123 w 285390"/>
              <a:gd name="T71" fmla="*/ 92540 h 285390"/>
              <a:gd name="T72" fmla="*/ 68169 w 285390"/>
              <a:gd name="T73" fmla="*/ 101731 h 285390"/>
              <a:gd name="T74" fmla="*/ 33087 w 285390"/>
              <a:gd name="T75" fmla="*/ 92540 h 285390"/>
              <a:gd name="T76" fmla="*/ 44729 w 285390"/>
              <a:gd name="T77" fmla="*/ 101731 h 285390"/>
              <a:gd name="T78" fmla="*/ 33087 w 285390"/>
              <a:gd name="T79" fmla="*/ 92540 h 285390"/>
              <a:gd name="T80" fmla="*/ 245870 w 285390"/>
              <a:gd name="T81" fmla="*/ 109772 h 285390"/>
              <a:gd name="T82" fmla="*/ 162223 w 285390"/>
              <a:gd name="T83" fmla="*/ 114080 h 285390"/>
              <a:gd name="T84" fmla="*/ 199520 w 285390"/>
              <a:gd name="T85" fmla="*/ 72436 h 285390"/>
              <a:gd name="T86" fmla="*/ 204227 w 285390"/>
              <a:gd name="T87" fmla="*/ 163981 h 285390"/>
              <a:gd name="T88" fmla="*/ 68169 w 285390"/>
              <a:gd name="T89" fmla="*/ 63820 h 285390"/>
              <a:gd name="T90" fmla="*/ 126123 w 285390"/>
              <a:gd name="T91" fmla="*/ 73012 h 285390"/>
              <a:gd name="T92" fmla="*/ 68169 w 285390"/>
              <a:gd name="T93" fmla="*/ 63820 h 285390"/>
              <a:gd name="T94" fmla="*/ 49098 w 285390"/>
              <a:gd name="T95" fmla="*/ 68416 h 285390"/>
              <a:gd name="T96" fmla="*/ 28719 w 285390"/>
              <a:gd name="T97" fmla="*/ 68416 h 285390"/>
              <a:gd name="T98" fmla="*/ 213853 w 285390"/>
              <a:gd name="T99" fmla="*/ 35101 h 285390"/>
              <a:gd name="T100" fmla="*/ 168708 w 285390"/>
              <a:gd name="T101" fmla="*/ 44293 h 285390"/>
              <a:gd name="T102" fmla="*/ 72920 w 285390"/>
              <a:gd name="T103" fmla="*/ 35101 h 285390"/>
              <a:gd name="T104" fmla="*/ 143352 w 285390"/>
              <a:gd name="T105" fmla="*/ 44293 h 285390"/>
              <a:gd name="T106" fmla="*/ 72920 w 285390"/>
              <a:gd name="T107" fmla="*/ 35101 h 285390"/>
              <a:gd name="T108" fmla="*/ 50640 w 285390"/>
              <a:gd name="T109" fmla="*/ 231853 h 285390"/>
              <a:gd name="T110" fmla="*/ 278152 w 285390"/>
              <a:gd name="T111" fmla="*/ 278152 h 285390"/>
              <a:gd name="T112" fmla="*/ 4338 w 285390"/>
              <a:gd name="T113" fmla="*/ 0 h 285390"/>
              <a:gd name="T114" fmla="*/ 286832 w 285390"/>
              <a:gd name="T115" fmla="*/ 282493 h 285390"/>
              <a:gd name="T116" fmla="*/ 47384 w 285390"/>
              <a:gd name="T117" fmla="*/ 285387 h 285390"/>
              <a:gd name="T118" fmla="*/ 0 w 285390"/>
              <a:gd name="T119" fmla="*/ 4702 h 2853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85390" h="285390">
                <a:moveTo>
                  <a:pt x="14755" y="238965"/>
                </a:moveTo>
                <a:lnTo>
                  <a:pt x="46065" y="270635"/>
                </a:lnTo>
                <a:lnTo>
                  <a:pt x="46065" y="238965"/>
                </a:lnTo>
                <a:lnTo>
                  <a:pt x="14755" y="238965"/>
                </a:lnTo>
                <a:close/>
                <a:moveTo>
                  <a:pt x="67810" y="236538"/>
                </a:moveTo>
                <a:lnTo>
                  <a:pt x="108042" y="236538"/>
                </a:lnTo>
                <a:cubicBezTo>
                  <a:pt x="110556" y="236538"/>
                  <a:pt x="112353" y="238443"/>
                  <a:pt x="112353" y="240729"/>
                </a:cubicBezTo>
                <a:cubicBezTo>
                  <a:pt x="112353" y="243777"/>
                  <a:pt x="110556" y="245682"/>
                  <a:pt x="108042" y="245682"/>
                </a:cubicBezTo>
                <a:lnTo>
                  <a:pt x="67810" y="245682"/>
                </a:lnTo>
                <a:cubicBezTo>
                  <a:pt x="65296" y="245682"/>
                  <a:pt x="63500" y="243777"/>
                  <a:pt x="63500" y="240729"/>
                </a:cubicBezTo>
                <a:cubicBezTo>
                  <a:pt x="63500" y="238443"/>
                  <a:pt x="65296" y="236538"/>
                  <a:pt x="67810" y="236538"/>
                </a:cubicBezTo>
                <a:close/>
                <a:moveTo>
                  <a:pt x="67825" y="207963"/>
                </a:moveTo>
                <a:lnTo>
                  <a:pt x="125489" y="207963"/>
                </a:lnTo>
                <a:cubicBezTo>
                  <a:pt x="128012" y="207963"/>
                  <a:pt x="129814" y="210249"/>
                  <a:pt x="129814" y="212535"/>
                </a:cubicBezTo>
                <a:cubicBezTo>
                  <a:pt x="129814" y="215202"/>
                  <a:pt x="128012" y="217107"/>
                  <a:pt x="125489" y="217107"/>
                </a:cubicBezTo>
                <a:lnTo>
                  <a:pt x="67825" y="217107"/>
                </a:lnTo>
                <a:cubicBezTo>
                  <a:pt x="65302" y="217107"/>
                  <a:pt x="63500" y="215202"/>
                  <a:pt x="63500" y="212535"/>
                </a:cubicBezTo>
                <a:cubicBezTo>
                  <a:pt x="63500" y="210249"/>
                  <a:pt x="65302" y="207963"/>
                  <a:pt x="67825" y="207963"/>
                </a:cubicBezTo>
                <a:close/>
                <a:moveTo>
                  <a:pt x="32919" y="207963"/>
                </a:moveTo>
                <a:lnTo>
                  <a:pt x="44505" y="207963"/>
                </a:lnTo>
                <a:cubicBezTo>
                  <a:pt x="47039" y="207963"/>
                  <a:pt x="48850" y="210249"/>
                  <a:pt x="48850" y="212535"/>
                </a:cubicBezTo>
                <a:cubicBezTo>
                  <a:pt x="48850" y="215202"/>
                  <a:pt x="47039" y="217107"/>
                  <a:pt x="44505" y="217107"/>
                </a:cubicBezTo>
                <a:lnTo>
                  <a:pt x="32919" y="217107"/>
                </a:lnTo>
                <a:cubicBezTo>
                  <a:pt x="30385" y="217107"/>
                  <a:pt x="28575" y="215202"/>
                  <a:pt x="28575" y="212535"/>
                </a:cubicBezTo>
                <a:cubicBezTo>
                  <a:pt x="28575" y="210249"/>
                  <a:pt x="30385" y="207963"/>
                  <a:pt x="32919" y="207963"/>
                </a:cubicBezTo>
                <a:close/>
                <a:moveTo>
                  <a:pt x="247919" y="201972"/>
                </a:moveTo>
                <a:cubicBezTo>
                  <a:pt x="250065" y="201613"/>
                  <a:pt x="252569" y="203049"/>
                  <a:pt x="253285" y="205204"/>
                </a:cubicBezTo>
                <a:cubicBezTo>
                  <a:pt x="253642" y="207717"/>
                  <a:pt x="252212" y="210231"/>
                  <a:pt x="249707" y="210590"/>
                </a:cubicBezTo>
                <a:lnTo>
                  <a:pt x="223592" y="216335"/>
                </a:lnTo>
                <a:lnTo>
                  <a:pt x="218583" y="234648"/>
                </a:lnTo>
                <a:cubicBezTo>
                  <a:pt x="218226" y="237162"/>
                  <a:pt x="216079" y="238239"/>
                  <a:pt x="213575" y="237880"/>
                </a:cubicBezTo>
                <a:lnTo>
                  <a:pt x="187459" y="232135"/>
                </a:lnTo>
                <a:lnTo>
                  <a:pt x="160271" y="260502"/>
                </a:lnTo>
                <a:cubicBezTo>
                  <a:pt x="159555" y="261220"/>
                  <a:pt x="158482" y="261579"/>
                  <a:pt x="157051" y="261579"/>
                </a:cubicBezTo>
                <a:cubicBezTo>
                  <a:pt x="155978" y="261579"/>
                  <a:pt x="154904" y="261220"/>
                  <a:pt x="154189" y="260502"/>
                </a:cubicBezTo>
                <a:cubicBezTo>
                  <a:pt x="152400" y="259066"/>
                  <a:pt x="152400" y="256193"/>
                  <a:pt x="154189" y="254398"/>
                </a:cubicBezTo>
                <a:lnTo>
                  <a:pt x="183166" y="224235"/>
                </a:lnTo>
                <a:cubicBezTo>
                  <a:pt x="183882" y="223158"/>
                  <a:pt x="185313" y="222799"/>
                  <a:pt x="187102" y="222799"/>
                </a:cubicBezTo>
                <a:lnTo>
                  <a:pt x="211428" y="228544"/>
                </a:lnTo>
                <a:lnTo>
                  <a:pt x="216079" y="211667"/>
                </a:lnTo>
                <a:cubicBezTo>
                  <a:pt x="216437" y="210231"/>
                  <a:pt x="217868" y="208795"/>
                  <a:pt x="219299" y="208436"/>
                </a:cubicBezTo>
                <a:lnTo>
                  <a:pt x="247919" y="201972"/>
                </a:lnTo>
                <a:close/>
                <a:moveTo>
                  <a:pt x="67810" y="179388"/>
                </a:moveTo>
                <a:lnTo>
                  <a:pt x="108042" y="179388"/>
                </a:lnTo>
                <a:cubicBezTo>
                  <a:pt x="110556" y="179388"/>
                  <a:pt x="112353" y="181674"/>
                  <a:pt x="112353" y="184341"/>
                </a:cubicBezTo>
                <a:cubicBezTo>
                  <a:pt x="112353" y="186627"/>
                  <a:pt x="110556" y="188532"/>
                  <a:pt x="108042" y="188532"/>
                </a:cubicBezTo>
                <a:lnTo>
                  <a:pt x="67810" y="188532"/>
                </a:lnTo>
                <a:cubicBezTo>
                  <a:pt x="65296" y="188532"/>
                  <a:pt x="63500" y="186627"/>
                  <a:pt x="63500" y="184341"/>
                </a:cubicBezTo>
                <a:cubicBezTo>
                  <a:pt x="63500" y="181674"/>
                  <a:pt x="65296" y="179388"/>
                  <a:pt x="67810" y="179388"/>
                </a:cubicBezTo>
                <a:close/>
                <a:moveTo>
                  <a:pt x="32919" y="179388"/>
                </a:moveTo>
                <a:lnTo>
                  <a:pt x="44505" y="179388"/>
                </a:lnTo>
                <a:cubicBezTo>
                  <a:pt x="47039" y="179388"/>
                  <a:pt x="48850" y="181674"/>
                  <a:pt x="48850" y="184341"/>
                </a:cubicBezTo>
                <a:cubicBezTo>
                  <a:pt x="48850" y="186627"/>
                  <a:pt x="47039" y="188532"/>
                  <a:pt x="44505" y="188532"/>
                </a:cubicBezTo>
                <a:lnTo>
                  <a:pt x="32919" y="188532"/>
                </a:lnTo>
                <a:cubicBezTo>
                  <a:pt x="30385" y="188532"/>
                  <a:pt x="28575" y="186627"/>
                  <a:pt x="28575" y="184341"/>
                </a:cubicBezTo>
                <a:cubicBezTo>
                  <a:pt x="28575" y="181674"/>
                  <a:pt x="30385" y="179388"/>
                  <a:pt x="32919" y="179388"/>
                </a:cubicBezTo>
                <a:close/>
                <a:moveTo>
                  <a:pt x="226812" y="169863"/>
                </a:moveTo>
                <a:lnTo>
                  <a:pt x="249707" y="174992"/>
                </a:lnTo>
                <a:cubicBezTo>
                  <a:pt x="252212" y="175358"/>
                  <a:pt x="253642" y="177922"/>
                  <a:pt x="253285" y="180120"/>
                </a:cubicBezTo>
                <a:cubicBezTo>
                  <a:pt x="252569" y="182685"/>
                  <a:pt x="250065" y="184150"/>
                  <a:pt x="248276" y="183784"/>
                </a:cubicBezTo>
                <a:lnTo>
                  <a:pt x="227169" y="179021"/>
                </a:lnTo>
                <a:lnTo>
                  <a:pt x="200338" y="204666"/>
                </a:lnTo>
                <a:cubicBezTo>
                  <a:pt x="198907" y="206131"/>
                  <a:pt x="196761" y="206131"/>
                  <a:pt x="194972" y="205032"/>
                </a:cubicBezTo>
                <a:lnTo>
                  <a:pt x="180304" y="194408"/>
                </a:lnTo>
                <a:lnTo>
                  <a:pt x="159913" y="211626"/>
                </a:lnTo>
                <a:cubicBezTo>
                  <a:pt x="158840" y="211992"/>
                  <a:pt x="158124" y="212359"/>
                  <a:pt x="157051" y="212359"/>
                </a:cubicBezTo>
                <a:cubicBezTo>
                  <a:pt x="155978" y="212359"/>
                  <a:pt x="154904" y="211992"/>
                  <a:pt x="153831" y="210893"/>
                </a:cubicBezTo>
                <a:cubicBezTo>
                  <a:pt x="152400" y="208695"/>
                  <a:pt x="152758" y="206131"/>
                  <a:pt x="154547" y="204666"/>
                </a:cubicBezTo>
                <a:lnTo>
                  <a:pt x="177800" y="185616"/>
                </a:lnTo>
                <a:cubicBezTo>
                  <a:pt x="179231" y="184517"/>
                  <a:pt x="181378" y="184150"/>
                  <a:pt x="182809" y="185616"/>
                </a:cubicBezTo>
                <a:lnTo>
                  <a:pt x="197119" y="195873"/>
                </a:lnTo>
                <a:lnTo>
                  <a:pt x="223234" y="170962"/>
                </a:lnTo>
                <a:cubicBezTo>
                  <a:pt x="224307" y="169863"/>
                  <a:pt x="225738" y="169863"/>
                  <a:pt x="226812" y="169863"/>
                </a:cubicBezTo>
                <a:close/>
                <a:moveTo>
                  <a:pt x="67825" y="149225"/>
                </a:moveTo>
                <a:lnTo>
                  <a:pt x="125489" y="149225"/>
                </a:lnTo>
                <a:cubicBezTo>
                  <a:pt x="128012" y="149225"/>
                  <a:pt x="129814" y="151423"/>
                  <a:pt x="129814" y="153621"/>
                </a:cubicBezTo>
                <a:cubicBezTo>
                  <a:pt x="129814" y="156185"/>
                  <a:pt x="128012" y="158384"/>
                  <a:pt x="125489" y="158384"/>
                </a:cubicBezTo>
                <a:lnTo>
                  <a:pt x="67825" y="158384"/>
                </a:lnTo>
                <a:cubicBezTo>
                  <a:pt x="65302" y="158384"/>
                  <a:pt x="63500" y="156185"/>
                  <a:pt x="63500" y="153621"/>
                </a:cubicBezTo>
                <a:cubicBezTo>
                  <a:pt x="63500" y="151423"/>
                  <a:pt x="65302" y="149225"/>
                  <a:pt x="67825" y="149225"/>
                </a:cubicBezTo>
                <a:close/>
                <a:moveTo>
                  <a:pt x="32919" y="149225"/>
                </a:moveTo>
                <a:lnTo>
                  <a:pt x="44505" y="149225"/>
                </a:lnTo>
                <a:cubicBezTo>
                  <a:pt x="47039" y="149225"/>
                  <a:pt x="48850" y="151423"/>
                  <a:pt x="48850" y="153621"/>
                </a:cubicBezTo>
                <a:cubicBezTo>
                  <a:pt x="48850" y="156185"/>
                  <a:pt x="47039" y="158384"/>
                  <a:pt x="44505" y="158384"/>
                </a:cubicBezTo>
                <a:lnTo>
                  <a:pt x="32919" y="158384"/>
                </a:lnTo>
                <a:cubicBezTo>
                  <a:pt x="30385" y="158384"/>
                  <a:pt x="28575" y="156185"/>
                  <a:pt x="28575" y="153621"/>
                </a:cubicBezTo>
                <a:cubicBezTo>
                  <a:pt x="28575" y="151423"/>
                  <a:pt x="30385" y="149225"/>
                  <a:pt x="32919" y="149225"/>
                </a:cubicBezTo>
                <a:close/>
                <a:moveTo>
                  <a:pt x="89976" y="122238"/>
                </a:moveTo>
                <a:lnTo>
                  <a:pt x="123982" y="122238"/>
                </a:lnTo>
                <a:cubicBezTo>
                  <a:pt x="126461" y="122238"/>
                  <a:pt x="128233" y="124143"/>
                  <a:pt x="128233" y="126810"/>
                </a:cubicBezTo>
                <a:cubicBezTo>
                  <a:pt x="128233" y="129477"/>
                  <a:pt x="126461" y="131382"/>
                  <a:pt x="123982" y="131382"/>
                </a:cubicBezTo>
                <a:lnTo>
                  <a:pt x="89976" y="131382"/>
                </a:lnTo>
                <a:cubicBezTo>
                  <a:pt x="87850" y="131382"/>
                  <a:pt x="85725" y="129477"/>
                  <a:pt x="85725" y="126810"/>
                </a:cubicBezTo>
                <a:cubicBezTo>
                  <a:pt x="85725" y="124143"/>
                  <a:pt x="87850" y="122238"/>
                  <a:pt x="89976" y="122238"/>
                </a:cubicBezTo>
                <a:close/>
                <a:moveTo>
                  <a:pt x="32826" y="122238"/>
                </a:moveTo>
                <a:lnTo>
                  <a:pt x="66832" y="122238"/>
                </a:lnTo>
                <a:cubicBezTo>
                  <a:pt x="69311" y="122238"/>
                  <a:pt x="71083" y="124143"/>
                  <a:pt x="71083" y="126810"/>
                </a:cubicBezTo>
                <a:cubicBezTo>
                  <a:pt x="71083" y="129477"/>
                  <a:pt x="69311" y="131382"/>
                  <a:pt x="66832" y="131382"/>
                </a:cubicBezTo>
                <a:lnTo>
                  <a:pt x="32826" y="131382"/>
                </a:lnTo>
                <a:cubicBezTo>
                  <a:pt x="30346" y="131382"/>
                  <a:pt x="28575" y="129477"/>
                  <a:pt x="28575" y="126810"/>
                </a:cubicBezTo>
                <a:cubicBezTo>
                  <a:pt x="28575" y="124143"/>
                  <a:pt x="30346" y="122238"/>
                  <a:pt x="32826" y="122238"/>
                </a:cubicBezTo>
                <a:close/>
                <a:moveTo>
                  <a:pt x="205362" y="117793"/>
                </a:moveTo>
                <a:lnTo>
                  <a:pt x="180863" y="148154"/>
                </a:lnTo>
                <a:cubicBezTo>
                  <a:pt x="186987" y="152083"/>
                  <a:pt x="194914" y="154583"/>
                  <a:pt x="203200" y="154583"/>
                </a:cubicBezTo>
                <a:cubicBezTo>
                  <a:pt x="224817" y="154583"/>
                  <a:pt x="242471" y="138510"/>
                  <a:pt x="244633" y="117793"/>
                </a:cubicBezTo>
                <a:lnTo>
                  <a:pt x="205362" y="117793"/>
                </a:lnTo>
                <a:close/>
                <a:moveTo>
                  <a:pt x="67825" y="92075"/>
                </a:moveTo>
                <a:lnTo>
                  <a:pt x="125489" y="92075"/>
                </a:lnTo>
                <a:cubicBezTo>
                  <a:pt x="128012" y="92075"/>
                  <a:pt x="129814" y="93980"/>
                  <a:pt x="129814" y="96647"/>
                </a:cubicBezTo>
                <a:cubicBezTo>
                  <a:pt x="129814" y="99314"/>
                  <a:pt x="128012" y="101219"/>
                  <a:pt x="125489" y="101219"/>
                </a:cubicBezTo>
                <a:lnTo>
                  <a:pt x="67825" y="101219"/>
                </a:lnTo>
                <a:cubicBezTo>
                  <a:pt x="65302" y="101219"/>
                  <a:pt x="63500" y="99314"/>
                  <a:pt x="63500" y="96647"/>
                </a:cubicBezTo>
                <a:cubicBezTo>
                  <a:pt x="63500" y="93980"/>
                  <a:pt x="65302" y="92075"/>
                  <a:pt x="67825" y="92075"/>
                </a:cubicBezTo>
                <a:close/>
                <a:moveTo>
                  <a:pt x="32919" y="92075"/>
                </a:moveTo>
                <a:lnTo>
                  <a:pt x="44505" y="92075"/>
                </a:lnTo>
                <a:cubicBezTo>
                  <a:pt x="47039" y="92075"/>
                  <a:pt x="48850" y="93980"/>
                  <a:pt x="48850" y="96647"/>
                </a:cubicBezTo>
                <a:cubicBezTo>
                  <a:pt x="48850" y="99314"/>
                  <a:pt x="47039" y="101219"/>
                  <a:pt x="44505" y="101219"/>
                </a:cubicBezTo>
                <a:lnTo>
                  <a:pt x="32919" y="101219"/>
                </a:lnTo>
                <a:cubicBezTo>
                  <a:pt x="30385" y="101219"/>
                  <a:pt x="28575" y="99314"/>
                  <a:pt x="28575" y="96647"/>
                </a:cubicBezTo>
                <a:cubicBezTo>
                  <a:pt x="28575" y="93980"/>
                  <a:pt x="30385" y="92075"/>
                  <a:pt x="32919" y="92075"/>
                </a:cubicBezTo>
                <a:close/>
                <a:moveTo>
                  <a:pt x="207524" y="72072"/>
                </a:moveTo>
                <a:lnTo>
                  <a:pt x="207524" y="109220"/>
                </a:lnTo>
                <a:lnTo>
                  <a:pt x="244633" y="109220"/>
                </a:lnTo>
                <a:cubicBezTo>
                  <a:pt x="242831" y="89932"/>
                  <a:pt x="226979" y="74216"/>
                  <a:pt x="207524" y="72072"/>
                </a:cubicBezTo>
                <a:close/>
                <a:moveTo>
                  <a:pt x="198517" y="72072"/>
                </a:moveTo>
                <a:cubicBezTo>
                  <a:pt x="177620" y="74573"/>
                  <a:pt x="161407" y="92075"/>
                  <a:pt x="161407" y="113506"/>
                </a:cubicBezTo>
                <a:cubicBezTo>
                  <a:pt x="161407" y="124936"/>
                  <a:pt x="166091" y="135652"/>
                  <a:pt x="173657" y="143153"/>
                </a:cubicBezTo>
                <a:lnTo>
                  <a:pt x="198517" y="112078"/>
                </a:lnTo>
                <a:lnTo>
                  <a:pt x="198517" y="72072"/>
                </a:lnTo>
                <a:close/>
                <a:moveTo>
                  <a:pt x="203200" y="63500"/>
                </a:moveTo>
                <a:cubicBezTo>
                  <a:pt x="230942" y="63500"/>
                  <a:pt x="253640" y="86003"/>
                  <a:pt x="253640" y="113506"/>
                </a:cubicBezTo>
                <a:cubicBezTo>
                  <a:pt x="253640" y="141367"/>
                  <a:pt x="230942" y="163156"/>
                  <a:pt x="203200" y="163156"/>
                </a:cubicBezTo>
                <a:cubicBezTo>
                  <a:pt x="175098" y="163156"/>
                  <a:pt x="152400" y="141367"/>
                  <a:pt x="152400" y="113506"/>
                </a:cubicBezTo>
                <a:cubicBezTo>
                  <a:pt x="152400" y="86003"/>
                  <a:pt x="175098" y="63500"/>
                  <a:pt x="203200" y="63500"/>
                </a:cubicBezTo>
                <a:close/>
                <a:moveTo>
                  <a:pt x="67825" y="63500"/>
                </a:moveTo>
                <a:lnTo>
                  <a:pt x="125489" y="63500"/>
                </a:lnTo>
                <a:cubicBezTo>
                  <a:pt x="128012" y="63500"/>
                  <a:pt x="129814" y="65786"/>
                  <a:pt x="129814" y="68072"/>
                </a:cubicBezTo>
                <a:cubicBezTo>
                  <a:pt x="129814" y="70358"/>
                  <a:pt x="128012" y="72644"/>
                  <a:pt x="125489" y="72644"/>
                </a:cubicBezTo>
                <a:lnTo>
                  <a:pt x="67825" y="72644"/>
                </a:lnTo>
                <a:cubicBezTo>
                  <a:pt x="65302" y="72644"/>
                  <a:pt x="63500" y="70358"/>
                  <a:pt x="63500" y="68072"/>
                </a:cubicBezTo>
                <a:cubicBezTo>
                  <a:pt x="63500" y="65786"/>
                  <a:pt x="65302" y="63500"/>
                  <a:pt x="67825" y="63500"/>
                </a:cubicBezTo>
                <a:close/>
                <a:moveTo>
                  <a:pt x="32919" y="63500"/>
                </a:moveTo>
                <a:lnTo>
                  <a:pt x="44505" y="63500"/>
                </a:lnTo>
                <a:cubicBezTo>
                  <a:pt x="47039" y="63500"/>
                  <a:pt x="48850" y="65786"/>
                  <a:pt x="48850" y="68072"/>
                </a:cubicBezTo>
                <a:cubicBezTo>
                  <a:pt x="48850" y="70358"/>
                  <a:pt x="47039" y="72644"/>
                  <a:pt x="44505" y="72644"/>
                </a:cubicBezTo>
                <a:lnTo>
                  <a:pt x="32919" y="72644"/>
                </a:lnTo>
                <a:cubicBezTo>
                  <a:pt x="30385" y="72644"/>
                  <a:pt x="28575" y="70358"/>
                  <a:pt x="28575" y="68072"/>
                </a:cubicBezTo>
                <a:cubicBezTo>
                  <a:pt x="28575" y="65786"/>
                  <a:pt x="30385" y="63500"/>
                  <a:pt x="32919" y="63500"/>
                </a:cubicBezTo>
                <a:close/>
                <a:moveTo>
                  <a:pt x="167859" y="34925"/>
                </a:moveTo>
                <a:lnTo>
                  <a:pt x="212778" y="34925"/>
                </a:lnTo>
                <a:cubicBezTo>
                  <a:pt x="214952" y="34925"/>
                  <a:pt x="217125" y="36830"/>
                  <a:pt x="217125" y="39497"/>
                </a:cubicBezTo>
                <a:cubicBezTo>
                  <a:pt x="217125" y="41783"/>
                  <a:pt x="214952" y="44069"/>
                  <a:pt x="212778" y="44069"/>
                </a:cubicBezTo>
                <a:lnTo>
                  <a:pt x="167859" y="44069"/>
                </a:lnTo>
                <a:cubicBezTo>
                  <a:pt x="165323" y="44069"/>
                  <a:pt x="163512" y="41783"/>
                  <a:pt x="163512" y="39497"/>
                </a:cubicBezTo>
                <a:cubicBezTo>
                  <a:pt x="163512" y="36830"/>
                  <a:pt x="165323" y="34925"/>
                  <a:pt x="167859" y="34925"/>
                </a:cubicBezTo>
                <a:close/>
                <a:moveTo>
                  <a:pt x="72552" y="34925"/>
                </a:moveTo>
                <a:lnTo>
                  <a:pt x="142631" y="34925"/>
                </a:lnTo>
                <a:cubicBezTo>
                  <a:pt x="145491" y="34925"/>
                  <a:pt x="147279" y="36830"/>
                  <a:pt x="147279" y="39497"/>
                </a:cubicBezTo>
                <a:cubicBezTo>
                  <a:pt x="147279" y="41783"/>
                  <a:pt x="145491" y="44069"/>
                  <a:pt x="142631" y="44069"/>
                </a:cubicBezTo>
                <a:lnTo>
                  <a:pt x="72552" y="44069"/>
                </a:lnTo>
                <a:cubicBezTo>
                  <a:pt x="70049" y="44069"/>
                  <a:pt x="68262" y="41783"/>
                  <a:pt x="68262" y="39497"/>
                </a:cubicBezTo>
                <a:cubicBezTo>
                  <a:pt x="68262" y="36830"/>
                  <a:pt x="70049" y="34925"/>
                  <a:pt x="72552" y="34925"/>
                </a:cubicBezTo>
                <a:close/>
                <a:moveTo>
                  <a:pt x="8637" y="8637"/>
                </a:moveTo>
                <a:lnTo>
                  <a:pt x="8637" y="230687"/>
                </a:lnTo>
                <a:lnTo>
                  <a:pt x="50384" y="230687"/>
                </a:lnTo>
                <a:cubicBezTo>
                  <a:pt x="52903" y="230687"/>
                  <a:pt x="54703" y="232487"/>
                  <a:pt x="54703" y="235006"/>
                </a:cubicBezTo>
                <a:lnTo>
                  <a:pt x="54703" y="276753"/>
                </a:lnTo>
                <a:lnTo>
                  <a:pt x="276753" y="276753"/>
                </a:lnTo>
                <a:lnTo>
                  <a:pt x="276753" y="8637"/>
                </a:lnTo>
                <a:lnTo>
                  <a:pt x="8637" y="8637"/>
                </a:lnTo>
                <a:close/>
                <a:moveTo>
                  <a:pt x="4318" y="0"/>
                </a:moveTo>
                <a:lnTo>
                  <a:pt x="281072" y="0"/>
                </a:lnTo>
                <a:cubicBezTo>
                  <a:pt x="283231" y="0"/>
                  <a:pt x="285390" y="2159"/>
                  <a:pt x="285390" y="4678"/>
                </a:cubicBezTo>
                <a:lnTo>
                  <a:pt x="285390" y="281072"/>
                </a:lnTo>
                <a:cubicBezTo>
                  <a:pt x="285390" y="283591"/>
                  <a:pt x="283231" y="285390"/>
                  <a:pt x="281072" y="285390"/>
                </a:cubicBezTo>
                <a:lnTo>
                  <a:pt x="50384" y="285390"/>
                </a:lnTo>
                <a:cubicBezTo>
                  <a:pt x="49304" y="285390"/>
                  <a:pt x="48225" y="285030"/>
                  <a:pt x="47145" y="283951"/>
                </a:cubicBezTo>
                <a:lnTo>
                  <a:pt x="1079" y="237885"/>
                </a:lnTo>
                <a:cubicBezTo>
                  <a:pt x="360" y="237165"/>
                  <a:pt x="0" y="236086"/>
                  <a:pt x="0" y="235006"/>
                </a:cubicBezTo>
                <a:lnTo>
                  <a:pt x="0" y="4678"/>
                </a:lnTo>
                <a:cubicBezTo>
                  <a:pt x="0" y="2159"/>
                  <a:pt x="1799" y="0"/>
                  <a:pt x="4318" y="0"/>
                </a:cubicBezTo>
                <a:close/>
              </a:path>
            </a:pathLst>
          </a:custGeom>
          <a:solidFill>
            <a:schemeClr val="bg1"/>
          </a:solidFill>
          <a:ln>
            <a:noFill/>
          </a:ln>
          <a:effectLst/>
        </p:spPr>
        <p:txBody>
          <a:bodyPr anchor="ctr"/>
          <a:lstStyle/>
          <a:p>
            <a:endParaRPr lang="en-US" sz="1200" dirty="0">
              <a:latin typeface="Arial" panose="020B0604020202020204" pitchFamily="34" charset="0"/>
              <a:cs typeface="Arial" panose="020B0604020202020204" pitchFamily="34" charset="0"/>
            </a:endParaRPr>
          </a:p>
        </p:txBody>
      </p:sp>
      <p:grpSp>
        <p:nvGrpSpPr>
          <p:cNvPr id="37" name="Group 149">
            <a:extLst>
              <a:ext uri="{FF2B5EF4-FFF2-40B4-BE49-F238E27FC236}">
                <a16:creationId xmlns:a16="http://schemas.microsoft.com/office/drawing/2014/main" id="{94CE178B-3BDF-46EA-815D-F06A4F9735A2}"/>
              </a:ext>
            </a:extLst>
          </p:cNvPr>
          <p:cNvGrpSpPr>
            <a:grpSpLocks noChangeAspect="1"/>
          </p:cNvGrpSpPr>
          <p:nvPr/>
        </p:nvGrpSpPr>
        <p:grpSpPr bwMode="auto">
          <a:xfrm>
            <a:off x="271557" y="3881831"/>
            <a:ext cx="621583" cy="415849"/>
            <a:chOff x="1370" y="3066"/>
            <a:chExt cx="426" cy="285"/>
          </a:xfrm>
          <a:solidFill>
            <a:schemeClr val="bg1"/>
          </a:solidFill>
        </p:grpSpPr>
        <p:sp>
          <p:nvSpPr>
            <p:cNvPr id="38" name="Freeform 150">
              <a:extLst>
                <a:ext uri="{FF2B5EF4-FFF2-40B4-BE49-F238E27FC236}">
                  <a16:creationId xmlns:a16="http://schemas.microsoft.com/office/drawing/2014/main" id="{CA4209B7-BE4F-496F-8C34-152BF8F37CF3}"/>
                </a:ext>
              </a:extLst>
            </p:cNvPr>
            <p:cNvSpPr>
              <a:spLocks noEditPoints="1"/>
            </p:cNvSpPr>
            <p:nvPr/>
          </p:nvSpPr>
          <p:spPr bwMode="auto">
            <a:xfrm>
              <a:off x="1370" y="3066"/>
              <a:ext cx="284" cy="285"/>
            </a:xfrm>
            <a:custGeom>
              <a:avLst/>
              <a:gdLst>
                <a:gd name="T0" fmla="*/ 138 w 192"/>
                <a:gd name="T1" fmla="*/ 192 h 192"/>
                <a:gd name="T2" fmla="*/ 54 w 192"/>
                <a:gd name="T3" fmla="*/ 192 h 192"/>
                <a:gd name="T4" fmla="*/ 0 w 192"/>
                <a:gd name="T5" fmla="*/ 138 h 192"/>
                <a:gd name="T6" fmla="*/ 0 w 192"/>
                <a:gd name="T7" fmla="*/ 54 h 192"/>
                <a:gd name="T8" fmla="*/ 54 w 192"/>
                <a:gd name="T9" fmla="*/ 0 h 192"/>
                <a:gd name="T10" fmla="*/ 138 w 192"/>
                <a:gd name="T11" fmla="*/ 0 h 192"/>
                <a:gd name="T12" fmla="*/ 192 w 192"/>
                <a:gd name="T13" fmla="*/ 54 h 192"/>
                <a:gd name="T14" fmla="*/ 192 w 192"/>
                <a:gd name="T15" fmla="*/ 138 h 192"/>
                <a:gd name="T16" fmla="*/ 138 w 192"/>
                <a:gd name="T17" fmla="*/ 192 h 192"/>
                <a:gd name="T18" fmla="*/ 54 w 192"/>
                <a:gd name="T19" fmla="*/ 12 h 192"/>
                <a:gd name="T20" fmla="*/ 12 w 192"/>
                <a:gd name="T21" fmla="*/ 54 h 192"/>
                <a:gd name="T22" fmla="*/ 12 w 192"/>
                <a:gd name="T23" fmla="*/ 138 h 192"/>
                <a:gd name="T24" fmla="*/ 54 w 192"/>
                <a:gd name="T25" fmla="*/ 180 h 192"/>
                <a:gd name="T26" fmla="*/ 138 w 192"/>
                <a:gd name="T27" fmla="*/ 180 h 192"/>
                <a:gd name="T28" fmla="*/ 180 w 192"/>
                <a:gd name="T29" fmla="*/ 138 h 192"/>
                <a:gd name="T30" fmla="*/ 180 w 192"/>
                <a:gd name="T31" fmla="*/ 54 h 192"/>
                <a:gd name="T32" fmla="*/ 138 w 192"/>
                <a:gd name="T33" fmla="*/ 12 h 192"/>
                <a:gd name="T34" fmla="*/ 54 w 192"/>
                <a:gd name="T35" fmla="*/ 12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2" h="192">
                  <a:moveTo>
                    <a:pt x="138" y="192"/>
                  </a:moveTo>
                  <a:cubicBezTo>
                    <a:pt x="54" y="192"/>
                    <a:pt x="54" y="192"/>
                    <a:pt x="54" y="192"/>
                  </a:cubicBezTo>
                  <a:cubicBezTo>
                    <a:pt x="24" y="192"/>
                    <a:pt x="0" y="168"/>
                    <a:pt x="0" y="138"/>
                  </a:cubicBezTo>
                  <a:cubicBezTo>
                    <a:pt x="0" y="54"/>
                    <a:pt x="0" y="54"/>
                    <a:pt x="0" y="54"/>
                  </a:cubicBezTo>
                  <a:cubicBezTo>
                    <a:pt x="0" y="24"/>
                    <a:pt x="24" y="0"/>
                    <a:pt x="54" y="0"/>
                  </a:cubicBezTo>
                  <a:cubicBezTo>
                    <a:pt x="138" y="0"/>
                    <a:pt x="138" y="0"/>
                    <a:pt x="138" y="0"/>
                  </a:cubicBezTo>
                  <a:cubicBezTo>
                    <a:pt x="168" y="0"/>
                    <a:pt x="192" y="24"/>
                    <a:pt x="192" y="54"/>
                  </a:cubicBezTo>
                  <a:cubicBezTo>
                    <a:pt x="192" y="138"/>
                    <a:pt x="192" y="138"/>
                    <a:pt x="192" y="138"/>
                  </a:cubicBezTo>
                  <a:cubicBezTo>
                    <a:pt x="192" y="168"/>
                    <a:pt x="168" y="192"/>
                    <a:pt x="138" y="192"/>
                  </a:cubicBezTo>
                  <a:close/>
                  <a:moveTo>
                    <a:pt x="54" y="12"/>
                  </a:moveTo>
                  <a:cubicBezTo>
                    <a:pt x="31" y="12"/>
                    <a:pt x="12" y="31"/>
                    <a:pt x="12" y="54"/>
                  </a:cubicBezTo>
                  <a:cubicBezTo>
                    <a:pt x="12" y="138"/>
                    <a:pt x="12" y="138"/>
                    <a:pt x="12" y="138"/>
                  </a:cubicBezTo>
                  <a:cubicBezTo>
                    <a:pt x="12" y="161"/>
                    <a:pt x="31" y="180"/>
                    <a:pt x="54" y="180"/>
                  </a:cubicBezTo>
                  <a:cubicBezTo>
                    <a:pt x="138" y="180"/>
                    <a:pt x="138" y="180"/>
                    <a:pt x="138" y="180"/>
                  </a:cubicBezTo>
                  <a:cubicBezTo>
                    <a:pt x="161" y="180"/>
                    <a:pt x="180" y="161"/>
                    <a:pt x="180" y="138"/>
                  </a:cubicBezTo>
                  <a:cubicBezTo>
                    <a:pt x="180" y="54"/>
                    <a:pt x="180" y="54"/>
                    <a:pt x="180" y="54"/>
                  </a:cubicBezTo>
                  <a:cubicBezTo>
                    <a:pt x="180" y="31"/>
                    <a:pt x="161" y="12"/>
                    <a:pt x="138" y="12"/>
                  </a:cubicBezTo>
                  <a:lnTo>
                    <a:pt x="54"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
          <p:nvSpPr>
            <p:cNvPr id="39" name="Freeform 151">
              <a:extLst>
                <a:ext uri="{FF2B5EF4-FFF2-40B4-BE49-F238E27FC236}">
                  <a16:creationId xmlns:a16="http://schemas.microsoft.com/office/drawing/2014/main" id="{EDDB3F90-091C-442D-B601-27D0118F4E18}"/>
                </a:ext>
              </a:extLst>
            </p:cNvPr>
            <p:cNvSpPr>
              <a:spLocks/>
            </p:cNvSpPr>
            <p:nvPr/>
          </p:nvSpPr>
          <p:spPr bwMode="auto">
            <a:xfrm>
              <a:off x="1636" y="3066"/>
              <a:ext cx="89" cy="285"/>
            </a:xfrm>
            <a:custGeom>
              <a:avLst/>
              <a:gdLst>
                <a:gd name="T0" fmla="*/ 6 w 60"/>
                <a:gd name="T1" fmla="*/ 192 h 192"/>
                <a:gd name="T2" fmla="*/ 0 w 60"/>
                <a:gd name="T3" fmla="*/ 186 h 192"/>
                <a:gd name="T4" fmla="*/ 6 w 60"/>
                <a:gd name="T5" fmla="*/ 180 h 192"/>
                <a:gd name="T6" fmla="*/ 48 w 60"/>
                <a:gd name="T7" fmla="*/ 138 h 192"/>
                <a:gd name="T8" fmla="*/ 48 w 60"/>
                <a:gd name="T9" fmla="*/ 54 h 192"/>
                <a:gd name="T10" fmla="*/ 6 w 60"/>
                <a:gd name="T11" fmla="*/ 12 h 192"/>
                <a:gd name="T12" fmla="*/ 0 w 60"/>
                <a:gd name="T13" fmla="*/ 6 h 192"/>
                <a:gd name="T14" fmla="*/ 6 w 60"/>
                <a:gd name="T15" fmla="*/ 0 h 192"/>
                <a:gd name="T16" fmla="*/ 60 w 60"/>
                <a:gd name="T17" fmla="*/ 54 h 192"/>
                <a:gd name="T18" fmla="*/ 60 w 60"/>
                <a:gd name="T19" fmla="*/ 138 h 192"/>
                <a:gd name="T20" fmla="*/ 6 w 60"/>
                <a:gd name="T21" fmla="*/ 192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0" h="192">
                  <a:moveTo>
                    <a:pt x="6" y="192"/>
                  </a:moveTo>
                  <a:cubicBezTo>
                    <a:pt x="3" y="192"/>
                    <a:pt x="0" y="189"/>
                    <a:pt x="0" y="186"/>
                  </a:cubicBezTo>
                  <a:cubicBezTo>
                    <a:pt x="0" y="183"/>
                    <a:pt x="3" y="180"/>
                    <a:pt x="6" y="180"/>
                  </a:cubicBezTo>
                  <a:cubicBezTo>
                    <a:pt x="29" y="180"/>
                    <a:pt x="48" y="161"/>
                    <a:pt x="48" y="138"/>
                  </a:cubicBezTo>
                  <a:cubicBezTo>
                    <a:pt x="48" y="54"/>
                    <a:pt x="48" y="54"/>
                    <a:pt x="48" y="54"/>
                  </a:cubicBezTo>
                  <a:cubicBezTo>
                    <a:pt x="48" y="31"/>
                    <a:pt x="29" y="12"/>
                    <a:pt x="6" y="12"/>
                  </a:cubicBezTo>
                  <a:cubicBezTo>
                    <a:pt x="3" y="12"/>
                    <a:pt x="0" y="9"/>
                    <a:pt x="0" y="6"/>
                  </a:cubicBezTo>
                  <a:cubicBezTo>
                    <a:pt x="0" y="3"/>
                    <a:pt x="3" y="0"/>
                    <a:pt x="6" y="0"/>
                  </a:cubicBezTo>
                  <a:cubicBezTo>
                    <a:pt x="36" y="0"/>
                    <a:pt x="60" y="24"/>
                    <a:pt x="60" y="54"/>
                  </a:cubicBezTo>
                  <a:cubicBezTo>
                    <a:pt x="60" y="138"/>
                    <a:pt x="60" y="138"/>
                    <a:pt x="60" y="138"/>
                  </a:cubicBezTo>
                  <a:cubicBezTo>
                    <a:pt x="60" y="168"/>
                    <a:pt x="36" y="192"/>
                    <a:pt x="6" y="19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
          <p:nvSpPr>
            <p:cNvPr id="40" name="Freeform 152">
              <a:extLst>
                <a:ext uri="{FF2B5EF4-FFF2-40B4-BE49-F238E27FC236}">
                  <a16:creationId xmlns:a16="http://schemas.microsoft.com/office/drawing/2014/main" id="{D87467F5-33EC-41C6-9196-E364676B35CE}"/>
                </a:ext>
              </a:extLst>
            </p:cNvPr>
            <p:cNvSpPr>
              <a:spLocks/>
            </p:cNvSpPr>
            <p:nvPr/>
          </p:nvSpPr>
          <p:spPr bwMode="auto">
            <a:xfrm>
              <a:off x="1707" y="3066"/>
              <a:ext cx="89" cy="285"/>
            </a:xfrm>
            <a:custGeom>
              <a:avLst/>
              <a:gdLst>
                <a:gd name="T0" fmla="*/ 6 w 60"/>
                <a:gd name="T1" fmla="*/ 192 h 192"/>
                <a:gd name="T2" fmla="*/ 0 w 60"/>
                <a:gd name="T3" fmla="*/ 186 h 192"/>
                <a:gd name="T4" fmla="*/ 6 w 60"/>
                <a:gd name="T5" fmla="*/ 180 h 192"/>
                <a:gd name="T6" fmla="*/ 48 w 60"/>
                <a:gd name="T7" fmla="*/ 138 h 192"/>
                <a:gd name="T8" fmla="*/ 48 w 60"/>
                <a:gd name="T9" fmla="*/ 54 h 192"/>
                <a:gd name="T10" fmla="*/ 6 w 60"/>
                <a:gd name="T11" fmla="*/ 12 h 192"/>
                <a:gd name="T12" fmla="*/ 0 w 60"/>
                <a:gd name="T13" fmla="*/ 6 h 192"/>
                <a:gd name="T14" fmla="*/ 6 w 60"/>
                <a:gd name="T15" fmla="*/ 0 h 192"/>
                <a:gd name="T16" fmla="*/ 60 w 60"/>
                <a:gd name="T17" fmla="*/ 54 h 192"/>
                <a:gd name="T18" fmla="*/ 60 w 60"/>
                <a:gd name="T19" fmla="*/ 138 h 192"/>
                <a:gd name="T20" fmla="*/ 6 w 60"/>
                <a:gd name="T21" fmla="*/ 192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0" h="192">
                  <a:moveTo>
                    <a:pt x="6" y="192"/>
                  </a:moveTo>
                  <a:cubicBezTo>
                    <a:pt x="3" y="192"/>
                    <a:pt x="0" y="189"/>
                    <a:pt x="0" y="186"/>
                  </a:cubicBezTo>
                  <a:cubicBezTo>
                    <a:pt x="0" y="183"/>
                    <a:pt x="3" y="180"/>
                    <a:pt x="6" y="180"/>
                  </a:cubicBezTo>
                  <a:cubicBezTo>
                    <a:pt x="29" y="180"/>
                    <a:pt x="48" y="161"/>
                    <a:pt x="48" y="138"/>
                  </a:cubicBezTo>
                  <a:cubicBezTo>
                    <a:pt x="48" y="54"/>
                    <a:pt x="48" y="54"/>
                    <a:pt x="48" y="54"/>
                  </a:cubicBezTo>
                  <a:cubicBezTo>
                    <a:pt x="48" y="31"/>
                    <a:pt x="29" y="12"/>
                    <a:pt x="6" y="12"/>
                  </a:cubicBezTo>
                  <a:cubicBezTo>
                    <a:pt x="3" y="12"/>
                    <a:pt x="0" y="9"/>
                    <a:pt x="0" y="6"/>
                  </a:cubicBezTo>
                  <a:cubicBezTo>
                    <a:pt x="0" y="3"/>
                    <a:pt x="3" y="0"/>
                    <a:pt x="6" y="0"/>
                  </a:cubicBezTo>
                  <a:cubicBezTo>
                    <a:pt x="36" y="0"/>
                    <a:pt x="60" y="24"/>
                    <a:pt x="60" y="54"/>
                  </a:cubicBezTo>
                  <a:cubicBezTo>
                    <a:pt x="60" y="138"/>
                    <a:pt x="60" y="138"/>
                    <a:pt x="60" y="138"/>
                  </a:cubicBezTo>
                  <a:cubicBezTo>
                    <a:pt x="60" y="168"/>
                    <a:pt x="36" y="192"/>
                    <a:pt x="6" y="19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
          <p:nvSpPr>
            <p:cNvPr id="41" name="Freeform 153">
              <a:extLst>
                <a:ext uri="{FF2B5EF4-FFF2-40B4-BE49-F238E27FC236}">
                  <a16:creationId xmlns:a16="http://schemas.microsoft.com/office/drawing/2014/main" id="{7237B490-738E-4B65-8525-9502403057C3}"/>
                </a:ext>
              </a:extLst>
            </p:cNvPr>
            <p:cNvSpPr>
              <a:spLocks noEditPoints="1"/>
            </p:cNvSpPr>
            <p:nvPr/>
          </p:nvSpPr>
          <p:spPr bwMode="auto">
            <a:xfrm>
              <a:off x="1459" y="3120"/>
              <a:ext cx="106" cy="106"/>
            </a:xfrm>
            <a:custGeom>
              <a:avLst/>
              <a:gdLst>
                <a:gd name="T0" fmla="*/ 36 w 72"/>
                <a:gd name="T1" fmla="*/ 72 h 72"/>
                <a:gd name="T2" fmla="*/ 0 w 72"/>
                <a:gd name="T3" fmla="*/ 36 h 72"/>
                <a:gd name="T4" fmla="*/ 36 w 72"/>
                <a:gd name="T5" fmla="*/ 0 h 72"/>
                <a:gd name="T6" fmla="*/ 72 w 72"/>
                <a:gd name="T7" fmla="*/ 36 h 72"/>
                <a:gd name="T8" fmla="*/ 36 w 72"/>
                <a:gd name="T9" fmla="*/ 72 h 72"/>
                <a:gd name="T10" fmla="*/ 36 w 72"/>
                <a:gd name="T11" fmla="*/ 12 h 72"/>
                <a:gd name="T12" fmla="*/ 12 w 72"/>
                <a:gd name="T13" fmla="*/ 36 h 72"/>
                <a:gd name="T14" fmla="*/ 36 w 72"/>
                <a:gd name="T15" fmla="*/ 60 h 72"/>
                <a:gd name="T16" fmla="*/ 60 w 72"/>
                <a:gd name="T17" fmla="*/ 36 h 72"/>
                <a:gd name="T18" fmla="*/ 36 w 72"/>
                <a:gd name="T19" fmla="*/ 12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2" h="72">
                  <a:moveTo>
                    <a:pt x="36" y="72"/>
                  </a:moveTo>
                  <a:cubicBezTo>
                    <a:pt x="16" y="72"/>
                    <a:pt x="0" y="56"/>
                    <a:pt x="0" y="36"/>
                  </a:cubicBezTo>
                  <a:cubicBezTo>
                    <a:pt x="0" y="16"/>
                    <a:pt x="16" y="0"/>
                    <a:pt x="36" y="0"/>
                  </a:cubicBezTo>
                  <a:cubicBezTo>
                    <a:pt x="56" y="0"/>
                    <a:pt x="72" y="16"/>
                    <a:pt x="72" y="36"/>
                  </a:cubicBezTo>
                  <a:cubicBezTo>
                    <a:pt x="72" y="56"/>
                    <a:pt x="56" y="72"/>
                    <a:pt x="36" y="72"/>
                  </a:cubicBezTo>
                  <a:close/>
                  <a:moveTo>
                    <a:pt x="36" y="12"/>
                  </a:moveTo>
                  <a:cubicBezTo>
                    <a:pt x="23" y="12"/>
                    <a:pt x="12" y="23"/>
                    <a:pt x="12" y="36"/>
                  </a:cubicBezTo>
                  <a:cubicBezTo>
                    <a:pt x="12" y="49"/>
                    <a:pt x="23" y="60"/>
                    <a:pt x="36" y="60"/>
                  </a:cubicBezTo>
                  <a:cubicBezTo>
                    <a:pt x="49" y="60"/>
                    <a:pt x="60" y="49"/>
                    <a:pt x="60" y="36"/>
                  </a:cubicBezTo>
                  <a:cubicBezTo>
                    <a:pt x="60" y="23"/>
                    <a:pt x="49" y="12"/>
                    <a:pt x="3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
          <p:nvSpPr>
            <p:cNvPr id="42" name="Freeform 154">
              <a:extLst>
                <a:ext uri="{FF2B5EF4-FFF2-40B4-BE49-F238E27FC236}">
                  <a16:creationId xmlns:a16="http://schemas.microsoft.com/office/drawing/2014/main" id="{A3671D3A-088A-46BF-B9E0-6149A8E40259}"/>
                </a:ext>
              </a:extLst>
            </p:cNvPr>
            <p:cNvSpPr>
              <a:spLocks noEditPoints="1"/>
            </p:cNvSpPr>
            <p:nvPr/>
          </p:nvSpPr>
          <p:spPr bwMode="auto">
            <a:xfrm>
              <a:off x="1432" y="3208"/>
              <a:ext cx="160" cy="89"/>
            </a:xfrm>
            <a:custGeom>
              <a:avLst/>
              <a:gdLst>
                <a:gd name="T0" fmla="*/ 102 w 108"/>
                <a:gd name="T1" fmla="*/ 60 h 60"/>
                <a:gd name="T2" fmla="*/ 6 w 108"/>
                <a:gd name="T3" fmla="*/ 60 h 60"/>
                <a:gd name="T4" fmla="*/ 0 w 108"/>
                <a:gd name="T5" fmla="*/ 54 h 60"/>
                <a:gd name="T6" fmla="*/ 54 w 108"/>
                <a:gd name="T7" fmla="*/ 0 h 60"/>
                <a:gd name="T8" fmla="*/ 108 w 108"/>
                <a:gd name="T9" fmla="*/ 54 h 60"/>
                <a:gd name="T10" fmla="*/ 102 w 108"/>
                <a:gd name="T11" fmla="*/ 60 h 60"/>
                <a:gd name="T12" fmla="*/ 13 w 108"/>
                <a:gd name="T13" fmla="*/ 48 h 60"/>
                <a:gd name="T14" fmla="*/ 96 w 108"/>
                <a:gd name="T15" fmla="*/ 48 h 60"/>
                <a:gd name="T16" fmla="*/ 54 w 108"/>
                <a:gd name="T17" fmla="*/ 12 h 60"/>
                <a:gd name="T18" fmla="*/ 13 w 108"/>
                <a:gd name="T19" fmla="*/ 4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 h="60">
                  <a:moveTo>
                    <a:pt x="102" y="60"/>
                  </a:moveTo>
                  <a:cubicBezTo>
                    <a:pt x="6" y="60"/>
                    <a:pt x="6" y="60"/>
                    <a:pt x="6" y="60"/>
                  </a:cubicBezTo>
                  <a:cubicBezTo>
                    <a:pt x="3" y="60"/>
                    <a:pt x="0" y="57"/>
                    <a:pt x="0" y="54"/>
                  </a:cubicBezTo>
                  <a:cubicBezTo>
                    <a:pt x="0" y="24"/>
                    <a:pt x="24" y="0"/>
                    <a:pt x="54" y="0"/>
                  </a:cubicBezTo>
                  <a:cubicBezTo>
                    <a:pt x="84" y="0"/>
                    <a:pt x="108" y="24"/>
                    <a:pt x="108" y="54"/>
                  </a:cubicBezTo>
                  <a:cubicBezTo>
                    <a:pt x="108" y="57"/>
                    <a:pt x="106" y="60"/>
                    <a:pt x="102" y="60"/>
                  </a:cubicBezTo>
                  <a:close/>
                  <a:moveTo>
                    <a:pt x="13" y="48"/>
                  </a:moveTo>
                  <a:cubicBezTo>
                    <a:pt x="96" y="48"/>
                    <a:pt x="96" y="48"/>
                    <a:pt x="96" y="48"/>
                  </a:cubicBezTo>
                  <a:cubicBezTo>
                    <a:pt x="93" y="28"/>
                    <a:pt x="75" y="12"/>
                    <a:pt x="54" y="12"/>
                  </a:cubicBezTo>
                  <a:cubicBezTo>
                    <a:pt x="33" y="12"/>
                    <a:pt x="16" y="28"/>
                    <a:pt x="13" y="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grpSp>
      <p:pic>
        <p:nvPicPr>
          <p:cNvPr id="2" name="Picture 1">
            <a:extLst>
              <a:ext uri="{FF2B5EF4-FFF2-40B4-BE49-F238E27FC236}">
                <a16:creationId xmlns:a16="http://schemas.microsoft.com/office/drawing/2014/main" id="{06F57DF5-B2AE-DC6F-FF99-D41F9CC5F9AD}"/>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colorTemperature colorTemp="7200"/>
                    </a14:imgEffect>
                  </a14:imgLayer>
                </a14:imgProps>
              </a:ext>
              <a:ext uri="{28A0092B-C50C-407E-A947-70E740481C1C}">
                <a14:useLocalDpi xmlns:a14="http://schemas.microsoft.com/office/drawing/2010/main" val="0"/>
              </a:ext>
            </a:extLst>
          </a:blip>
          <a:srcRect l="55423" t="3412" r="15320" b="37196"/>
          <a:stretch/>
        </p:blipFill>
        <p:spPr>
          <a:xfrm>
            <a:off x="5112704" y="2306372"/>
            <a:ext cx="1966594" cy="2281250"/>
          </a:xfrm>
          <a:custGeom>
            <a:avLst/>
            <a:gdLst>
              <a:gd name="connsiteX0" fmla="*/ 871535 w 1743070"/>
              <a:gd name="connsiteY0" fmla="*/ 0 h 2021962"/>
              <a:gd name="connsiteX1" fmla="*/ 1743070 w 1743070"/>
              <a:gd name="connsiteY1" fmla="*/ 524699 h 2021962"/>
              <a:gd name="connsiteX2" fmla="*/ 1743070 w 1743070"/>
              <a:gd name="connsiteY2" fmla="*/ 1497263 h 2021962"/>
              <a:gd name="connsiteX3" fmla="*/ 871535 w 1743070"/>
              <a:gd name="connsiteY3" fmla="*/ 2021962 h 2021962"/>
              <a:gd name="connsiteX4" fmla="*/ 0 w 1743070"/>
              <a:gd name="connsiteY4" fmla="*/ 1497263 h 2021962"/>
              <a:gd name="connsiteX5" fmla="*/ 0 w 1743070"/>
              <a:gd name="connsiteY5" fmla="*/ 524699 h 2021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43070" h="2021962">
                <a:moveTo>
                  <a:pt x="871535" y="0"/>
                </a:moveTo>
                <a:lnTo>
                  <a:pt x="1743070" y="524699"/>
                </a:lnTo>
                <a:lnTo>
                  <a:pt x="1743070" y="1497263"/>
                </a:lnTo>
                <a:lnTo>
                  <a:pt x="871535" y="2021962"/>
                </a:lnTo>
                <a:lnTo>
                  <a:pt x="0" y="1497263"/>
                </a:lnTo>
                <a:lnTo>
                  <a:pt x="0" y="524699"/>
                </a:lnTo>
                <a:close/>
              </a:path>
            </a:pathLst>
          </a:custGeom>
          <a:ln>
            <a:solidFill>
              <a:schemeClr val="accent1"/>
            </a:solidFill>
          </a:ln>
        </p:spPr>
      </p:pic>
      <p:sp>
        <p:nvSpPr>
          <p:cNvPr id="4" name="Hexagon 3">
            <a:extLst>
              <a:ext uri="{FF2B5EF4-FFF2-40B4-BE49-F238E27FC236}">
                <a16:creationId xmlns:a16="http://schemas.microsoft.com/office/drawing/2014/main" id="{5E5B1436-8230-AABC-2143-13142F01393C}"/>
              </a:ext>
            </a:extLst>
          </p:cNvPr>
          <p:cNvSpPr/>
          <p:nvPr/>
        </p:nvSpPr>
        <p:spPr>
          <a:xfrm rot="16200000">
            <a:off x="4721644" y="2262207"/>
            <a:ext cx="2748714" cy="2369580"/>
          </a:xfrm>
          <a:prstGeom prst="hexagon">
            <a:avLst>
              <a:gd name="adj" fmla="val 30102"/>
              <a:gd name="vf" fmla="val 115470"/>
            </a:avLst>
          </a:prstGeom>
          <a:noFill/>
          <a:ln w="38100">
            <a:solidFill>
              <a:srgbClr val="ACEAFF"/>
            </a:solid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500" b="0" i="0" u="none" strike="noStrike" kern="1200" cap="none" spc="0" normalizeH="0" baseline="0" noProof="0" dirty="0">
              <a:ln>
                <a:noFill/>
              </a:ln>
              <a:solidFill>
                <a:srgbClr val="FFFFFF"/>
              </a:solidFill>
              <a:effectLst/>
              <a:uLnTx/>
              <a:uFillTx/>
              <a:latin typeface="Arial"/>
              <a:ea typeface="+mn-ea"/>
              <a:cs typeface="+mn-cs"/>
            </a:endParaRPr>
          </a:p>
        </p:txBody>
      </p:sp>
      <p:sp>
        <p:nvSpPr>
          <p:cNvPr id="7" name="TextBox 6">
            <a:extLst>
              <a:ext uri="{FF2B5EF4-FFF2-40B4-BE49-F238E27FC236}">
                <a16:creationId xmlns:a16="http://schemas.microsoft.com/office/drawing/2014/main" id="{82B64974-AE34-B85E-9CA7-3822A7EB4D64}"/>
              </a:ext>
            </a:extLst>
          </p:cNvPr>
          <p:cNvSpPr txBox="1"/>
          <p:nvPr/>
        </p:nvSpPr>
        <p:spPr>
          <a:xfrm>
            <a:off x="8177948" y="4356009"/>
            <a:ext cx="3523137" cy="1406539"/>
          </a:xfrm>
          <a:prstGeom prst="rect">
            <a:avLst/>
          </a:prstGeom>
          <a:noFill/>
        </p:spPr>
        <p:txBody>
          <a:bodyPr wrap="square" lIns="0" tIns="0" rIns="0" bIns="0" rtlCol="0">
            <a:spAutoFit/>
          </a:bodyPr>
          <a:lstStyle/>
          <a:p>
            <a:pPr defTabSz="914400">
              <a:lnSpc>
                <a:spcPct val="110000"/>
              </a:lnSpc>
              <a:spcAft>
                <a:spcPts val="300"/>
              </a:spcAft>
              <a:defRPr/>
            </a:pPr>
            <a:r>
              <a:rPr lang="en-GB" sz="1400" dirty="0">
                <a:solidFill>
                  <a:srgbClr val="7213EA"/>
                </a:solidFill>
                <a:latin typeface="Arial" panose="020B0604020202020204" pitchFamily="34" charset="0"/>
                <a:cs typeface="Arial" panose="020B0604020202020204" pitchFamily="34" charset="0"/>
              </a:rPr>
              <a:t>Trade structure</a:t>
            </a:r>
          </a:p>
          <a:p>
            <a:pPr defTabSz="914400" eaLnBrk="0" fontAlgn="base" hangingPunct="0">
              <a:spcBef>
                <a:spcPct val="0"/>
              </a:spcBef>
              <a:spcAft>
                <a:spcPct val="0"/>
              </a:spcAft>
              <a:buFontTx/>
              <a:buChar char="•"/>
            </a:pPr>
            <a:r>
              <a:rPr lang="en-US" altLang="en-US" sz="1050" dirty="0">
                <a:latin typeface="Roboto" panose="02000000000000000000" pitchFamily="2" charset="0"/>
                <a:ea typeface="Roboto" panose="02000000000000000000" pitchFamily="2" charset="0"/>
              </a:rPr>
              <a:t>Over-reliance on raw material exports (oil, gas, metals), leading to competition instead of complementarity among member countries.</a:t>
            </a:r>
          </a:p>
          <a:p>
            <a:pPr defTabSz="914400" eaLnBrk="0" fontAlgn="base" hangingPunct="0">
              <a:spcBef>
                <a:spcPct val="0"/>
              </a:spcBef>
              <a:spcAft>
                <a:spcPct val="0"/>
              </a:spcAft>
              <a:buFontTx/>
              <a:buChar char="•"/>
            </a:pPr>
            <a:r>
              <a:rPr lang="en-US" altLang="en-US" sz="1050" dirty="0">
                <a:latin typeface="Roboto" panose="02000000000000000000" pitchFamily="2" charset="0"/>
                <a:ea typeface="Roboto" panose="02000000000000000000" pitchFamily="2" charset="0"/>
              </a:rPr>
              <a:t>Limited diversification in trade; most exports are energy and low value-added goods.</a:t>
            </a:r>
          </a:p>
          <a:p>
            <a:pPr defTabSz="914400" eaLnBrk="0" fontAlgn="base" hangingPunct="0">
              <a:spcBef>
                <a:spcPct val="0"/>
              </a:spcBef>
              <a:spcAft>
                <a:spcPct val="0"/>
              </a:spcAft>
              <a:buFontTx/>
              <a:buChar char="•"/>
            </a:pPr>
            <a:r>
              <a:rPr lang="en-US" altLang="en-US" sz="1050" dirty="0">
                <a:latin typeface="Roboto" panose="02000000000000000000" pitchFamily="2" charset="0"/>
                <a:ea typeface="Roboto" panose="02000000000000000000" pitchFamily="2" charset="0"/>
              </a:rPr>
              <a:t>Disproportionate contribution of Türkiye to machinery and equipment exports compared to other members. </a:t>
            </a:r>
          </a:p>
        </p:txBody>
      </p:sp>
      <p:sp>
        <p:nvSpPr>
          <p:cNvPr id="9" name="Rectangle 8">
            <a:extLst>
              <a:ext uri="{FF2B5EF4-FFF2-40B4-BE49-F238E27FC236}">
                <a16:creationId xmlns:a16="http://schemas.microsoft.com/office/drawing/2014/main" id="{AD8FE4F8-C746-8AD1-BB84-D6AFEA9D2C13}"/>
              </a:ext>
            </a:extLst>
          </p:cNvPr>
          <p:cNvSpPr/>
          <p:nvPr/>
        </p:nvSpPr>
        <p:spPr>
          <a:xfrm>
            <a:off x="5362280" y="2366067"/>
            <a:ext cx="153134" cy="15313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500" b="0" i="0" u="none" strike="noStrike" kern="1200" cap="none" spc="0" normalizeH="0" baseline="0" noProof="0" dirty="0">
              <a:ln>
                <a:noFill/>
              </a:ln>
              <a:solidFill>
                <a:srgbClr val="FFFFFF"/>
              </a:solidFill>
              <a:effectLst/>
              <a:uLnTx/>
              <a:uFillTx/>
              <a:latin typeface="Arial"/>
              <a:ea typeface="+mn-ea"/>
              <a:cs typeface="+mn-cs"/>
            </a:endParaRPr>
          </a:p>
        </p:txBody>
      </p:sp>
      <p:sp>
        <p:nvSpPr>
          <p:cNvPr id="10" name="TextBox 9">
            <a:extLst>
              <a:ext uri="{FF2B5EF4-FFF2-40B4-BE49-F238E27FC236}">
                <a16:creationId xmlns:a16="http://schemas.microsoft.com/office/drawing/2014/main" id="{9E7835C4-A17C-B8BD-EBEF-83E9DA30009D}"/>
              </a:ext>
            </a:extLst>
          </p:cNvPr>
          <p:cNvSpPr txBox="1"/>
          <p:nvPr/>
        </p:nvSpPr>
        <p:spPr>
          <a:xfrm>
            <a:off x="5363695" y="3093708"/>
            <a:ext cx="1464612" cy="641714"/>
          </a:xfrm>
          <a:prstGeom prst="rect">
            <a:avLst/>
          </a:prstGeom>
          <a:noFill/>
        </p:spPr>
        <p:txBody>
          <a:bodyPr wrap="square" lIns="0" tIns="0" rIns="0" bIns="0" rtlCol="0">
            <a:spAutoFit/>
          </a:bodyPr>
          <a:lstStyle/>
          <a:p>
            <a:pPr marL="0" marR="0" lvl="0" indent="0" algn="ctr" defTabSz="914400" rtl="0" eaLnBrk="1" fontAlgn="auto" latinLnBrk="0" hangingPunct="1">
              <a:lnSpc>
                <a:spcPct val="70000"/>
              </a:lnSpc>
              <a:spcBef>
                <a:spcPts val="0"/>
              </a:spcBef>
              <a:spcAft>
                <a:spcPts val="300"/>
              </a:spcAft>
              <a:buClrTx/>
              <a:buSzTx/>
              <a:buFontTx/>
              <a:buNone/>
              <a:tabLst/>
              <a:defRPr/>
            </a:pPr>
            <a:r>
              <a:rPr kumimoji="0" lang="en-US" sz="2800" b="0" i="0" u="none" strike="noStrike" kern="1200" cap="none" spc="0" normalizeH="0" baseline="0" noProof="0" dirty="0">
                <a:ln>
                  <a:noFill/>
                </a:ln>
                <a:solidFill>
                  <a:srgbClr val="FFFFFF"/>
                </a:solidFill>
                <a:effectLst/>
                <a:uLnTx/>
                <a:uFillTx/>
                <a:latin typeface="KPMG Cyrillic Bold" panose="020B0803030202040204" pitchFamily="34" charset="0"/>
                <a:ea typeface="+mn-ea"/>
                <a:cs typeface="+mn-cs"/>
              </a:rPr>
              <a:t>ECOTA</a:t>
            </a:r>
          </a:p>
          <a:p>
            <a:pPr marL="0" marR="0" lvl="0" indent="0" algn="ctr" defTabSz="914400" rtl="0" eaLnBrk="1" fontAlgn="auto" latinLnBrk="0" hangingPunct="1">
              <a:lnSpc>
                <a:spcPct val="70000"/>
              </a:lnSpc>
              <a:spcBef>
                <a:spcPts val="0"/>
              </a:spcBef>
              <a:spcAft>
                <a:spcPts val="300"/>
              </a:spcAft>
              <a:buClrTx/>
              <a:buSzTx/>
              <a:buFontTx/>
              <a:buNone/>
              <a:tabLst/>
              <a:defRPr/>
            </a:pPr>
            <a:r>
              <a:rPr lang="en-US" sz="2800" dirty="0">
                <a:solidFill>
                  <a:srgbClr val="FFFFFF"/>
                </a:solidFill>
                <a:latin typeface="KPMG Cyrillic Bold" panose="020B0803030202040204" pitchFamily="34" charset="0"/>
              </a:rPr>
              <a:t>integration</a:t>
            </a:r>
            <a:endParaRPr kumimoji="0" lang="en-GB" sz="2800" b="0" i="0" u="none" strike="noStrike" kern="1200" cap="none" spc="0" normalizeH="0" baseline="0" noProof="0" dirty="0">
              <a:ln>
                <a:noFill/>
              </a:ln>
              <a:solidFill>
                <a:srgbClr val="FFFFFF"/>
              </a:solidFill>
              <a:effectLst/>
              <a:uLnTx/>
              <a:uFillTx/>
              <a:latin typeface="KPMG Bold" panose="020B0803030202040204" pitchFamily="34" charset="0"/>
              <a:ea typeface="+mn-ea"/>
              <a:cs typeface="+mn-cs"/>
            </a:endParaRPr>
          </a:p>
        </p:txBody>
      </p:sp>
      <p:sp>
        <p:nvSpPr>
          <p:cNvPr id="11" name="TextBox 10">
            <a:extLst>
              <a:ext uri="{FF2B5EF4-FFF2-40B4-BE49-F238E27FC236}">
                <a16:creationId xmlns:a16="http://schemas.microsoft.com/office/drawing/2014/main" id="{A546F6E8-137D-AE5F-6F13-667F481097E6}"/>
              </a:ext>
            </a:extLst>
          </p:cNvPr>
          <p:cNvSpPr txBox="1"/>
          <p:nvPr/>
        </p:nvSpPr>
        <p:spPr>
          <a:xfrm rot="10800000" flipV="1">
            <a:off x="987626" y="3067338"/>
            <a:ext cx="2992806" cy="921791"/>
          </a:xfrm>
          <a:prstGeom prst="rect">
            <a:avLst/>
          </a:prstGeom>
          <a:noFill/>
        </p:spPr>
        <p:txBody>
          <a:bodyPr wrap="square" lIns="0" tIns="0" rIns="0" bIns="0" rtlCol="0">
            <a:spAutoFit/>
          </a:bodyPr>
          <a:lstStyle/>
          <a:p>
            <a:pPr defTabSz="914400">
              <a:lnSpc>
                <a:spcPct val="110000"/>
              </a:lnSpc>
              <a:spcAft>
                <a:spcPts val="300"/>
              </a:spcAft>
              <a:defRPr/>
            </a:pPr>
            <a:r>
              <a:rPr lang="en-GB" sz="1400" dirty="0">
                <a:solidFill>
                  <a:srgbClr val="7213EA"/>
                </a:solidFill>
                <a:latin typeface="Arial" panose="020B0604020202020204" pitchFamily="34" charset="0"/>
                <a:cs typeface="Arial" panose="020B0604020202020204" pitchFamily="34" charset="0"/>
              </a:rPr>
              <a:t>Tariff and Non-Tariff Barriers</a:t>
            </a:r>
          </a:p>
          <a:p>
            <a:pPr defTabSz="914400" eaLnBrk="0" fontAlgn="base" hangingPunct="0">
              <a:spcBef>
                <a:spcPct val="0"/>
              </a:spcBef>
              <a:spcAft>
                <a:spcPct val="0"/>
              </a:spcAft>
              <a:buFontTx/>
              <a:buChar char="•"/>
            </a:pPr>
            <a:r>
              <a:rPr lang="en-US" altLang="en-US" sz="1050" dirty="0">
                <a:latin typeface="Roboto" panose="02000000000000000000" pitchFamily="2" charset="0"/>
                <a:ea typeface="Roboto" panose="02000000000000000000" pitchFamily="2" charset="0"/>
              </a:rPr>
              <a:t>High tariffs in Iran, Pakistan, and Afghanistan to protect domestic production, hindering trade.</a:t>
            </a:r>
          </a:p>
          <a:p>
            <a:pPr defTabSz="914400" eaLnBrk="0" fontAlgn="base" hangingPunct="0">
              <a:spcBef>
                <a:spcPct val="0"/>
              </a:spcBef>
              <a:spcAft>
                <a:spcPct val="0"/>
              </a:spcAft>
              <a:buFontTx/>
              <a:buChar char="•"/>
            </a:pPr>
            <a:r>
              <a:rPr lang="en-US" altLang="en-US" sz="1050" dirty="0">
                <a:latin typeface="Roboto" panose="02000000000000000000" pitchFamily="2" charset="0"/>
                <a:ea typeface="Roboto" panose="02000000000000000000" pitchFamily="2" charset="0"/>
              </a:rPr>
              <a:t>Inconsistent sanitary and phytosanitary (SPS) standards creating obstacles for agricultural trade</a:t>
            </a:r>
            <a:r>
              <a:rPr lang="en-US" altLang="en-US" sz="1000" dirty="0">
                <a:solidFill>
                  <a:srgbClr val="00338D"/>
                </a:solidFill>
                <a:latin typeface="Arial"/>
              </a:rPr>
              <a:t>.</a:t>
            </a:r>
          </a:p>
        </p:txBody>
      </p:sp>
      <p:sp>
        <p:nvSpPr>
          <p:cNvPr id="12" name="TextBox 11">
            <a:extLst>
              <a:ext uri="{FF2B5EF4-FFF2-40B4-BE49-F238E27FC236}">
                <a16:creationId xmlns:a16="http://schemas.microsoft.com/office/drawing/2014/main" id="{F8510223-5EF7-933D-9880-715FAE9B73D7}"/>
              </a:ext>
            </a:extLst>
          </p:cNvPr>
          <p:cNvSpPr txBox="1"/>
          <p:nvPr/>
        </p:nvSpPr>
        <p:spPr>
          <a:xfrm>
            <a:off x="987626" y="4343178"/>
            <a:ext cx="3002877" cy="1406539"/>
          </a:xfrm>
          <a:prstGeom prst="rect">
            <a:avLst/>
          </a:prstGeom>
          <a:noFill/>
        </p:spPr>
        <p:txBody>
          <a:bodyPr wrap="square" lIns="0" tIns="0" rIns="0" bIns="0" rtlCol="0">
            <a:spAutoFit/>
          </a:bodyPr>
          <a:lstStyle/>
          <a:p>
            <a:pPr defTabSz="914400">
              <a:lnSpc>
                <a:spcPct val="110000"/>
              </a:lnSpc>
              <a:spcAft>
                <a:spcPts val="300"/>
              </a:spcAft>
              <a:defRPr/>
            </a:pPr>
            <a:r>
              <a:rPr lang="en-GB" sz="1400" dirty="0">
                <a:solidFill>
                  <a:srgbClr val="7213EA"/>
                </a:solidFill>
                <a:latin typeface="Arial" panose="020B0604020202020204" pitchFamily="34" charset="0"/>
                <a:cs typeface="Arial" panose="020B0604020202020204" pitchFamily="34" charset="0"/>
              </a:rPr>
              <a:t>Ineffective Institutional Framework</a:t>
            </a:r>
          </a:p>
          <a:p>
            <a:pPr defTabSz="914400" eaLnBrk="0" fontAlgn="base" hangingPunct="0">
              <a:spcBef>
                <a:spcPct val="0"/>
              </a:spcBef>
              <a:spcAft>
                <a:spcPct val="0"/>
              </a:spcAft>
              <a:buFontTx/>
              <a:buChar char="•"/>
              <a:defRPr/>
            </a:pPr>
            <a:r>
              <a:rPr lang="en-US" sz="1050" dirty="0">
                <a:latin typeface="Roboto" panose="02000000000000000000" pitchFamily="2" charset="0"/>
                <a:ea typeface="Roboto" panose="02000000000000000000" pitchFamily="2" charset="0"/>
              </a:rPr>
              <a:t>Absence of a supranational body to enforce compliance and resolve disputes.</a:t>
            </a:r>
          </a:p>
          <a:p>
            <a:pPr defTabSz="914400" eaLnBrk="0" fontAlgn="base" hangingPunct="0">
              <a:spcBef>
                <a:spcPct val="0"/>
              </a:spcBef>
              <a:spcAft>
                <a:spcPct val="0"/>
              </a:spcAft>
              <a:buFontTx/>
              <a:buChar char="•"/>
              <a:defRPr/>
            </a:pPr>
            <a:r>
              <a:rPr lang="en-US" sz="1050" dirty="0">
                <a:latin typeface="Roboto" panose="02000000000000000000" pitchFamily="2" charset="0"/>
                <a:ea typeface="Roboto" panose="02000000000000000000" pitchFamily="2" charset="0"/>
              </a:rPr>
              <a:t>Poor integration of ECOTA rules into national legal frameworks, making implementation inconsistent.</a:t>
            </a:r>
          </a:p>
          <a:p>
            <a:pPr defTabSz="914400" eaLnBrk="0" fontAlgn="base" hangingPunct="0">
              <a:spcBef>
                <a:spcPct val="0"/>
              </a:spcBef>
              <a:spcAft>
                <a:spcPct val="0"/>
              </a:spcAft>
              <a:buFontTx/>
              <a:buChar char="•"/>
              <a:defRPr/>
            </a:pPr>
            <a:r>
              <a:rPr lang="en-US" sz="1050" dirty="0">
                <a:latin typeface="Roboto" panose="02000000000000000000" pitchFamily="2" charset="0"/>
                <a:ea typeface="Roboto" panose="02000000000000000000" pitchFamily="2" charset="0"/>
              </a:rPr>
              <a:t>Insufficient financial resources to support joint projects and infrastructure initiatives.</a:t>
            </a:r>
          </a:p>
        </p:txBody>
      </p:sp>
      <p:sp>
        <p:nvSpPr>
          <p:cNvPr id="13" name="Rectangle 12">
            <a:extLst>
              <a:ext uri="{FF2B5EF4-FFF2-40B4-BE49-F238E27FC236}">
                <a16:creationId xmlns:a16="http://schemas.microsoft.com/office/drawing/2014/main" id="{2FC631E9-A88D-567B-2319-70682619BD94}"/>
              </a:ext>
            </a:extLst>
          </p:cNvPr>
          <p:cNvSpPr/>
          <p:nvPr/>
        </p:nvSpPr>
        <p:spPr>
          <a:xfrm>
            <a:off x="4839784" y="3370429"/>
            <a:ext cx="153134" cy="15313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500" b="0" i="0" u="none" strike="noStrike" kern="1200" cap="none" spc="0" normalizeH="0" baseline="0" noProof="0" dirty="0">
              <a:ln>
                <a:noFill/>
              </a:ln>
              <a:solidFill>
                <a:srgbClr val="FFFFFF"/>
              </a:solidFill>
              <a:effectLst/>
              <a:uLnTx/>
              <a:uFillTx/>
              <a:latin typeface="Arial"/>
              <a:ea typeface="+mn-ea"/>
              <a:cs typeface="+mn-cs"/>
            </a:endParaRPr>
          </a:p>
        </p:txBody>
      </p:sp>
      <p:sp>
        <p:nvSpPr>
          <p:cNvPr id="14" name="Rectangle 13">
            <a:extLst>
              <a:ext uri="{FF2B5EF4-FFF2-40B4-BE49-F238E27FC236}">
                <a16:creationId xmlns:a16="http://schemas.microsoft.com/office/drawing/2014/main" id="{4CC3569E-CB38-41D7-965C-0F210866B3C4}"/>
              </a:ext>
            </a:extLst>
          </p:cNvPr>
          <p:cNvSpPr/>
          <p:nvPr/>
        </p:nvSpPr>
        <p:spPr>
          <a:xfrm>
            <a:off x="7202755" y="3370429"/>
            <a:ext cx="153134" cy="15313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500" b="0" i="0" u="none" strike="noStrike" kern="1200" cap="none" spc="0" normalizeH="0" baseline="0" noProof="0" dirty="0">
              <a:ln>
                <a:noFill/>
              </a:ln>
              <a:solidFill>
                <a:srgbClr val="FFFFFF"/>
              </a:solidFill>
              <a:effectLst/>
              <a:uLnTx/>
              <a:uFillTx/>
              <a:latin typeface="Arial"/>
              <a:ea typeface="+mn-ea"/>
              <a:cs typeface="+mn-cs"/>
            </a:endParaRPr>
          </a:p>
        </p:txBody>
      </p:sp>
      <p:sp>
        <p:nvSpPr>
          <p:cNvPr id="15" name="Rectangle 14">
            <a:extLst>
              <a:ext uri="{FF2B5EF4-FFF2-40B4-BE49-F238E27FC236}">
                <a16:creationId xmlns:a16="http://schemas.microsoft.com/office/drawing/2014/main" id="{DC70C9ED-C2DE-7C5F-1F69-FF6EF38D790F}"/>
              </a:ext>
            </a:extLst>
          </p:cNvPr>
          <p:cNvSpPr/>
          <p:nvPr/>
        </p:nvSpPr>
        <p:spPr>
          <a:xfrm>
            <a:off x="6675173" y="2366067"/>
            <a:ext cx="153134" cy="15313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500" b="0" i="0" u="none" strike="noStrike" kern="1200" cap="none" spc="0" normalizeH="0" baseline="0" noProof="0" dirty="0">
              <a:ln>
                <a:noFill/>
              </a:ln>
              <a:solidFill>
                <a:srgbClr val="FFFFFF"/>
              </a:solidFill>
              <a:effectLst/>
              <a:uLnTx/>
              <a:uFillTx/>
              <a:latin typeface="Arial"/>
              <a:ea typeface="+mn-ea"/>
              <a:cs typeface="+mn-cs"/>
            </a:endParaRPr>
          </a:p>
        </p:txBody>
      </p:sp>
      <p:sp>
        <p:nvSpPr>
          <p:cNvPr id="16" name="Rectangle 15">
            <a:extLst>
              <a:ext uri="{FF2B5EF4-FFF2-40B4-BE49-F238E27FC236}">
                <a16:creationId xmlns:a16="http://schemas.microsoft.com/office/drawing/2014/main" id="{523DEBCD-E932-149C-9F9B-6F35024EA1DC}"/>
              </a:ext>
            </a:extLst>
          </p:cNvPr>
          <p:cNvSpPr/>
          <p:nvPr/>
        </p:nvSpPr>
        <p:spPr>
          <a:xfrm>
            <a:off x="5362280" y="4352559"/>
            <a:ext cx="153134" cy="15313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500" b="0" i="0" u="none" strike="noStrike" kern="1200" cap="none" spc="0" normalizeH="0" baseline="0" noProof="0" dirty="0">
              <a:ln>
                <a:noFill/>
              </a:ln>
              <a:solidFill>
                <a:srgbClr val="FFFFFF"/>
              </a:solidFill>
              <a:effectLst/>
              <a:uLnTx/>
              <a:uFillTx/>
              <a:latin typeface="Arial"/>
              <a:ea typeface="+mn-ea"/>
              <a:cs typeface="+mn-cs"/>
            </a:endParaRPr>
          </a:p>
        </p:txBody>
      </p:sp>
      <p:sp>
        <p:nvSpPr>
          <p:cNvPr id="17" name="Rectangle 16">
            <a:extLst>
              <a:ext uri="{FF2B5EF4-FFF2-40B4-BE49-F238E27FC236}">
                <a16:creationId xmlns:a16="http://schemas.microsoft.com/office/drawing/2014/main" id="{47A753B6-BCE3-7A54-6DD3-F06485841756}"/>
              </a:ext>
            </a:extLst>
          </p:cNvPr>
          <p:cNvSpPr/>
          <p:nvPr/>
        </p:nvSpPr>
        <p:spPr>
          <a:xfrm>
            <a:off x="6675173" y="4352559"/>
            <a:ext cx="153134" cy="15313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500" b="0" i="0" u="none" strike="noStrike" kern="1200" cap="none" spc="0" normalizeH="0" baseline="0" noProof="0" dirty="0">
              <a:ln>
                <a:noFill/>
              </a:ln>
              <a:solidFill>
                <a:srgbClr val="FFFFFF"/>
              </a:solidFill>
              <a:effectLst/>
              <a:uLnTx/>
              <a:uFillTx/>
              <a:latin typeface="Arial"/>
              <a:ea typeface="+mn-ea"/>
              <a:cs typeface="+mn-cs"/>
            </a:endParaRPr>
          </a:p>
        </p:txBody>
      </p:sp>
      <p:grpSp>
        <p:nvGrpSpPr>
          <p:cNvPr id="18" name="Group 17">
            <a:extLst>
              <a:ext uri="{FF2B5EF4-FFF2-40B4-BE49-F238E27FC236}">
                <a16:creationId xmlns:a16="http://schemas.microsoft.com/office/drawing/2014/main" id="{1C1D1C27-8F03-03EE-822D-654A25D45EB6}"/>
              </a:ext>
            </a:extLst>
          </p:cNvPr>
          <p:cNvGrpSpPr/>
          <p:nvPr/>
        </p:nvGrpSpPr>
        <p:grpSpPr>
          <a:xfrm>
            <a:off x="4069667" y="2106016"/>
            <a:ext cx="1232711" cy="2673727"/>
            <a:chOff x="4187824" y="2106016"/>
            <a:chExt cx="1114556" cy="2673727"/>
          </a:xfrm>
        </p:grpSpPr>
        <p:sp>
          <p:nvSpPr>
            <p:cNvPr id="19" name="Freeform: Shape 18">
              <a:extLst>
                <a:ext uri="{FF2B5EF4-FFF2-40B4-BE49-F238E27FC236}">
                  <a16:creationId xmlns:a16="http://schemas.microsoft.com/office/drawing/2014/main" id="{17212223-2768-CA29-36C1-60A236EEF659}"/>
                </a:ext>
              </a:extLst>
            </p:cNvPr>
            <p:cNvSpPr/>
            <p:nvPr/>
          </p:nvSpPr>
          <p:spPr>
            <a:xfrm flipH="1">
              <a:off x="4187824" y="2106016"/>
              <a:ext cx="1114556" cy="197227"/>
            </a:xfrm>
            <a:custGeom>
              <a:avLst/>
              <a:gdLst>
                <a:gd name="connsiteX0" fmla="*/ 0 w 3197111"/>
                <a:gd name="connsiteY0" fmla="*/ 565744 h 565744"/>
                <a:gd name="connsiteX1" fmla="*/ 565744 w 3197111"/>
                <a:gd name="connsiteY1" fmla="*/ 0 h 565744"/>
                <a:gd name="connsiteX2" fmla="*/ 3197111 w 3197111"/>
                <a:gd name="connsiteY2" fmla="*/ 0 h 565744"/>
              </a:gdLst>
              <a:ahLst/>
              <a:cxnLst>
                <a:cxn ang="0">
                  <a:pos x="connsiteX0" y="connsiteY0"/>
                </a:cxn>
                <a:cxn ang="0">
                  <a:pos x="connsiteX1" y="connsiteY1"/>
                </a:cxn>
                <a:cxn ang="0">
                  <a:pos x="connsiteX2" y="connsiteY2"/>
                </a:cxn>
              </a:cxnLst>
              <a:rect l="l" t="t" r="r" b="b"/>
              <a:pathLst>
                <a:path w="3197111" h="565744">
                  <a:moveTo>
                    <a:pt x="0" y="565744"/>
                  </a:moveTo>
                  <a:lnTo>
                    <a:pt x="565744" y="0"/>
                  </a:lnTo>
                  <a:lnTo>
                    <a:pt x="3197111" y="0"/>
                  </a:lnTo>
                </a:path>
              </a:pathLst>
            </a:cu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Arial"/>
                <a:ea typeface="+mn-ea"/>
                <a:cs typeface="+mn-cs"/>
              </a:endParaRPr>
            </a:p>
          </p:txBody>
        </p:sp>
        <p:cxnSp>
          <p:nvCxnSpPr>
            <p:cNvPr id="20" name="Straight Connector 19">
              <a:extLst>
                <a:ext uri="{FF2B5EF4-FFF2-40B4-BE49-F238E27FC236}">
                  <a16:creationId xmlns:a16="http://schemas.microsoft.com/office/drawing/2014/main" id="{B8FF555A-9C08-C2FD-87EA-0520765D9E8B}"/>
                </a:ext>
              </a:extLst>
            </p:cNvPr>
            <p:cNvCxnSpPr>
              <a:cxnSpLocks/>
            </p:cNvCxnSpPr>
            <p:nvPr/>
          </p:nvCxnSpPr>
          <p:spPr>
            <a:xfrm flipH="1">
              <a:off x="4187824" y="3446996"/>
              <a:ext cx="550863" cy="0"/>
            </a:xfrm>
            <a:prstGeom prst="lin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cxnSp>
        <p:sp>
          <p:nvSpPr>
            <p:cNvPr id="21" name="Freeform: Shape 20">
              <a:extLst>
                <a:ext uri="{FF2B5EF4-FFF2-40B4-BE49-F238E27FC236}">
                  <a16:creationId xmlns:a16="http://schemas.microsoft.com/office/drawing/2014/main" id="{6E88EBFB-D6AC-67D4-08DD-D397C2D40BAC}"/>
                </a:ext>
              </a:extLst>
            </p:cNvPr>
            <p:cNvSpPr/>
            <p:nvPr/>
          </p:nvSpPr>
          <p:spPr>
            <a:xfrm flipH="1" flipV="1">
              <a:off x="4187824" y="4582516"/>
              <a:ext cx="1114556" cy="197227"/>
            </a:xfrm>
            <a:custGeom>
              <a:avLst/>
              <a:gdLst>
                <a:gd name="connsiteX0" fmla="*/ 0 w 3197111"/>
                <a:gd name="connsiteY0" fmla="*/ 565744 h 565744"/>
                <a:gd name="connsiteX1" fmla="*/ 565744 w 3197111"/>
                <a:gd name="connsiteY1" fmla="*/ 0 h 565744"/>
                <a:gd name="connsiteX2" fmla="*/ 3197111 w 3197111"/>
                <a:gd name="connsiteY2" fmla="*/ 0 h 565744"/>
              </a:gdLst>
              <a:ahLst/>
              <a:cxnLst>
                <a:cxn ang="0">
                  <a:pos x="connsiteX0" y="connsiteY0"/>
                </a:cxn>
                <a:cxn ang="0">
                  <a:pos x="connsiteX1" y="connsiteY1"/>
                </a:cxn>
                <a:cxn ang="0">
                  <a:pos x="connsiteX2" y="connsiteY2"/>
                </a:cxn>
              </a:cxnLst>
              <a:rect l="l" t="t" r="r" b="b"/>
              <a:pathLst>
                <a:path w="3197111" h="565744">
                  <a:moveTo>
                    <a:pt x="0" y="565744"/>
                  </a:moveTo>
                  <a:lnTo>
                    <a:pt x="565744" y="0"/>
                  </a:lnTo>
                  <a:lnTo>
                    <a:pt x="3197111" y="0"/>
                  </a:lnTo>
                </a:path>
              </a:pathLst>
            </a:cu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Arial"/>
                <a:ea typeface="+mn-ea"/>
                <a:cs typeface="+mn-cs"/>
              </a:endParaRPr>
            </a:p>
          </p:txBody>
        </p:sp>
      </p:grpSp>
      <p:grpSp>
        <p:nvGrpSpPr>
          <p:cNvPr id="22" name="Group 21">
            <a:extLst>
              <a:ext uri="{FF2B5EF4-FFF2-40B4-BE49-F238E27FC236}">
                <a16:creationId xmlns:a16="http://schemas.microsoft.com/office/drawing/2014/main" id="{81FF9D07-58AC-FA3B-E59C-5B549A6A8C67}"/>
              </a:ext>
            </a:extLst>
          </p:cNvPr>
          <p:cNvGrpSpPr/>
          <p:nvPr/>
        </p:nvGrpSpPr>
        <p:grpSpPr>
          <a:xfrm flipH="1">
            <a:off x="6899079" y="2106016"/>
            <a:ext cx="1223256" cy="2673727"/>
            <a:chOff x="4187824" y="2106016"/>
            <a:chExt cx="1114556" cy="2673727"/>
          </a:xfrm>
        </p:grpSpPr>
        <p:sp>
          <p:nvSpPr>
            <p:cNvPr id="23" name="Freeform: Shape 22">
              <a:extLst>
                <a:ext uri="{FF2B5EF4-FFF2-40B4-BE49-F238E27FC236}">
                  <a16:creationId xmlns:a16="http://schemas.microsoft.com/office/drawing/2014/main" id="{7AB5276D-AE77-A854-DD24-DFF13F52C305}"/>
                </a:ext>
              </a:extLst>
            </p:cNvPr>
            <p:cNvSpPr/>
            <p:nvPr/>
          </p:nvSpPr>
          <p:spPr>
            <a:xfrm flipH="1">
              <a:off x="4187824" y="2106016"/>
              <a:ext cx="1114556" cy="197227"/>
            </a:xfrm>
            <a:custGeom>
              <a:avLst/>
              <a:gdLst>
                <a:gd name="connsiteX0" fmla="*/ 0 w 3197111"/>
                <a:gd name="connsiteY0" fmla="*/ 565744 h 565744"/>
                <a:gd name="connsiteX1" fmla="*/ 565744 w 3197111"/>
                <a:gd name="connsiteY1" fmla="*/ 0 h 565744"/>
                <a:gd name="connsiteX2" fmla="*/ 3197111 w 3197111"/>
                <a:gd name="connsiteY2" fmla="*/ 0 h 565744"/>
              </a:gdLst>
              <a:ahLst/>
              <a:cxnLst>
                <a:cxn ang="0">
                  <a:pos x="connsiteX0" y="connsiteY0"/>
                </a:cxn>
                <a:cxn ang="0">
                  <a:pos x="connsiteX1" y="connsiteY1"/>
                </a:cxn>
                <a:cxn ang="0">
                  <a:pos x="connsiteX2" y="connsiteY2"/>
                </a:cxn>
              </a:cxnLst>
              <a:rect l="l" t="t" r="r" b="b"/>
              <a:pathLst>
                <a:path w="3197111" h="565744">
                  <a:moveTo>
                    <a:pt x="0" y="565744"/>
                  </a:moveTo>
                  <a:lnTo>
                    <a:pt x="565744" y="0"/>
                  </a:lnTo>
                  <a:lnTo>
                    <a:pt x="3197111" y="0"/>
                  </a:lnTo>
                </a:path>
              </a:pathLst>
            </a:cu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Arial"/>
                <a:ea typeface="+mn-ea"/>
                <a:cs typeface="+mn-cs"/>
              </a:endParaRPr>
            </a:p>
          </p:txBody>
        </p:sp>
        <p:cxnSp>
          <p:nvCxnSpPr>
            <p:cNvPr id="24" name="Straight Connector 23">
              <a:extLst>
                <a:ext uri="{FF2B5EF4-FFF2-40B4-BE49-F238E27FC236}">
                  <a16:creationId xmlns:a16="http://schemas.microsoft.com/office/drawing/2014/main" id="{F4E25F4A-7505-DC53-5511-919F96A2444D}"/>
                </a:ext>
              </a:extLst>
            </p:cNvPr>
            <p:cNvCxnSpPr>
              <a:cxnSpLocks/>
            </p:cNvCxnSpPr>
            <p:nvPr/>
          </p:nvCxnSpPr>
          <p:spPr>
            <a:xfrm flipH="1">
              <a:off x="4187824" y="3446996"/>
              <a:ext cx="550864" cy="0"/>
            </a:xfrm>
            <a:prstGeom prst="lin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cxnSp>
        <p:sp>
          <p:nvSpPr>
            <p:cNvPr id="25" name="Freeform: Shape 24">
              <a:extLst>
                <a:ext uri="{FF2B5EF4-FFF2-40B4-BE49-F238E27FC236}">
                  <a16:creationId xmlns:a16="http://schemas.microsoft.com/office/drawing/2014/main" id="{BD6D9CCA-0E88-4CBC-B39C-DC2385593EEB}"/>
                </a:ext>
              </a:extLst>
            </p:cNvPr>
            <p:cNvSpPr/>
            <p:nvPr/>
          </p:nvSpPr>
          <p:spPr>
            <a:xfrm flipH="1" flipV="1">
              <a:off x="4187824" y="4582516"/>
              <a:ext cx="1114556" cy="197227"/>
            </a:xfrm>
            <a:custGeom>
              <a:avLst/>
              <a:gdLst>
                <a:gd name="connsiteX0" fmla="*/ 0 w 3197111"/>
                <a:gd name="connsiteY0" fmla="*/ 565744 h 565744"/>
                <a:gd name="connsiteX1" fmla="*/ 565744 w 3197111"/>
                <a:gd name="connsiteY1" fmla="*/ 0 h 565744"/>
                <a:gd name="connsiteX2" fmla="*/ 3197111 w 3197111"/>
                <a:gd name="connsiteY2" fmla="*/ 0 h 565744"/>
              </a:gdLst>
              <a:ahLst/>
              <a:cxnLst>
                <a:cxn ang="0">
                  <a:pos x="connsiteX0" y="connsiteY0"/>
                </a:cxn>
                <a:cxn ang="0">
                  <a:pos x="connsiteX1" y="connsiteY1"/>
                </a:cxn>
                <a:cxn ang="0">
                  <a:pos x="connsiteX2" y="connsiteY2"/>
                </a:cxn>
              </a:cxnLst>
              <a:rect l="l" t="t" r="r" b="b"/>
              <a:pathLst>
                <a:path w="3197111" h="565744">
                  <a:moveTo>
                    <a:pt x="0" y="565744"/>
                  </a:moveTo>
                  <a:lnTo>
                    <a:pt x="565744" y="0"/>
                  </a:lnTo>
                  <a:lnTo>
                    <a:pt x="3197111" y="0"/>
                  </a:lnTo>
                </a:path>
              </a:pathLst>
            </a:cu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Arial"/>
                <a:ea typeface="+mn-ea"/>
                <a:cs typeface="+mn-cs"/>
              </a:endParaRPr>
            </a:p>
          </p:txBody>
        </p:sp>
      </p:grpSp>
      <p:sp>
        <p:nvSpPr>
          <p:cNvPr id="26" name="TextBox 25">
            <a:extLst>
              <a:ext uri="{FF2B5EF4-FFF2-40B4-BE49-F238E27FC236}">
                <a16:creationId xmlns:a16="http://schemas.microsoft.com/office/drawing/2014/main" id="{07F2566F-8FA6-CEA5-CF9E-4677D852F54C}"/>
              </a:ext>
            </a:extLst>
          </p:cNvPr>
          <p:cNvSpPr txBox="1"/>
          <p:nvPr/>
        </p:nvSpPr>
        <p:spPr>
          <a:xfrm>
            <a:off x="8230474" y="1415510"/>
            <a:ext cx="3523137" cy="1244956"/>
          </a:xfrm>
          <a:prstGeom prst="rect">
            <a:avLst/>
          </a:prstGeom>
          <a:noFill/>
        </p:spPr>
        <p:txBody>
          <a:bodyPr wrap="square" lIns="0" tIns="0" rIns="0" bIns="0" rtlCol="0">
            <a:spAutoFit/>
          </a:bodyPr>
          <a:lstStyle/>
          <a:p>
            <a:pPr defTabSz="914400">
              <a:lnSpc>
                <a:spcPct val="110000"/>
              </a:lnSpc>
              <a:spcAft>
                <a:spcPts val="300"/>
              </a:spcAft>
              <a:defRPr/>
            </a:pPr>
            <a:r>
              <a:rPr lang="en-GB" sz="1400" dirty="0">
                <a:solidFill>
                  <a:srgbClr val="7213EA"/>
                </a:solidFill>
                <a:latin typeface="Arial" panose="020B0604020202020204" pitchFamily="34" charset="0"/>
                <a:cs typeface="Arial" panose="020B0604020202020204" pitchFamily="34" charset="0"/>
              </a:rPr>
              <a:t>Insufficient Infrastructure Development</a:t>
            </a:r>
          </a:p>
          <a:p>
            <a:pPr defTabSz="914400" eaLnBrk="0" fontAlgn="base" hangingPunct="0">
              <a:spcBef>
                <a:spcPct val="0"/>
              </a:spcBef>
              <a:spcAft>
                <a:spcPct val="0"/>
              </a:spcAft>
              <a:buFontTx/>
              <a:buChar char="•"/>
            </a:pPr>
            <a:r>
              <a:rPr lang="en-US" altLang="en-US" sz="1050" dirty="0">
                <a:latin typeface="Roboto" panose="02000000000000000000" pitchFamily="2" charset="0"/>
                <a:ea typeface="Roboto" panose="02000000000000000000" pitchFamily="2" charset="0"/>
              </a:rPr>
              <a:t>Lack of interconnected transport and logistics infrastructure across member states.</a:t>
            </a:r>
          </a:p>
          <a:p>
            <a:pPr defTabSz="914400" eaLnBrk="0" fontAlgn="base" hangingPunct="0">
              <a:spcBef>
                <a:spcPct val="0"/>
              </a:spcBef>
              <a:spcAft>
                <a:spcPct val="0"/>
              </a:spcAft>
              <a:buFontTx/>
              <a:buChar char="•"/>
            </a:pPr>
            <a:r>
              <a:rPr lang="en-US" altLang="en-US" sz="1050" dirty="0">
                <a:latin typeface="Roboto" panose="02000000000000000000" pitchFamily="2" charset="0"/>
                <a:ea typeface="Roboto" panose="02000000000000000000" pitchFamily="2" charset="0"/>
              </a:rPr>
              <a:t>Incompatible rail gauge standards and outdated seaport infrastructure causing delays and increased costs.</a:t>
            </a:r>
          </a:p>
          <a:p>
            <a:pPr defTabSz="914400" eaLnBrk="0" fontAlgn="base" hangingPunct="0">
              <a:spcBef>
                <a:spcPct val="0"/>
              </a:spcBef>
              <a:spcAft>
                <a:spcPct val="0"/>
              </a:spcAft>
              <a:buFontTx/>
              <a:buChar char="•"/>
            </a:pPr>
            <a:r>
              <a:rPr lang="en-US" altLang="en-US" sz="1050" dirty="0">
                <a:latin typeface="Roboto" panose="02000000000000000000" pitchFamily="2" charset="0"/>
                <a:ea typeface="Roboto" panose="02000000000000000000" pitchFamily="2" charset="0"/>
              </a:rPr>
              <a:t>Poor road conditions, particularly in mountainous areas (e.g., Afghanistan, Tajikistan). </a:t>
            </a:r>
          </a:p>
        </p:txBody>
      </p:sp>
      <p:sp>
        <p:nvSpPr>
          <p:cNvPr id="27" name="TextBox 26">
            <a:extLst>
              <a:ext uri="{FF2B5EF4-FFF2-40B4-BE49-F238E27FC236}">
                <a16:creationId xmlns:a16="http://schemas.microsoft.com/office/drawing/2014/main" id="{9931FA82-CB91-3A37-C5FF-C11705AAB0CD}"/>
              </a:ext>
            </a:extLst>
          </p:cNvPr>
          <p:cNvSpPr txBox="1"/>
          <p:nvPr/>
        </p:nvSpPr>
        <p:spPr>
          <a:xfrm rot="10800000" flipV="1">
            <a:off x="8267445" y="3003438"/>
            <a:ext cx="3523136" cy="921791"/>
          </a:xfrm>
          <a:prstGeom prst="rect">
            <a:avLst/>
          </a:prstGeom>
          <a:noFill/>
        </p:spPr>
        <p:txBody>
          <a:bodyPr wrap="square" lIns="0" tIns="0" rIns="0" bIns="0" rtlCol="0">
            <a:spAutoFit/>
          </a:bodyPr>
          <a:lstStyle/>
          <a:p>
            <a:pPr defTabSz="914400">
              <a:lnSpc>
                <a:spcPct val="110000"/>
              </a:lnSpc>
              <a:spcAft>
                <a:spcPts val="300"/>
              </a:spcAft>
              <a:defRPr/>
            </a:pPr>
            <a:r>
              <a:rPr lang="en-US" sz="1400" dirty="0">
                <a:solidFill>
                  <a:srgbClr val="7213EA"/>
                </a:solidFill>
                <a:latin typeface="Arial" panose="020B0604020202020204" pitchFamily="34" charset="0"/>
                <a:cs typeface="Arial" panose="020B0604020202020204" pitchFamily="34" charset="0"/>
              </a:rPr>
              <a:t>Trade barriers</a:t>
            </a:r>
          </a:p>
          <a:p>
            <a:pPr defTabSz="914400" eaLnBrk="0" fontAlgn="base" hangingPunct="0">
              <a:spcBef>
                <a:spcPct val="0"/>
              </a:spcBef>
              <a:spcAft>
                <a:spcPct val="0"/>
              </a:spcAft>
              <a:buFontTx/>
              <a:buChar char="•"/>
            </a:pPr>
            <a:r>
              <a:rPr lang="en-US" altLang="en-US" sz="1050" dirty="0">
                <a:latin typeface="Roboto" panose="02000000000000000000" pitchFamily="2" charset="0"/>
                <a:ea typeface="Roboto" panose="02000000000000000000" pitchFamily="2" charset="0"/>
              </a:rPr>
              <a:t>Inconsistent sanitary and phytosanitary (SPS) standards creating obstacles for agricultural trade.</a:t>
            </a:r>
          </a:p>
          <a:p>
            <a:pPr defTabSz="914400" eaLnBrk="0" fontAlgn="base" hangingPunct="0">
              <a:spcBef>
                <a:spcPct val="0"/>
              </a:spcBef>
              <a:spcAft>
                <a:spcPct val="0"/>
              </a:spcAft>
              <a:buFontTx/>
              <a:buChar char="•"/>
            </a:pPr>
            <a:r>
              <a:rPr lang="en-US" altLang="en-US" sz="1050" dirty="0">
                <a:latin typeface="Roboto" panose="02000000000000000000" pitchFamily="2" charset="0"/>
                <a:ea typeface="Roboto" panose="02000000000000000000" pitchFamily="2" charset="0"/>
              </a:rPr>
              <a:t>Lack of mutual recognition of certificates, resulting in higher costs and delays for exporters. </a:t>
            </a:r>
          </a:p>
        </p:txBody>
      </p:sp>
      <p:sp>
        <p:nvSpPr>
          <p:cNvPr id="28" name="TextBox 27">
            <a:extLst>
              <a:ext uri="{FF2B5EF4-FFF2-40B4-BE49-F238E27FC236}">
                <a16:creationId xmlns:a16="http://schemas.microsoft.com/office/drawing/2014/main" id="{9F46FC82-CEAE-70AF-2728-C562F2B25018}"/>
              </a:ext>
            </a:extLst>
          </p:cNvPr>
          <p:cNvSpPr txBox="1"/>
          <p:nvPr/>
        </p:nvSpPr>
        <p:spPr>
          <a:xfrm>
            <a:off x="995365" y="1416867"/>
            <a:ext cx="3002876" cy="1460400"/>
          </a:xfrm>
          <a:prstGeom prst="rect">
            <a:avLst/>
          </a:prstGeom>
          <a:noFill/>
        </p:spPr>
        <p:txBody>
          <a:bodyPr wrap="square" lIns="0" tIns="0" rIns="0" bIns="0" rtlCol="0">
            <a:spAutoFit/>
          </a:bodyPr>
          <a:lstStyle/>
          <a:p>
            <a:pPr marL="0" marR="0" lvl="0" indent="0" algn="l" defTabSz="914400" rtl="0" eaLnBrk="1" fontAlgn="auto" latinLnBrk="0" hangingPunct="1">
              <a:lnSpc>
                <a:spcPct val="110000"/>
              </a:lnSpc>
              <a:spcBef>
                <a:spcPts val="0"/>
              </a:spcBef>
              <a:spcAft>
                <a:spcPts val="300"/>
              </a:spcAft>
              <a:buClrTx/>
              <a:buSzTx/>
              <a:buFontTx/>
              <a:buNone/>
              <a:tabLst/>
              <a:defRPr/>
            </a:pPr>
            <a:r>
              <a:rPr kumimoji="0" lang="en-GB" sz="1400" b="0" i="0" u="none" strike="noStrike" kern="1200" cap="none" spc="0" normalizeH="0" baseline="0" noProof="0" dirty="0">
                <a:ln>
                  <a:noFill/>
                </a:ln>
                <a:solidFill>
                  <a:srgbClr val="7213EA"/>
                </a:solidFill>
                <a:effectLst/>
                <a:uLnTx/>
                <a:uFillTx/>
                <a:latin typeface="Arial" panose="020B0604020202020204" pitchFamily="34" charset="0"/>
                <a:cs typeface="Arial" panose="020B0604020202020204" pitchFamily="34" charset="0"/>
              </a:rPr>
              <a:t>Political and Geopolitical Instability</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1050" dirty="0">
                <a:latin typeface="Roboto" panose="02000000000000000000" pitchFamily="2" charset="0"/>
                <a:ea typeface="Roboto" panose="02000000000000000000" pitchFamily="2" charset="0"/>
              </a:rPr>
              <a:t>International sanctions on Iran, limiting trade opportunities and financial transactions.</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1050" dirty="0">
                <a:latin typeface="Roboto" panose="02000000000000000000" pitchFamily="2" charset="0"/>
                <a:ea typeface="Roboto" panose="02000000000000000000" pitchFamily="2" charset="0"/>
              </a:rPr>
              <a:t>Conflicts between ECOTA obligations and commitments to other integration groups</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1050" dirty="0">
                <a:latin typeface="Roboto" panose="02000000000000000000" pitchFamily="2" charset="0"/>
                <a:ea typeface="Roboto" panose="02000000000000000000" pitchFamily="2" charset="0"/>
              </a:rPr>
              <a:t>Diverging geopolitical priorities, such as China's Belt and Road Initiative conflicting with Iran's North-South corridor</a:t>
            </a:r>
            <a:endParaRPr lang="en-GB" sz="105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16745595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a:extLst>
              <a:ext uri="{FF2B5EF4-FFF2-40B4-BE49-F238E27FC236}">
                <a16:creationId xmlns:a16="http://schemas.microsoft.com/office/drawing/2014/main" id="{B84A8EE6-0C3C-4735-8628-32B1F5675F75}"/>
              </a:ext>
            </a:extLst>
          </p:cNvPr>
          <p:cNvSpPr>
            <a:spLocks noGrp="1"/>
          </p:cNvSpPr>
          <p:nvPr>
            <p:ph type="sldNum" sz="quarter" idx="12"/>
          </p:nvPr>
        </p:nvSpPr>
        <p:spPr/>
        <p:txBody>
          <a:bodyPr/>
          <a:lstStyle/>
          <a:p>
            <a:fld id="{B9A6B7E3-C22C-4CDF-9CA2-833A42E446AA}" type="slidenum">
              <a:rPr lang="x-none" smtClean="0"/>
              <a:t>23</a:t>
            </a:fld>
            <a:endParaRPr lang="x-none"/>
          </a:p>
        </p:txBody>
      </p:sp>
      <p:sp>
        <p:nvSpPr>
          <p:cNvPr id="5" name="Прямоугольник 4">
            <a:extLst>
              <a:ext uri="{FF2B5EF4-FFF2-40B4-BE49-F238E27FC236}">
                <a16:creationId xmlns:a16="http://schemas.microsoft.com/office/drawing/2014/main" id="{EE788540-53A2-4E25-B6E7-61D92C3DE76E}"/>
              </a:ext>
            </a:extLst>
          </p:cNvPr>
          <p:cNvSpPr/>
          <p:nvPr/>
        </p:nvSpPr>
        <p:spPr>
          <a:xfrm>
            <a:off x="0" y="104606"/>
            <a:ext cx="11818620" cy="1200329"/>
          </a:xfrm>
          <a:prstGeom prst="rect">
            <a:avLst/>
          </a:prstGeom>
        </p:spPr>
        <p:txBody>
          <a:bodyPr wrap="square">
            <a:spAutoFit/>
          </a:bodyPr>
          <a:lstStyle/>
          <a:p>
            <a:r>
              <a:rPr lang="en-US" sz="2400" b="1" dirty="0">
                <a:latin typeface="Roboto" panose="02000000000000000000" pitchFamily="2" charset="0"/>
                <a:ea typeface="Roboto" panose="02000000000000000000" pitchFamily="2" charset="0"/>
                <a:cs typeface="Times New Roman" panose="02020603050405020304" pitchFamily="18" charset="0"/>
              </a:rPr>
              <a:t>Development of recommendations for achieving the set goals in accordance with the national interests of the foreign economic policy of Kazakhstan as a member of the ECO</a:t>
            </a:r>
            <a:endParaRPr lang="ru-RU" sz="2400" b="1" dirty="0">
              <a:latin typeface="Roboto" panose="02000000000000000000" pitchFamily="2" charset="0"/>
              <a:ea typeface="Roboto" panose="02000000000000000000" pitchFamily="2" charset="0"/>
              <a:cs typeface="Times New Roman" panose="02020603050405020304" pitchFamily="18" charset="0"/>
            </a:endParaRPr>
          </a:p>
        </p:txBody>
      </p:sp>
      <p:cxnSp>
        <p:nvCxnSpPr>
          <p:cNvPr id="6" name="Прямая соединительная линия 5">
            <a:extLst>
              <a:ext uri="{FF2B5EF4-FFF2-40B4-BE49-F238E27FC236}">
                <a16:creationId xmlns:a16="http://schemas.microsoft.com/office/drawing/2014/main" id="{52D071CB-22DF-4A43-BF32-384B530AA395}"/>
              </a:ext>
            </a:extLst>
          </p:cNvPr>
          <p:cNvCxnSpPr/>
          <p:nvPr/>
        </p:nvCxnSpPr>
        <p:spPr>
          <a:xfrm>
            <a:off x="72121" y="1316032"/>
            <a:ext cx="1181862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7" name="Прямоугольник 6">
            <a:extLst>
              <a:ext uri="{FF2B5EF4-FFF2-40B4-BE49-F238E27FC236}">
                <a16:creationId xmlns:a16="http://schemas.microsoft.com/office/drawing/2014/main" id="{984D5686-EC58-41E7-A4C3-AE81C0B7E5CB}"/>
              </a:ext>
            </a:extLst>
          </p:cNvPr>
          <p:cNvSpPr/>
          <p:nvPr/>
        </p:nvSpPr>
        <p:spPr>
          <a:xfrm>
            <a:off x="72120" y="1429435"/>
            <a:ext cx="9127297" cy="369332"/>
          </a:xfrm>
          <a:prstGeom prst="rect">
            <a:avLst/>
          </a:prstGeom>
        </p:spPr>
        <p:txBody>
          <a:bodyPr wrap="square">
            <a:spAutoFit/>
          </a:bodyPr>
          <a:lstStyle/>
          <a:p>
            <a:r>
              <a:rPr lang="en-US" dirty="0">
                <a:latin typeface="Roboto" panose="02000000000000000000" pitchFamily="2" charset="0"/>
                <a:ea typeface="Roboto" panose="02000000000000000000" pitchFamily="2" charset="0"/>
              </a:rPr>
              <a:t>Recommendations to Enhance Investment and Regional Cooperation</a:t>
            </a:r>
            <a:endParaRPr lang="ru-RU" dirty="0">
              <a:latin typeface="Roboto" panose="02000000000000000000" pitchFamily="2" charset="0"/>
              <a:ea typeface="Roboto" panose="02000000000000000000" pitchFamily="2" charset="0"/>
            </a:endParaRPr>
          </a:p>
        </p:txBody>
      </p:sp>
      <p:grpSp>
        <p:nvGrpSpPr>
          <p:cNvPr id="26" name="Группа 25">
            <a:extLst>
              <a:ext uri="{FF2B5EF4-FFF2-40B4-BE49-F238E27FC236}">
                <a16:creationId xmlns:a16="http://schemas.microsoft.com/office/drawing/2014/main" id="{9C546168-FECE-41FF-B885-4349C940E249}"/>
              </a:ext>
            </a:extLst>
          </p:cNvPr>
          <p:cNvGrpSpPr/>
          <p:nvPr/>
        </p:nvGrpSpPr>
        <p:grpSpPr>
          <a:xfrm>
            <a:off x="186690" y="1981200"/>
            <a:ext cx="11508032" cy="4185919"/>
            <a:chOff x="379168" y="2127739"/>
            <a:chExt cx="11441358" cy="3464168"/>
          </a:xfrm>
        </p:grpSpPr>
        <p:sp>
          <p:nvSpPr>
            <p:cNvPr id="27" name="Subtitle 2">
              <a:extLst>
                <a:ext uri="{FF2B5EF4-FFF2-40B4-BE49-F238E27FC236}">
                  <a16:creationId xmlns:a16="http://schemas.microsoft.com/office/drawing/2014/main" id="{DCEF7D1E-FB6C-47CB-A38D-52F9F2AD219D}"/>
                </a:ext>
              </a:extLst>
            </p:cNvPr>
            <p:cNvSpPr txBox="1">
              <a:spLocks/>
            </p:cNvSpPr>
            <p:nvPr/>
          </p:nvSpPr>
          <p:spPr>
            <a:xfrm>
              <a:off x="3116728" y="2127739"/>
              <a:ext cx="8703796" cy="973015"/>
            </a:xfrm>
            <a:prstGeom prst="rect">
              <a:avLst/>
            </a:prstGeom>
            <a:noFill/>
            <a:ln>
              <a:solidFill>
                <a:schemeClr val="tx1"/>
              </a:solidFill>
            </a:ln>
          </p:spPr>
          <p:txBody>
            <a:bodyPr wrap="square" lIns="180000" tIns="36000" rIns="0" bIns="0" rtlCol="0" anchor="ctr">
              <a:noAutofit/>
            </a:bodyPr>
            <a:lstStyle>
              <a:defPPr>
                <a:defRPr lang="en-US"/>
              </a:defPPr>
              <a:lvl1pPr algn="ctr">
                <a:defRPr sz="1200">
                  <a:latin typeface="Verdana" panose="020B0604030504040204" pitchFamily="34" charset="0"/>
                  <a:ea typeface="Verdana" panose="020B0604030504040204" pitchFamily="34" charset="0"/>
                  <a:cs typeface="Verdana" panose="020B0604030504040204" pitchFamily="34" charset="0"/>
                </a:defRPr>
              </a:lvl1pPr>
              <a:lvl2pPr marL="1087636" indent="0" algn="ctr" defTabSz="1087636">
                <a:lnSpc>
                  <a:spcPct val="130000"/>
                </a:lnSpc>
                <a:spcBef>
                  <a:spcPct val="20000"/>
                </a:spcBef>
                <a:buFont typeface="Arial"/>
                <a:buNone/>
                <a:defRPr sz="3200">
                  <a:solidFill>
                    <a:schemeClr val="tx1">
                      <a:tint val="75000"/>
                    </a:schemeClr>
                  </a:solidFill>
                  <a:latin typeface="Open Sans"/>
                  <a:cs typeface="Open Sans"/>
                </a:defRPr>
              </a:lvl2pPr>
              <a:lvl3pPr marL="2175271" indent="0" algn="ctr" defTabSz="1087636">
                <a:lnSpc>
                  <a:spcPct val="130000"/>
                </a:lnSpc>
                <a:spcBef>
                  <a:spcPct val="20000"/>
                </a:spcBef>
                <a:buFont typeface="Arial"/>
                <a:buNone/>
                <a:defRPr sz="3200">
                  <a:solidFill>
                    <a:schemeClr val="tx1">
                      <a:tint val="75000"/>
                    </a:schemeClr>
                  </a:solidFill>
                  <a:latin typeface="Open Sans"/>
                  <a:cs typeface="Open Sans"/>
                </a:defRPr>
              </a:lvl3pPr>
              <a:lvl4pPr marL="3262912" indent="0" algn="ctr" defTabSz="1087636">
                <a:lnSpc>
                  <a:spcPct val="130000"/>
                </a:lnSpc>
                <a:spcBef>
                  <a:spcPct val="20000"/>
                </a:spcBef>
                <a:buFont typeface="Arial"/>
                <a:buNone/>
                <a:defRPr sz="3200">
                  <a:solidFill>
                    <a:schemeClr val="tx1">
                      <a:tint val="75000"/>
                    </a:schemeClr>
                  </a:solidFill>
                  <a:latin typeface="Open Sans"/>
                  <a:cs typeface="Open Sans"/>
                </a:defRPr>
              </a:lvl4pPr>
              <a:lvl5pPr marL="4350546" indent="0" algn="ctr" defTabSz="1087636">
                <a:lnSpc>
                  <a:spcPct val="130000"/>
                </a:lnSpc>
                <a:spcBef>
                  <a:spcPct val="20000"/>
                </a:spcBef>
                <a:buFont typeface="Arial"/>
                <a:buNone/>
                <a:defRPr sz="3200">
                  <a:solidFill>
                    <a:schemeClr val="tx1">
                      <a:tint val="75000"/>
                    </a:schemeClr>
                  </a:solidFill>
                  <a:latin typeface="Open Sans"/>
                  <a:cs typeface="Open Sans"/>
                </a:defRPr>
              </a:lvl5pPr>
              <a:lvl6pPr marL="5438184" indent="0" algn="ctr" defTabSz="1087636">
                <a:spcBef>
                  <a:spcPct val="20000"/>
                </a:spcBef>
                <a:buFont typeface="Arial"/>
                <a:buNone/>
                <a:defRPr sz="4800">
                  <a:solidFill>
                    <a:schemeClr val="tx1">
                      <a:tint val="75000"/>
                    </a:schemeClr>
                  </a:solidFill>
                </a:defRPr>
              </a:lvl6pPr>
              <a:lvl7pPr marL="6525820" indent="0" algn="ctr" defTabSz="1087636">
                <a:spcBef>
                  <a:spcPct val="20000"/>
                </a:spcBef>
                <a:buFont typeface="Arial"/>
                <a:buNone/>
                <a:defRPr sz="4800">
                  <a:solidFill>
                    <a:schemeClr val="tx1">
                      <a:tint val="75000"/>
                    </a:schemeClr>
                  </a:solidFill>
                </a:defRPr>
              </a:lvl7pPr>
              <a:lvl8pPr marL="7613455" indent="0" algn="ctr" defTabSz="1087636">
                <a:spcBef>
                  <a:spcPct val="20000"/>
                </a:spcBef>
                <a:buFont typeface="Arial"/>
                <a:buNone/>
                <a:defRPr sz="4800">
                  <a:solidFill>
                    <a:schemeClr val="tx1">
                      <a:tint val="75000"/>
                    </a:schemeClr>
                  </a:solidFill>
                </a:defRPr>
              </a:lvl8pPr>
              <a:lvl9pPr marL="8701091" indent="0" algn="ctr" defTabSz="1087636">
                <a:spcBef>
                  <a:spcPct val="20000"/>
                </a:spcBef>
                <a:buFont typeface="Arial"/>
                <a:buNone/>
                <a:defRPr sz="48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ru-RU" sz="1400" dirty="0">
                <a:latin typeface="Arial" panose="020B0604020202020204" pitchFamily="34" charset="0"/>
                <a:ea typeface="+mn-ea"/>
                <a:cs typeface="Arial" panose="020B0604020202020204" pitchFamily="34" charset="0"/>
              </a:endParaRPr>
            </a:p>
          </p:txBody>
        </p:sp>
        <p:sp>
          <p:nvSpPr>
            <p:cNvPr id="28" name="Subtitle 2">
              <a:extLst>
                <a:ext uri="{FF2B5EF4-FFF2-40B4-BE49-F238E27FC236}">
                  <a16:creationId xmlns:a16="http://schemas.microsoft.com/office/drawing/2014/main" id="{337F47EF-5029-421C-9D29-0458974EC034}"/>
                </a:ext>
              </a:extLst>
            </p:cNvPr>
            <p:cNvSpPr txBox="1">
              <a:spLocks/>
            </p:cNvSpPr>
            <p:nvPr/>
          </p:nvSpPr>
          <p:spPr>
            <a:xfrm>
              <a:off x="3116729" y="3385038"/>
              <a:ext cx="8703797" cy="973015"/>
            </a:xfrm>
            <a:prstGeom prst="rect">
              <a:avLst/>
            </a:prstGeom>
            <a:noFill/>
            <a:ln>
              <a:solidFill>
                <a:schemeClr val="tx1"/>
              </a:solidFill>
            </a:ln>
          </p:spPr>
          <p:txBody>
            <a:bodyPr wrap="square" lIns="180000" tIns="36000" rIns="0" bIns="0" rtlCol="0" anchor="ctr">
              <a:noAutofit/>
            </a:bodyPr>
            <a:lstStyle>
              <a:defPPr>
                <a:defRPr lang="en-US"/>
              </a:defPPr>
              <a:lvl1pPr algn="ctr">
                <a:defRPr sz="1200">
                  <a:latin typeface="Verdana" panose="020B0604030504040204" pitchFamily="34" charset="0"/>
                  <a:ea typeface="Verdana" panose="020B0604030504040204" pitchFamily="34" charset="0"/>
                  <a:cs typeface="Verdana" panose="020B0604030504040204" pitchFamily="34" charset="0"/>
                </a:defRPr>
              </a:lvl1pPr>
              <a:lvl2pPr marL="1087636" indent="0" algn="ctr" defTabSz="1087636">
                <a:lnSpc>
                  <a:spcPct val="130000"/>
                </a:lnSpc>
                <a:spcBef>
                  <a:spcPct val="20000"/>
                </a:spcBef>
                <a:buFont typeface="Arial"/>
                <a:buNone/>
                <a:defRPr sz="3200">
                  <a:solidFill>
                    <a:schemeClr val="tx1">
                      <a:tint val="75000"/>
                    </a:schemeClr>
                  </a:solidFill>
                  <a:latin typeface="Open Sans"/>
                  <a:cs typeface="Open Sans"/>
                </a:defRPr>
              </a:lvl2pPr>
              <a:lvl3pPr marL="2175271" indent="0" algn="ctr" defTabSz="1087636">
                <a:lnSpc>
                  <a:spcPct val="130000"/>
                </a:lnSpc>
                <a:spcBef>
                  <a:spcPct val="20000"/>
                </a:spcBef>
                <a:buFont typeface="Arial"/>
                <a:buNone/>
                <a:defRPr sz="3200">
                  <a:solidFill>
                    <a:schemeClr val="tx1">
                      <a:tint val="75000"/>
                    </a:schemeClr>
                  </a:solidFill>
                  <a:latin typeface="Open Sans"/>
                  <a:cs typeface="Open Sans"/>
                </a:defRPr>
              </a:lvl3pPr>
              <a:lvl4pPr marL="3262912" indent="0" algn="ctr" defTabSz="1087636">
                <a:lnSpc>
                  <a:spcPct val="130000"/>
                </a:lnSpc>
                <a:spcBef>
                  <a:spcPct val="20000"/>
                </a:spcBef>
                <a:buFont typeface="Arial"/>
                <a:buNone/>
                <a:defRPr sz="3200">
                  <a:solidFill>
                    <a:schemeClr val="tx1">
                      <a:tint val="75000"/>
                    </a:schemeClr>
                  </a:solidFill>
                  <a:latin typeface="Open Sans"/>
                  <a:cs typeface="Open Sans"/>
                </a:defRPr>
              </a:lvl4pPr>
              <a:lvl5pPr marL="4350546" indent="0" algn="ctr" defTabSz="1087636">
                <a:lnSpc>
                  <a:spcPct val="130000"/>
                </a:lnSpc>
                <a:spcBef>
                  <a:spcPct val="20000"/>
                </a:spcBef>
                <a:buFont typeface="Arial"/>
                <a:buNone/>
                <a:defRPr sz="3200">
                  <a:solidFill>
                    <a:schemeClr val="tx1">
                      <a:tint val="75000"/>
                    </a:schemeClr>
                  </a:solidFill>
                  <a:latin typeface="Open Sans"/>
                  <a:cs typeface="Open Sans"/>
                </a:defRPr>
              </a:lvl5pPr>
              <a:lvl6pPr marL="5438184" indent="0" algn="ctr" defTabSz="1087636">
                <a:spcBef>
                  <a:spcPct val="20000"/>
                </a:spcBef>
                <a:buFont typeface="Arial"/>
                <a:buNone/>
                <a:defRPr sz="4800">
                  <a:solidFill>
                    <a:schemeClr val="tx1">
                      <a:tint val="75000"/>
                    </a:schemeClr>
                  </a:solidFill>
                </a:defRPr>
              </a:lvl6pPr>
              <a:lvl7pPr marL="6525820" indent="0" algn="ctr" defTabSz="1087636">
                <a:spcBef>
                  <a:spcPct val="20000"/>
                </a:spcBef>
                <a:buFont typeface="Arial"/>
                <a:buNone/>
                <a:defRPr sz="4800">
                  <a:solidFill>
                    <a:schemeClr val="tx1">
                      <a:tint val="75000"/>
                    </a:schemeClr>
                  </a:solidFill>
                </a:defRPr>
              </a:lvl7pPr>
              <a:lvl8pPr marL="7613455" indent="0" algn="ctr" defTabSz="1087636">
                <a:spcBef>
                  <a:spcPct val="20000"/>
                </a:spcBef>
                <a:buFont typeface="Arial"/>
                <a:buNone/>
                <a:defRPr sz="4800">
                  <a:solidFill>
                    <a:schemeClr val="tx1">
                      <a:tint val="75000"/>
                    </a:schemeClr>
                  </a:solidFill>
                </a:defRPr>
              </a:lvl8pPr>
              <a:lvl9pPr marL="8701091" indent="0" algn="ctr" defTabSz="1087636">
                <a:spcBef>
                  <a:spcPct val="20000"/>
                </a:spcBef>
                <a:buFont typeface="Arial"/>
                <a:buNone/>
                <a:defRPr sz="4800">
                  <a:solidFill>
                    <a:schemeClr val="tx1">
                      <a:tint val="75000"/>
                    </a:schemeClr>
                  </a:solidFill>
                </a:defRPr>
              </a:lvl9p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ru-RU" sz="1400" dirty="0">
                <a:latin typeface="Arial" panose="020B0604020202020204" pitchFamily="34" charset="0"/>
                <a:ea typeface="+mn-ea"/>
                <a:cs typeface="Arial" panose="020B0604020202020204" pitchFamily="34" charset="0"/>
              </a:endParaRPr>
            </a:p>
          </p:txBody>
        </p:sp>
        <p:sp>
          <p:nvSpPr>
            <p:cNvPr id="29" name="Subtitle 2">
              <a:extLst>
                <a:ext uri="{FF2B5EF4-FFF2-40B4-BE49-F238E27FC236}">
                  <a16:creationId xmlns:a16="http://schemas.microsoft.com/office/drawing/2014/main" id="{25C5E378-D08F-4F0F-9A5B-79BAC611B0B1}"/>
                </a:ext>
              </a:extLst>
            </p:cNvPr>
            <p:cNvSpPr txBox="1">
              <a:spLocks/>
            </p:cNvSpPr>
            <p:nvPr/>
          </p:nvSpPr>
          <p:spPr>
            <a:xfrm>
              <a:off x="3116727" y="4618892"/>
              <a:ext cx="8674051" cy="973015"/>
            </a:xfrm>
            <a:prstGeom prst="rect">
              <a:avLst/>
            </a:prstGeom>
            <a:noFill/>
            <a:ln>
              <a:solidFill>
                <a:schemeClr val="tx1"/>
              </a:solidFill>
            </a:ln>
          </p:spPr>
          <p:txBody>
            <a:bodyPr wrap="square" lIns="180000" tIns="36000" rIns="0" bIns="0" rtlCol="0" anchor="ctr">
              <a:noAutofit/>
            </a:bodyPr>
            <a:lstStyle>
              <a:defPPr>
                <a:defRPr lang="en-US"/>
              </a:defPPr>
              <a:lvl1pPr algn="ctr">
                <a:defRPr sz="1200">
                  <a:latin typeface="Verdana" panose="020B0604030504040204" pitchFamily="34" charset="0"/>
                  <a:ea typeface="Verdana" panose="020B0604030504040204" pitchFamily="34" charset="0"/>
                  <a:cs typeface="Verdana" panose="020B0604030504040204" pitchFamily="34" charset="0"/>
                </a:defRPr>
              </a:lvl1pPr>
              <a:lvl2pPr marL="1087636" indent="0" algn="ctr" defTabSz="1087636">
                <a:lnSpc>
                  <a:spcPct val="130000"/>
                </a:lnSpc>
                <a:spcBef>
                  <a:spcPct val="20000"/>
                </a:spcBef>
                <a:buFont typeface="Arial"/>
                <a:buNone/>
                <a:defRPr sz="3200">
                  <a:solidFill>
                    <a:schemeClr val="tx1">
                      <a:tint val="75000"/>
                    </a:schemeClr>
                  </a:solidFill>
                  <a:latin typeface="Open Sans"/>
                  <a:cs typeface="Open Sans"/>
                </a:defRPr>
              </a:lvl2pPr>
              <a:lvl3pPr marL="2175271" indent="0" algn="ctr" defTabSz="1087636">
                <a:lnSpc>
                  <a:spcPct val="130000"/>
                </a:lnSpc>
                <a:spcBef>
                  <a:spcPct val="20000"/>
                </a:spcBef>
                <a:buFont typeface="Arial"/>
                <a:buNone/>
                <a:defRPr sz="3200">
                  <a:solidFill>
                    <a:schemeClr val="tx1">
                      <a:tint val="75000"/>
                    </a:schemeClr>
                  </a:solidFill>
                  <a:latin typeface="Open Sans"/>
                  <a:cs typeface="Open Sans"/>
                </a:defRPr>
              </a:lvl3pPr>
              <a:lvl4pPr marL="3262912" indent="0" algn="ctr" defTabSz="1087636">
                <a:lnSpc>
                  <a:spcPct val="130000"/>
                </a:lnSpc>
                <a:spcBef>
                  <a:spcPct val="20000"/>
                </a:spcBef>
                <a:buFont typeface="Arial"/>
                <a:buNone/>
                <a:defRPr sz="3200">
                  <a:solidFill>
                    <a:schemeClr val="tx1">
                      <a:tint val="75000"/>
                    </a:schemeClr>
                  </a:solidFill>
                  <a:latin typeface="Open Sans"/>
                  <a:cs typeface="Open Sans"/>
                </a:defRPr>
              </a:lvl4pPr>
              <a:lvl5pPr marL="4350546" indent="0" algn="ctr" defTabSz="1087636">
                <a:lnSpc>
                  <a:spcPct val="130000"/>
                </a:lnSpc>
                <a:spcBef>
                  <a:spcPct val="20000"/>
                </a:spcBef>
                <a:buFont typeface="Arial"/>
                <a:buNone/>
                <a:defRPr sz="3200">
                  <a:solidFill>
                    <a:schemeClr val="tx1">
                      <a:tint val="75000"/>
                    </a:schemeClr>
                  </a:solidFill>
                  <a:latin typeface="Open Sans"/>
                  <a:cs typeface="Open Sans"/>
                </a:defRPr>
              </a:lvl5pPr>
              <a:lvl6pPr marL="5438184" indent="0" algn="ctr" defTabSz="1087636">
                <a:spcBef>
                  <a:spcPct val="20000"/>
                </a:spcBef>
                <a:buFont typeface="Arial"/>
                <a:buNone/>
                <a:defRPr sz="4800">
                  <a:solidFill>
                    <a:schemeClr val="tx1">
                      <a:tint val="75000"/>
                    </a:schemeClr>
                  </a:solidFill>
                </a:defRPr>
              </a:lvl6pPr>
              <a:lvl7pPr marL="6525820" indent="0" algn="ctr" defTabSz="1087636">
                <a:spcBef>
                  <a:spcPct val="20000"/>
                </a:spcBef>
                <a:buFont typeface="Arial"/>
                <a:buNone/>
                <a:defRPr sz="4800">
                  <a:solidFill>
                    <a:schemeClr val="tx1">
                      <a:tint val="75000"/>
                    </a:schemeClr>
                  </a:solidFill>
                </a:defRPr>
              </a:lvl7pPr>
              <a:lvl8pPr marL="7613455" indent="0" algn="ctr" defTabSz="1087636">
                <a:spcBef>
                  <a:spcPct val="20000"/>
                </a:spcBef>
                <a:buFont typeface="Arial"/>
                <a:buNone/>
                <a:defRPr sz="4800">
                  <a:solidFill>
                    <a:schemeClr val="tx1">
                      <a:tint val="75000"/>
                    </a:schemeClr>
                  </a:solidFill>
                </a:defRPr>
              </a:lvl8pPr>
              <a:lvl9pPr marL="8701091" indent="0" algn="ctr" defTabSz="1087636">
                <a:spcBef>
                  <a:spcPct val="20000"/>
                </a:spcBef>
                <a:buFont typeface="Arial"/>
                <a:buNone/>
                <a:defRPr sz="4800">
                  <a:solidFill>
                    <a:schemeClr val="tx1">
                      <a:tint val="75000"/>
                    </a:schemeClr>
                  </a:solidFill>
                </a:defRPr>
              </a:lvl9pPr>
            </a:lstStyle>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endParaRPr lang="en-US" dirty="0">
                <a:latin typeface="Arial" panose="020B0604020202020204" pitchFamily="34" charset="0"/>
                <a:ea typeface="+mn-ea"/>
                <a:cs typeface="Arial" panose="020B0604020202020204" pitchFamily="34" charset="0"/>
              </a:endParaRPr>
            </a:p>
          </p:txBody>
        </p:sp>
        <p:sp>
          <p:nvSpPr>
            <p:cNvPr id="30" name="Text Placeholder 6">
              <a:extLst>
                <a:ext uri="{FF2B5EF4-FFF2-40B4-BE49-F238E27FC236}">
                  <a16:creationId xmlns:a16="http://schemas.microsoft.com/office/drawing/2014/main" id="{C2FD1777-DED3-4BE6-B88C-60FF5CD6AABE}"/>
                </a:ext>
              </a:extLst>
            </p:cNvPr>
            <p:cNvSpPr txBox="1">
              <a:spLocks/>
            </p:cNvSpPr>
            <p:nvPr/>
          </p:nvSpPr>
          <p:spPr>
            <a:xfrm>
              <a:off x="379168" y="2127739"/>
              <a:ext cx="2692277" cy="973015"/>
            </a:xfrm>
            <a:prstGeom prst="homePlate">
              <a:avLst>
                <a:gd name="adj" fmla="val 22616"/>
              </a:avLst>
            </a:prstGeom>
            <a:solidFill>
              <a:schemeClr val="accent1"/>
            </a:solidFill>
            <a:ln/>
            <a:effectLst/>
          </p:spPr>
          <p:style>
            <a:lnRef idx="0">
              <a:schemeClr val="accent1"/>
            </a:lnRef>
            <a:fillRef idx="3">
              <a:schemeClr val="accent1"/>
            </a:fillRef>
            <a:effectRef idx="3">
              <a:schemeClr val="accent1"/>
            </a:effectRef>
            <a:fontRef idx="minor">
              <a:schemeClr val="lt1"/>
            </a:fontRef>
          </p:style>
          <p:txBody>
            <a:bodyPr lIns="792000" tIns="251999" rIns="0" bIns="0" anchor="t" anchorCtr="0">
              <a:noAutofit/>
            </a:bodyPr>
            <a:lstStyle>
              <a:defPPr>
                <a:defRPr lang="en-US"/>
              </a:defPPr>
              <a:lvl1pPr algn="just">
                <a:buClr>
                  <a:srgbClr val="000000"/>
                </a:buClr>
                <a:defRPr sz="1200">
                  <a:solidFill>
                    <a:schemeClr val="dk1"/>
                  </a:solidFill>
                  <a:ea typeface="Lato Light" panose="020F0502020204030203" pitchFamily="34" charset="0"/>
                  <a:cs typeface="Lato Light" panose="020F0502020204030203"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lvl="0" defTabSz="914400">
                <a:defRPr/>
              </a:pPr>
              <a:r>
                <a:rPr lang="en-US" sz="1600" b="1" dirty="0">
                  <a:solidFill>
                    <a:srgbClr val="FFFFFF"/>
                  </a:solidFill>
                  <a:latin typeface="Arial" panose="020B0604020202020204" pitchFamily="34" charset="0"/>
                  <a:cs typeface="Arial" panose="020B0604020202020204" pitchFamily="34" charset="0"/>
                  <a:sym typeface="Verdana" panose="020B0604030504040204" pitchFamily="34" charset="0"/>
                </a:rPr>
                <a:t>Investment Stimulation Measures</a:t>
              </a: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sym typeface="Verdana" panose="020B0604030504040204" pitchFamily="34" charset="0"/>
              </a:endParaRPr>
            </a:p>
          </p:txBody>
        </p:sp>
        <p:sp>
          <p:nvSpPr>
            <p:cNvPr id="31" name="Text Placeholder 6">
              <a:extLst>
                <a:ext uri="{FF2B5EF4-FFF2-40B4-BE49-F238E27FC236}">
                  <a16:creationId xmlns:a16="http://schemas.microsoft.com/office/drawing/2014/main" id="{52E1AB79-7890-4B07-A629-C354094204FB}"/>
                </a:ext>
              </a:extLst>
            </p:cNvPr>
            <p:cNvSpPr txBox="1">
              <a:spLocks/>
            </p:cNvSpPr>
            <p:nvPr/>
          </p:nvSpPr>
          <p:spPr>
            <a:xfrm>
              <a:off x="379168" y="3385038"/>
              <a:ext cx="2692277" cy="973015"/>
            </a:xfrm>
            <a:prstGeom prst="homePlate">
              <a:avLst>
                <a:gd name="adj" fmla="val 22616"/>
              </a:avLst>
            </a:prstGeom>
            <a:solidFill>
              <a:schemeClr val="accent1">
                <a:lumMod val="75000"/>
              </a:schemeClr>
            </a:solidFill>
            <a:ln/>
            <a:effectLst/>
          </p:spPr>
          <p:style>
            <a:lnRef idx="0">
              <a:schemeClr val="accent1"/>
            </a:lnRef>
            <a:fillRef idx="3">
              <a:schemeClr val="accent1"/>
            </a:fillRef>
            <a:effectRef idx="3">
              <a:schemeClr val="accent1"/>
            </a:effectRef>
            <a:fontRef idx="minor">
              <a:schemeClr val="lt1"/>
            </a:fontRef>
          </p:style>
          <p:txBody>
            <a:bodyPr lIns="792000" tIns="251999" rIns="0" bIns="0" anchor="t" anchorCtr="0">
              <a:noAutofit/>
            </a:bodyPr>
            <a:lstStyle>
              <a:defPPr>
                <a:defRPr lang="en-US"/>
              </a:defPPr>
              <a:lvl1pPr algn="just">
                <a:buClr>
                  <a:srgbClr val="000000"/>
                </a:buClr>
                <a:defRPr sz="1200">
                  <a:solidFill>
                    <a:schemeClr val="dk1"/>
                  </a:solidFill>
                  <a:ea typeface="Lato Light" panose="020F0502020204030203" pitchFamily="34" charset="0"/>
                  <a:cs typeface="Lato Light" panose="020F0502020204030203"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lvl="0" defTabSz="914400">
                <a:defRPr/>
              </a:pPr>
              <a:r>
                <a:rPr lang="en-US" sz="1600" b="1" dirty="0">
                  <a:solidFill>
                    <a:srgbClr val="FFFFFF"/>
                  </a:solidFill>
                  <a:latin typeface="Arial" panose="020B0604020202020204" pitchFamily="34" charset="0"/>
                  <a:cs typeface="Arial" panose="020B0604020202020204" pitchFamily="34" charset="0"/>
                  <a:sym typeface="Verdana" panose="020B0604030504040204" pitchFamily="34" charset="0"/>
                </a:rPr>
                <a:t>Socio-Cultural and Educational Collaboration</a:t>
              </a: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sym typeface="Verdana" panose="020B0604030504040204" pitchFamily="34" charset="0"/>
              </a:endParaRPr>
            </a:p>
          </p:txBody>
        </p:sp>
        <p:sp>
          <p:nvSpPr>
            <p:cNvPr id="32" name="Text Placeholder 6">
              <a:extLst>
                <a:ext uri="{FF2B5EF4-FFF2-40B4-BE49-F238E27FC236}">
                  <a16:creationId xmlns:a16="http://schemas.microsoft.com/office/drawing/2014/main" id="{8ED36694-815C-43F0-AF1E-5D66992A7F18}"/>
                </a:ext>
              </a:extLst>
            </p:cNvPr>
            <p:cNvSpPr txBox="1">
              <a:spLocks/>
            </p:cNvSpPr>
            <p:nvPr/>
          </p:nvSpPr>
          <p:spPr>
            <a:xfrm>
              <a:off x="379168" y="4618892"/>
              <a:ext cx="2692277" cy="973015"/>
            </a:xfrm>
            <a:prstGeom prst="homePlate">
              <a:avLst>
                <a:gd name="adj" fmla="val 22616"/>
              </a:avLst>
            </a:prstGeom>
            <a:solidFill>
              <a:schemeClr val="accent1">
                <a:lumMod val="50000"/>
              </a:schemeClr>
            </a:solidFill>
            <a:ln/>
            <a:effectLst/>
          </p:spPr>
          <p:style>
            <a:lnRef idx="0">
              <a:schemeClr val="accent1"/>
            </a:lnRef>
            <a:fillRef idx="3">
              <a:schemeClr val="accent1"/>
            </a:fillRef>
            <a:effectRef idx="3">
              <a:schemeClr val="accent1"/>
            </a:effectRef>
            <a:fontRef idx="minor">
              <a:schemeClr val="lt1"/>
            </a:fontRef>
          </p:style>
          <p:txBody>
            <a:bodyPr lIns="792000" tIns="251999" rIns="0" bIns="0" anchor="t" anchorCtr="0">
              <a:noAutofit/>
            </a:bodyPr>
            <a:lstStyle>
              <a:defPPr>
                <a:defRPr lang="en-US"/>
              </a:defPPr>
              <a:lvl1pPr algn="just">
                <a:buClr>
                  <a:srgbClr val="000000"/>
                </a:buClr>
                <a:defRPr sz="1200">
                  <a:solidFill>
                    <a:schemeClr val="dk1"/>
                  </a:solidFill>
                  <a:ea typeface="Lato Light" panose="020F0502020204030203" pitchFamily="34" charset="0"/>
                  <a:cs typeface="Lato Light" panose="020F0502020204030203"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914400">
                <a:defRPr/>
              </a:pPr>
              <a:r>
                <a:rPr lang="en-US" sz="1600" b="1" dirty="0">
                  <a:solidFill>
                    <a:srgbClr val="FFFFFF"/>
                  </a:solidFill>
                  <a:latin typeface="Arial" panose="020B0604020202020204" pitchFamily="34" charset="0"/>
                  <a:cs typeface="Arial" panose="020B0604020202020204" pitchFamily="34" charset="0"/>
                  <a:sym typeface="Verdana" panose="020B0604030504040204" pitchFamily="34" charset="0"/>
                </a:rPr>
                <a:t>Strategic Importance of Cooperation</a:t>
              </a:r>
              <a:endParaRPr kumimoji="0" lang="en-US" sz="14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sym typeface="Verdana" panose="020B0604030504040204" pitchFamily="34" charset="0"/>
              </a:endParaRPr>
            </a:p>
          </p:txBody>
        </p:sp>
      </p:grpSp>
      <p:sp>
        <p:nvSpPr>
          <p:cNvPr id="33" name="Freeform 986">
            <a:extLst>
              <a:ext uri="{FF2B5EF4-FFF2-40B4-BE49-F238E27FC236}">
                <a16:creationId xmlns:a16="http://schemas.microsoft.com/office/drawing/2014/main" id="{B1680712-71B9-43B4-B264-015B5031DFB8}"/>
              </a:ext>
            </a:extLst>
          </p:cNvPr>
          <p:cNvSpPr>
            <a:spLocks noChangeAspect="1" noChangeArrowheads="1"/>
          </p:cNvSpPr>
          <p:nvPr/>
        </p:nvSpPr>
        <p:spPr bwMode="auto">
          <a:xfrm>
            <a:off x="295030" y="2270015"/>
            <a:ext cx="598110" cy="598110"/>
          </a:xfrm>
          <a:custGeom>
            <a:avLst/>
            <a:gdLst>
              <a:gd name="T0" fmla="*/ 46297 w 285390"/>
              <a:gd name="T1" fmla="*/ 240173 h 285390"/>
              <a:gd name="T2" fmla="*/ 108588 w 285390"/>
              <a:gd name="T3" fmla="*/ 237734 h 285390"/>
              <a:gd name="T4" fmla="*/ 68154 w 285390"/>
              <a:gd name="T5" fmla="*/ 246924 h 285390"/>
              <a:gd name="T6" fmla="*/ 68169 w 285390"/>
              <a:gd name="T7" fmla="*/ 209014 h 285390"/>
              <a:gd name="T8" fmla="*/ 126123 w 285390"/>
              <a:gd name="T9" fmla="*/ 218205 h 285390"/>
              <a:gd name="T10" fmla="*/ 68169 w 285390"/>
              <a:gd name="T11" fmla="*/ 209014 h 285390"/>
              <a:gd name="T12" fmla="*/ 49098 w 285390"/>
              <a:gd name="T13" fmla="*/ 213609 h 285390"/>
              <a:gd name="T14" fmla="*/ 28719 w 285390"/>
              <a:gd name="T15" fmla="*/ 213609 h 285390"/>
              <a:gd name="T16" fmla="*/ 254566 w 285390"/>
              <a:gd name="T17" fmla="*/ 206242 h 285390"/>
              <a:gd name="T18" fmla="*/ 219688 w 285390"/>
              <a:gd name="T19" fmla="*/ 235834 h 285390"/>
              <a:gd name="T20" fmla="*/ 161081 w 285390"/>
              <a:gd name="T21" fmla="*/ 261819 h 285390"/>
              <a:gd name="T22" fmla="*/ 154968 w 285390"/>
              <a:gd name="T23" fmla="*/ 255684 h 285390"/>
              <a:gd name="T24" fmla="*/ 212497 w 285390"/>
              <a:gd name="T25" fmla="*/ 229699 h 285390"/>
              <a:gd name="T26" fmla="*/ 249173 w 285390"/>
              <a:gd name="T27" fmla="*/ 202993 h 285390"/>
              <a:gd name="T28" fmla="*/ 112921 w 285390"/>
              <a:gd name="T29" fmla="*/ 185273 h 285390"/>
              <a:gd name="T30" fmla="*/ 63820 w 285390"/>
              <a:gd name="T31" fmla="*/ 185273 h 285390"/>
              <a:gd name="T32" fmla="*/ 44729 w 285390"/>
              <a:gd name="T33" fmla="*/ 180295 h 285390"/>
              <a:gd name="T34" fmla="*/ 33087 w 285390"/>
              <a:gd name="T35" fmla="*/ 189485 h 285390"/>
              <a:gd name="T36" fmla="*/ 227958 w 285390"/>
              <a:gd name="T37" fmla="*/ 170722 h 285390"/>
              <a:gd name="T38" fmla="*/ 249531 w 285390"/>
              <a:gd name="T39" fmla="*/ 184713 h 285390"/>
              <a:gd name="T40" fmla="*/ 195958 w 285390"/>
              <a:gd name="T41" fmla="*/ 206069 h 285390"/>
              <a:gd name="T42" fmla="*/ 157845 w 285390"/>
              <a:gd name="T43" fmla="*/ 213433 h 285390"/>
              <a:gd name="T44" fmla="*/ 178699 w 285390"/>
              <a:gd name="T45" fmla="*/ 186554 h 285390"/>
              <a:gd name="T46" fmla="*/ 224363 w 285390"/>
              <a:gd name="T47" fmla="*/ 171826 h 285390"/>
              <a:gd name="T48" fmla="*/ 126123 w 285390"/>
              <a:gd name="T49" fmla="*/ 149979 h 285390"/>
              <a:gd name="T50" fmla="*/ 68169 w 285390"/>
              <a:gd name="T51" fmla="*/ 159185 h 285390"/>
              <a:gd name="T52" fmla="*/ 33087 w 285390"/>
              <a:gd name="T53" fmla="*/ 149979 h 285390"/>
              <a:gd name="T54" fmla="*/ 44729 w 285390"/>
              <a:gd name="T55" fmla="*/ 159185 h 285390"/>
              <a:gd name="T56" fmla="*/ 33087 w 285390"/>
              <a:gd name="T57" fmla="*/ 149979 h 285390"/>
              <a:gd name="T58" fmla="*/ 128881 w 285390"/>
              <a:gd name="T59" fmla="*/ 127451 h 285390"/>
              <a:gd name="T60" fmla="*/ 86158 w 285390"/>
              <a:gd name="T61" fmla="*/ 127451 h 285390"/>
              <a:gd name="T62" fmla="*/ 67170 w 285390"/>
              <a:gd name="T63" fmla="*/ 122856 h 285390"/>
              <a:gd name="T64" fmla="*/ 32992 w 285390"/>
              <a:gd name="T65" fmla="*/ 132046 h 285390"/>
              <a:gd name="T66" fmla="*/ 206400 w 285390"/>
              <a:gd name="T67" fmla="*/ 118389 h 285390"/>
              <a:gd name="T68" fmla="*/ 245870 w 285390"/>
              <a:gd name="T69" fmla="*/ 118389 h 285390"/>
              <a:gd name="T70" fmla="*/ 126123 w 285390"/>
              <a:gd name="T71" fmla="*/ 92540 h 285390"/>
              <a:gd name="T72" fmla="*/ 68169 w 285390"/>
              <a:gd name="T73" fmla="*/ 101731 h 285390"/>
              <a:gd name="T74" fmla="*/ 33087 w 285390"/>
              <a:gd name="T75" fmla="*/ 92540 h 285390"/>
              <a:gd name="T76" fmla="*/ 44729 w 285390"/>
              <a:gd name="T77" fmla="*/ 101731 h 285390"/>
              <a:gd name="T78" fmla="*/ 33087 w 285390"/>
              <a:gd name="T79" fmla="*/ 92540 h 285390"/>
              <a:gd name="T80" fmla="*/ 245870 w 285390"/>
              <a:gd name="T81" fmla="*/ 109772 h 285390"/>
              <a:gd name="T82" fmla="*/ 162223 w 285390"/>
              <a:gd name="T83" fmla="*/ 114080 h 285390"/>
              <a:gd name="T84" fmla="*/ 199520 w 285390"/>
              <a:gd name="T85" fmla="*/ 72436 h 285390"/>
              <a:gd name="T86" fmla="*/ 204227 w 285390"/>
              <a:gd name="T87" fmla="*/ 163981 h 285390"/>
              <a:gd name="T88" fmla="*/ 68169 w 285390"/>
              <a:gd name="T89" fmla="*/ 63820 h 285390"/>
              <a:gd name="T90" fmla="*/ 126123 w 285390"/>
              <a:gd name="T91" fmla="*/ 73012 h 285390"/>
              <a:gd name="T92" fmla="*/ 68169 w 285390"/>
              <a:gd name="T93" fmla="*/ 63820 h 285390"/>
              <a:gd name="T94" fmla="*/ 49098 w 285390"/>
              <a:gd name="T95" fmla="*/ 68416 h 285390"/>
              <a:gd name="T96" fmla="*/ 28719 w 285390"/>
              <a:gd name="T97" fmla="*/ 68416 h 285390"/>
              <a:gd name="T98" fmla="*/ 213853 w 285390"/>
              <a:gd name="T99" fmla="*/ 35101 h 285390"/>
              <a:gd name="T100" fmla="*/ 168708 w 285390"/>
              <a:gd name="T101" fmla="*/ 44293 h 285390"/>
              <a:gd name="T102" fmla="*/ 72920 w 285390"/>
              <a:gd name="T103" fmla="*/ 35101 h 285390"/>
              <a:gd name="T104" fmla="*/ 143352 w 285390"/>
              <a:gd name="T105" fmla="*/ 44293 h 285390"/>
              <a:gd name="T106" fmla="*/ 72920 w 285390"/>
              <a:gd name="T107" fmla="*/ 35101 h 285390"/>
              <a:gd name="T108" fmla="*/ 50640 w 285390"/>
              <a:gd name="T109" fmla="*/ 231853 h 285390"/>
              <a:gd name="T110" fmla="*/ 278152 w 285390"/>
              <a:gd name="T111" fmla="*/ 278152 h 285390"/>
              <a:gd name="T112" fmla="*/ 4338 w 285390"/>
              <a:gd name="T113" fmla="*/ 0 h 285390"/>
              <a:gd name="T114" fmla="*/ 286832 w 285390"/>
              <a:gd name="T115" fmla="*/ 282493 h 285390"/>
              <a:gd name="T116" fmla="*/ 47384 w 285390"/>
              <a:gd name="T117" fmla="*/ 285387 h 285390"/>
              <a:gd name="T118" fmla="*/ 0 w 285390"/>
              <a:gd name="T119" fmla="*/ 4702 h 2853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85390" h="285390">
                <a:moveTo>
                  <a:pt x="14755" y="238965"/>
                </a:moveTo>
                <a:lnTo>
                  <a:pt x="46065" y="270635"/>
                </a:lnTo>
                <a:lnTo>
                  <a:pt x="46065" y="238965"/>
                </a:lnTo>
                <a:lnTo>
                  <a:pt x="14755" y="238965"/>
                </a:lnTo>
                <a:close/>
                <a:moveTo>
                  <a:pt x="67810" y="236538"/>
                </a:moveTo>
                <a:lnTo>
                  <a:pt x="108042" y="236538"/>
                </a:lnTo>
                <a:cubicBezTo>
                  <a:pt x="110556" y="236538"/>
                  <a:pt x="112353" y="238443"/>
                  <a:pt x="112353" y="240729"/>
                </a:cubicBezTo>
                <a:cubicBezTo>
                  <a:pt x="112353" y="243777"/>
                  <a:pt x="110556" y="245682"/>
                  <a:pt x="108042" y="245682"/>
                </a:cubicBezTo>
                <a:lnTo>
                  <a:pt x="67810" y="245682"/>
                </a:lnTo>
                <a:cubicBezTo>
                  <a:pt x="65296" y="245682"/>
                  <a:pt x="63500" y="243777"/>
                  <a:pt x="63500" y="240729"/>
                </a:cubicBezTo>
                <a:cubicBezTo>
                  <a:pt x="63500" y="238443"/>
                  <a:pt x="65296" y="236538"/>
                  <a:pt x="67810" y="236538"/>
                </a:cubicBezTo>
                <a:close/>
                <a:moveTo>
                  <a:pt x="67825" y="207963"/>
                </a:moveTo>
                <a:lnTo>
                  <a:pt x="125489" y="207963"/>
                </a:lnTo>
                <a:cubicBezTo>
                  <a:pt x="128012" y="207963"/>
                  <a:pt x="129814" y="210249"/>
                  <a:pt x="129814" y="212535"/>
                </a:cubicBezTo>
                <a:cubicBezTo>
                  <a:pt x="129814" y="215202"/>
                  <a:pt x="128012" y="217107"/>
                  <a:pt x="125489" y="217107"/>
                </a:cubicBezTo>
                <a:lnTo>
                  <a:pt x="67825" y="217107"/>
                </a:lnTo>
                <a:cubicBezTo>
                  <a:pt x="65302" y="217107"/>
                  <a:pt x="63500" y="215202"/>
                  <a:pt x="63500" y="212535"/>
                </a:cubicBezTo>
                <a:cubicBezTo>
                  <a:pt x="63500" y="210249"/>
                  <a:pt x="65302" y="207963"/>
                  <a:pt x="67825" y="207963"/>
                </a:cubicBezTo>
                <a:close/>
                <a:moveTo>
                  <a:pt x="32919" y="207963"/>
                </a:moveTo>
                <a:lnTo>
                  <a:pt x="44505" y="207963"/>
                </a:lnTo>
                <a:cubicBezTo>
                  <a:pt x="47039" y="207963"/>
                  <a:pt x="48850" y="210249"/>
                  <a:pt x="48850" y="212535"/>
                </a:cubicBezTo>
                <a:cubicBezTo>
                  <a:pt x="48850" y="215202"/>
                  <a:pt x="47039" y="217107"/>
                  <a:pt x="44505" y="217107"/>
                </a:cubicBezTo>
                <a:lnTo>
                  <a:pt x="32919" y="217107"/>
                </a:lnTo>
                <a:cubicBezTo>
                  <a:pt x="30385" y="217107"/>
                  <a:pt x="28575" y="215202"/>
                  <a:pt x="28575" y="212535"/>
                </a:cubicBezTo>
                <a:cubicBezTo>
                  <a:pt x="28575" y="210249"/>
                  <a:pt x="30385" y="207963"/>
                  <a:pt x="32919" y="207963"/>
                </a:cubicBezTo>
                <a:close/>
                <a:moveTo>
                  <a:pt x="247919" y="201972"/>
                </a:moveTo>
                <a:cubicBezTo>
                  <a:pt x="250065" y="201613"/>
                  <a:pt x="252569" y="203049"/>
                  <a:pt x="253285" y="205204"/>
                </a:cubicBezTo>
                <a:cubicBezTo>
                  <a:pt x="253642" y="207717"/>
                  <a:pt x="252212" y="210231"/>
                  <a:pt x="249707" y="210590"/>
                </a:cubicBezTo>
                <a:lnTo>
                  <a:pt x="223592" y="216335"/>
                </a:lnTo>
                <a:lnTo>
                  <a:pt x="218583" y="234648"/>
                </a:lnTo>
                <a:cubicBezTo>
                  <a:pt x="218226" y="237162"/>
                  <a:pt x="216079" y="238239"/>
                  <a:pt x="213575" y="237880"/>
                </a:cubicBezTo>
                <a:lnTo>
                  <a:pt x="187459" y="232135"/>
                </a:lnTo>
                <a:lnTo>
                  <a:pt x="160271" y="260502"/>
                </a:lnTo>
                <a:cubicBezTo>
                  <a:pt x="159555" y="261220"/>
                  <a:pt x="158482" y="261579"/>
                  <a:pt x="157051" y="261579"/>
                </a:cubicBezTo>
                <a:cubicBezTo>
                  <a:pt x="155978" y="261579"/>
                  <a:pt x="154904" y="261220"/>
                  <a:pt x="154189" y="260502"/>
                </a:cubicBezTo>
                <a:cubicBezTo>
                  <a:pt x="152400" y="259066"/>
                  <a:pt x="152400" y="256193"/>
                  <a:pt x="154189" y="254398"/>
                </a:cubicBezTo>
                <a:lnTo>
                  <a:pt x="183166" y="224235"/>
                </a:lnTo>
                <a:cubicBezTo>
                  <a:pt x="183882" y="223158"/>
                  <a:pt x="185313" y="222799"/>
                  <a:pt x="187102" y="222799"/>
                </a:cubicBezTo>
                <a:lnTo>
                  <a:pt x="211428" y="228544"/>
                </a:lnTo>
                <a:lnTo>
                  <a:pt x="216079" y="211667"/>
                </a:lnTo>
                <a:cubicBezTo>
                  <a:pt x="216437" y="210231"/>
                  <a:pt x="217868" y="208795"/>
                  <a:pt x="219299" y="208436"/>
                </a:cubicBezTo>
                <a:lnTo>
                  <a:pt x="247919" y="201972"/>
                </a:lnTo>
                <a:close/>
                <a:moveTo>
                  <a:pt x="67810" y="179388"/>
                </a:moveTo>
                <a:lnTo>
                  <a:pt x="108042" y="179388"/>
                </a:lnTo>
                <a:cubicBezTo>
                  <a:pt x="110556" y="179388"/>
                  <a:pt x="112353" y="181674"/>
                  <a:pt x="112353" y="184341"/>
                </a:cubicBezTo>
                <a:cubicBezTo>
                  <a:pt x="112353" y="186627"/>
                  <a:pt x="110556" y="188532"/>
                  <a:pt x="108042" y="188532"/>
                </a:cubicBezTo>
                <a:lnTo>
                  <a:pt x="67810" y="188532"/>
                </a:lnTo>
                <a:cubicBezTo>
                  <a:pt x="65296" y="188532"/>
                  <a:pt x="63500" y="186627"/>
                  <a:pt x="63500" y="184341"/>
                </a:cubicBezTo>
                <a:cubicBezTo>
                  <a:pt x="63500" y="181674"/>
                  <a:pt x="65296" y="179388"/>
                  <a:pt x="67810" y="179388"/>
                </a:cubicBezTo>
                <a:close/>
                <a:moveTo>
                  <a:pt x="32919" y="179388"/>
                </a:moveTo>
                <a:lnTo>
                  <a:pt x="44505" y="179388"/>
                </a:lnTo>
                <a:cubicBezTo>
                  <a:pt x="47039" y="179388"/>
                  <a:pt x="48850" y="181674"/>
                  <a:pt x="48850" y="184341"/>
                </a:cubicBezTo>
                <a:cubicBezTo>
                  <a:pt x="48850" y="186627"/>
                  <a:pt x="47039" y="188532"/>
                  <a:pt x="44505" y="188532"/>
                </a:cubicBezTo>
                <a:lnTo>
                  <a:pt x="32919" y="188532"/>
                </a:lnTo>
                <a:cubicBezTo>
                  <a:pt x="30385" y="188532"/>
                  <a:pt x="28575" y="186627"/>
                  <a:pt x="28575" y="184341"/>
                </a:cubicBezTo>
                <a:cubicBezTo>
                  <a:pt x="28575" y="181674"/>
                  <a:pt x="30385" y="179388"/>
                  <a:pt x="32919" y="179388"/>
                </a:cubicBezTo>
                <a:close/>
                <a:moveTo>
                  <a:pt x="226812" y="169863"/>
                </a:moveTo>
                <a:lnTo>
                  <a:pt x="249707" y="174992"/>
                </a:lnTo>
                <a:cubicBezTo>
                  <a:pt x="252212" y="175358"/>
                  <a:pt x="253642" y="177922"/>
                  <a:pt x="253285" y="180120"/>
                </a:cubicBezTo>
                <a:cubicBezTo>
                  <a:pt x="252569" y="182685"/>
                  <a:pt x="250065" y="184150"/>
                  <a:pt x="248276" y="183784"/>
                </a:cubicBezTo>
                <a:lnTo>
                  <a:pt x="227169" y="179021"/>
                </a:lnTo>
                <a:lnTo>
                  <a:pt x="200338" y="204666"/>
                </a:lnTo>
                <a:cubicBezTo>
                  <a:pt x="198907" y="206131"/>
                  <a:pt x="196761" y="206131"/>
                  <a:pt x="194972" y="205032"/>
                </a:cubicBezTo>
                <a:lnTo>
                  <a:pt x="180304" y="194408"/>
                </a:lnTo>
                <a:lnTo>
                  <a:pt x="159913" y="211626"/>
                </a:lnTo>
                <a:cubicBezTo>
                  <a:pt x="158840" y="211992"/>
                  <a:pt x="158124" y="212359"/>
                  <a:pt x="157051" y="212359"/>
                </a:cubicBezTo>
                <a:cubicBezTo>
                  <a:pt x="155978" y="212359"/>
                  <a:pt x="154904" y="211992"/>
                  <a:pt x="153831" y="210893"/>
                </a:cubicBezTo>
                <a:cubicBezTo>
                  <a:pt x="152400" y="208695"/>
                  <a:pt x="152758" y="206131"/>
                  <a:pt x="154547" y="204666"/>
                </a:cubicBezTo>
                <a:lnTo>
                  <a:pt x="177800" y="185616"/>
                </a:lnTo>
                <a:cubicBezTo>
                  <a:pt x="179231" y="184517"/>
                  <a:pt x="181378" y="184150"/>
                  <a:pt x="182809" y="185616"/>
                </a:cubicBezTo>
                <a:lnTo>
                  <a:pt x="197119" y="195873"/>
                </a:lnTo>
                <a:lnTo>
                  <a:pt x="223234" y="170962"/>
                </a:lnTo>
                <a:cubicBezTo>
                  <a:pt x="224307" y="169863"/>
                  <a:pt x="225738" y="169863"/>
                  <a:pt x="226812" y="169863"/>
                </a:cubicBezTo>
                <a:close/>
                <a:moveTo>
                  <a:pt x="67825" y="149225"/>
                </a:moveTo>
                <a:lnTo>
                  <a:pt x="125489" y="149225"/>
                </a:lnTo>
                <a:cubicBezTo>
                  <a:pt x="128012" y="149225"/>
                  <a:pt x="129814" y="151423"/>
                  <a:pt x="129814" y="153621"/>
                </a:cubicBezTo>
                <a:cubicBezTo>
                  <a:pt x="129814" y="156185"/>
                  <a:pt x="128012" y="158384"/>
                  <a:pt x="125489" y="158384"/>
                </a:cubicBezTo>
                <a:lnTo>
                  <a:pt x="67825" y="158384"/>
                </a:lnTo>
                <a:cubicBezTo>
                  <a:pt x="65302" y="158384"/>
                  <a:pt x="63500" y="156185"/>
                  <a:pt x="63500" y="153621"/>
                </a:cubicBezTo>
                <a:cubicBezTo>
                  <a:pt x="63500" y="151423"/>
                  <a:pt x="65302" y="149225"/>
                  <a:pt x="67825" y="149225"/>
                </a:cubicBezTo>
                <a:close/>
                <a:moveTo>
                  <a:pt x="32919" y="149225"/>
                </a:moveTo>
                <a:lnTo>
                  <a:pt x="44505" y="149225"/>
                </a:lnTo>
                <a:cubicBezTo>
                  <a:pt x="47039" y="149225"/>
                  <a:pt x="48850" y="151423"/>
                  <a:pt x="48850" y="153621"/>
                </a:cubicBezTo>
                <a:cubicBezTo>
                  <a:pt x="48850" y="156185"/>
                  <a:pt x="47039" y="158384"/>
                  <a:pt x="44505" y="158384"/>
                </a:cubicBezTo>
                <a:lnTo>
                  <a:pt x="32919" y="158384"/>
                </a:lnTo>
                <a:cubicBezTo>
                  <a:pt x="30385" y="158384"/>
                  <a:pt x="28575" y="156185"/>
                  <a:pt x="28575" y="153621"/>
                </a:cubicBezTo>
                <a:cubicBezTo>
                  <a:pt x="28575" y="151423"/>
                  <a:pt x="30385" y="149225"/>
                  <a:pt x="32919" y="149225"/>
                </a:cubicBezTo>
                <a:close/>
                <a:moveTo>
                  <a:pt x="89976" y="122238"/>
                </a:moveTo>
                <a:lnTo>
                  <a:pt x="123982" y="122238"/>
                </a:lnTo>
                <a:cubicBezTo>
                  <a:pt x="126461" y="122238"/>
                  <a:pt x="128233" y="124143"/>
                  <a:pt x="128233" y="126810"/>
                </a:cubicBezTo>
                <a:cubicBezTo>
                  <a:pt x="128233" y="129477"/>
                  <a:pt x="126461" y="131382"/>
                  <a:pt x="123982" y="131382"/>
                </a:cubicBezTo>
                <a:lnTo>
                  <a:pt x="89976" y="131382"/>
                </a:lnTo>
                <a:cubicBezTo>
                  <a:pt x="87850" y="131382"/>
                  <a:pt x="85725" y="129477"/>
                  <a:pt x="85725" y="126810"/>
                </a:cubicBezTo>
                <a:cubicBezTo>
                  <a:pt x="85725" y="124143"/>
                  <a:pt x="87850" y="122238"/>
                  <a:pt x="89976" y="122238"/>
                </a:cubicBezTo>
                <a:close/>
                <a:moveTo>
                  <a:pt x="32826" y="122238"/>
                </a:moveTo>
                <a:lnTo>
                  <a:pt x="66832" y="122238"/>
                </a:lnTo>
                <a:cubicBezTo>
                  <a:pt x="69311" y="122238"/>
                  <a:pt x="71083" y="124143"/>
                  <a:pt x="71083" y="126810"/>
                </a:cubicBezTo>
                <a:cubicBezTo>
                  <a:pt x="71083" y="129477"/>
                  <a:pt x="69311" y="131382"/>
                  <a:pt x="66832" y="131382"/>
                </a:cubicBezTo>
                <a:lnTo>
                  <a:pt x="32826" y="131382"/>
                </a:lnTo>
                <a:cubicBezTo>
                  <a:pt x="30346" y="131382"/>
                  <a:pt x="28575" y="129477"/>
                  <a:pt x="28575" y="126810"/>
                </a:cubicBezTo>
                <a:cubicBezTo>
                  <a:pt x="28575" y="124143"/>
                  <a:pt x="30346" y="122238"/>
                  <a:pt x="32826" y="122238"/>
                </a:cubicBezTo>
                <a:close/>
                <a:moveTo>
                  <a:pt x="205362" y="117793"/>
                </a:moveTo>
                <a:lnTo>
                  <a:pt x="180863" y="148154"/>
                </a:lnTo>
                <a:cubicBezTo>
                  <a:pt x="186987" y="152083"/>
                  <a:pt x="194914" y="154583"/>
                  <a:pt x="203200" y="154583"/>
                </a:cubicBezTo>
                <a:cubicBezTo>
                  <a:pt x="224817" y="154583"/>
                  <a:pt x="242471" y="138510"/>
                  <a:pt x="244633" y="117793"/>
                </a:cubicBezTo>
                <a:lnTo>
                  <a:pt x="205362" y="117793"/>
                </a:lnTo>
                <a:close/>
                <a:moveTo>
                  <a:pt x="67825" y="92075"/>
                </a:moveTo>
                <a:lnTo>
                  <a:pt x="125489" y="92075"/>
                </a:lnTo>
                <a:cubicBezTo>
                  <a:pt x="128012" y="92075"/>
                  <a:pt x="129814" y="93980"/>
                  <a:pt x="129814" y="96647"/>
                </a:cubicBezTo>
                <a:cubicBezTo>
                  <a:pt x="129814" y="99314"/>
                  <a:pt x="128012" y="101219"/>
                  <a:pt x="125489" y="101219"/>
                </a:cubicBezTo>
                <a:lnTo>
                  <a:pt x="67825" y="101219"/>
                </a:lnTo>
                <a:cubicBezTo>
                  <a:pt x="65302" y="101219"/>
                  <a:pt x="63500" y="99314"/>
                  <a:pt x="63500" y="96647"/>
                </a:cubicBezTo>
                <a:cubicBezTo>
                  <a:pt x="63500" y="93980"/>
                  <a:pt x="65302" y="92075"/>
                  <a:pt x="67825" y="92075"/>
                </a:cubicBezTo>
                <a:close/>
                <a:moveTo>
                  <a:pt x="32919" y="92075"/>
                </a:moveTo>
                <a:lnTo>
                  <a:pt x="44505" y="92075"/>
                </a:lnTo>
                <a:cubicBezTo>
                  <a:pt x="47039" y="92075"/>
                  <a:pt x="48850" y="93980"/>
                  <a:pt x="48850" y="96647"/>
                </a:cubicBezTo>
                <a:cubicBezTo>
                  <a:pt x="48850" y="99314"/>
                  <a:pt x="47039" y="101219"/>
                  <a:pt x="44505" y="101219"/>
                </a:cubicBezTo>
                <a:lnTo>
                  <a:pt x="32919" y="101219"/>
                </a:lnTo>
                <a:cubicBezTo>
                  <a:pt x="30385" y="101219"/>
                  <a:pt x="28575" y="99314"/>
                  <a:pt x="28575" y="96647"/>
                </a:cubicBezTo>
                <a:cubicBezTo>
                  <a:pt x="28575" y="93980"/>
                  <a:pt x="30385" y="92075"/>
                  <a:pt x="32919" y="92075"/>
                </a:cubicBezTo>
                <a:close/>
                <a:moveTo>
                  <a:pt x="207524" y="72072"/>
                </a:moveTo>
                <a:lnTo>
                  <a:pt x="207524" y="109220"/>
                </a:lnTo>
                <a:lnTo>
                  <a:pt x="244633" y="109220"/>
                </a:lnTo>
                <a:cubicBezTo>
                  <a:pt x="242831" y="89932"/>
                  <a:pt x="226979" y="74216"/>
                  <a:pt x="207524" y="72072"/>
                </a:cubicBezTo>
                <a:close/>
                <a:moveTo>
                  <a:pt x="198517" y="72072"/>
                </a:moveTo>
                <a:cubicBezTo>
                  <a:pt x="177620" y="74573"/>
                  <a:pt x="161407" y="92075"/>
                  <a:pt x="161407" y="113506"/>
                </a:cubicBezTo>
                <a:cubicBezTo>
                  <a:pt x="161407" y="124936"/>
                  <a:pt x="166091" y="135652"/>
                  <a:pt x="173657" y="143153"/>
                </a:cubicBezTo>
                <a:lnTo>
                  <a:pt x="198517" y="112078"/>
                </a:lnTo>
                <a:lnTo>
                  <a:pt x="198517" y="72072"/>
                </a:lnTo>
                <a:close/>
                <a:moveTo>
                  <a:pt x="203200" y="63500"/>
                </a:moveTo>
                <a:cubicBezTo>
                  <a:pt x="230942" y="63500"/>
                  <a:pt x="253640" y="86003"/>
                  <a:pt x="253640" y="113506"/>
                </a:cubicBezTo>
                <a:cubicBezTo>
                  <a:pt x="253640" y="141367"/>
                  <a:pt x="230942" y="163156"/>
                  <a:pt x="203200" y="163156"/>
                </a:cubicBezTo>
                <a:cubicBezTo>
                  <a:pt x="175098" y="163156"/>
                  <a:pt x="152400" y="141367"/>
                  <a:pt x="152400" y="113506"/>
                </a:cubicBezTo>
                <a:cubicBezTo>
                  <a:pt x="152400" y="86003"/>
                  <a:pt x="175098" y="63500"/>
                  <a:pt x="203200" y="63500"/>
                </a:cubicBezTo>
                <a:close/>
                <a:moveTo>
                  <a:pt x="67825" y="63500"/>
                </a:moveTo>
                <a:lnTo>
                  <a:pt x="125489" y="63500"/>
                </a:lnTo>
                <a:cubicBezTo>
                  <a:pt x="128012" y="63500"/>
                  <a:pt x="129814" y="65786"/>
                  <a:pt x="129814" y="68072"/>
                </a:cubicBezTo>
                <a:cubicBezTo>
                  <a:pt x="129814" y="70358"/>
                  <a:pt x="128012" y="72644"/>
                  <a:pt x="125489" y="72644"/>
                </a:cubicBezTo>
                <a:lnTo>
                  <a:pt x="67825" y="72644"/>
                </a:lnTo>
                <a:cubicBezTo>
                  <a:pt x="65302" y="72644"/>
                  <a:pt x="63500" y="70358"/>
                  <a:pt x="63500" y="68072"/>
                </a:cubicBezTo>
                <a:cubicBezTo>
                  <a:pt x="63500" y="65786"/>
                  <a:pt x="65302" y="63500"/>
                  <a:pt x="67825" y="63500"/>
                </a:cubicBezTo>
                <a:close/>
                <a:moveTo>
                  <a:pt x="32919" y="63500"/>
                </a:moveTo>
                <a:lnTo>
                  <a:pt x="44505" y="63500"/>
                </a:lnTo>
                <a:cubicBezTo>
                  <a:pt x="47039" y="63500"/>
                  <a:pt x="48850" y="65786"/>
                  <a:pt x="48850" y="68072"/>
                </a:cubicBezTo>
                <a:cubicBezTo>
                  <a:pt x="48850" y="70358"/>
                  <a:pt x="47039" y="72644"/>
                  <a:pt x="44505" y="72644"/>
                </a:cubicBezTo>
                <a:lnTo>
                  <a:pt x="32919" y="72644"/>
                </a:lnTo>
                <a:cubicBezTo>
                  <a:pt x="30385" y="72644"/>
                  <a:pt x="28575" y="70358"/>
                  <a:pt x="28575" y="68072"/>
                </a:cubicBezTo>
                <a:cubicBezTo>
                  <a:pt x="28575" y="65786"/>
                  <a:pt x="30385" y="63500"/>
                  <a:pt x="32919" y="63500"/>
                </a:cubicBezTo>
                <a:close/>
                <a:moveTo>
                  <a:pt x="167859" y="34925"/>
                </a:moveTo>
                <a:lnTo>
                  <a:pt x="212778" y="34925"/>
                </a:lnTo>
                <a:cubicBezTo>
                  <a:pt x="214952" y="34925"/>
                  <a:pt x="217125" y="36830"/>
                  <a:pt x="217125" y="39497"/>
                </a:cubicBezTo>
                <a:cubicBezTo>
                  <a:pt x="217125" y="41783"/>
                  <a:pt x="214952" y="44069"/>
                  <a:pt x="212778" y="44069"/>
                </a:cubicBezTo>
                <a:lnTo>
                  <a:pt x="167859" y="44069"/>
                </a:lnTo>
                <a:cubicBezTo>
                  <a:pt x="165323" y="44069"/>
                  <a:pt x="163512" y="41783"/>
                  <a:pt x="163512" y="39497"/>
                </a:cubicBezTo>
                <a:cubicBezTo>
                  <a:pt x="163512" y="36830"/>
                  <a:pt x="165323" y="34925"/>
                  <a:pt x="167859" y="34925"/>
                </a:cubicBezTo>
                <a:close/>
                <a:moveTo>
                  <a:pt x="72552" y="34925"/>
                </a:moveTo>
                <a:lnTo>
                  <a:pt x="142631" y="34925"/>
                </a:lnTo>
                <a:cubicBezTo>
                  <a:pt x="145491" y="34925"/>
                  <a:pt x="147279" y="36830"/>
                  <a:pt x="147279" y="39497"/>
                </a:cubicBezTo>
                <a:cubicBezTo>
                  <a:pt x="147279" y="41783"/>
                  <a:pt x="145491" y="44069"/>
                  <a:pt x="142631" y="44069"/>
                </a:cubicBezTo>
                <a:lnTo>
                  <a:pt x="72552" y="44069"/>
                </a:lnTo>
                <a:cubicBezTo>
                  <a:pt x="70049" y="44069"/>
                  <a:pt x="68262" y="41783"/>
                  <a:pt x="68262" y="39497"/>
                </a:cubicBezTo>
                <a:cubicBezTo>
                  <a:pt x="68262" y="36830"/>
                  <a:pt x="70049" y="34925"/>
                  <a:pt x="72552" y="34925"/>
                </a:cubicBezTo>
                <a:close/>
                <a:moveTo>
                  <a:pt x="8637" y="8637"/>
                </a:moveTo>
                <a:lnTo>
                  <a:pt x="8637" y="230687"/>
                </a:lnTo>
                <a:lnTo>
                  <a:pt x="50384" y="230687"/>
                </a:lnTo>
                <a:cubicBezTo>
                  <a:pt x="52903" y="230687"/>
                  <a:pt x="54703" y="232487"/>
                  <a:pt x="54703" y="235006"/>
                </a:cubicBezTo>
                <a:lnTo>
                  <a:pt x="54703" y="276753"/>
                </a:lnTo>
                <a:lnTo>
                  <a:pt x="276753" y="276753"/>
                </a:lnTo>
                <a:lnTo>
                  <a:pt x="276753" y="8637"/>
                </a:lnTo>
                <a:lnTo>
                  <a:pt x="8637" y="8637"/>
                </a:lnTo>
                <a:close/>
                <a:moveTo>
                  <a:pt x="4318" y="0"/>
                </a:moveTo>
                <a:lnTo>
                  <a:pt x="281072" y="0"/>
                </a:lnTo>
                <a:cubicBezTo>
                  <a:pt x="283231" y="0"/>
                  <a:pt x="285390" y="2159"/>
                  <a:pt x="285390" y="4678"/>
                </a:cubicBezTo>
                <a:lnTo>
                  <a:pt x="285390" y="281072"/>
                </a:lnTo>
                <a:cubicBezTo>
                  <a:pt x="285390" y="283591"/>
                  <a:pt x="283231" y="285390"/>
                  <a:pt x="281072" y="285390"/>
                </a:cubicBezTo>
                <a:lnTo>
                  <a:pt x="50384" y="285390"/>
                </a:lnTo>
                <a:cubicBezTo>
                  <a:pt x="49304" y="285390"/>
                  <a:pt x="48225" y="285030"/>
                  <a:pt x="47145" y="283951"/>
                </a:cubicBezTo>
                <a:lnTo>
                  <a:pt x="1079" y="237885"/>
                </a:lnTo>
                <a:cubicBezTo>
                  <a:pt x="360" y="237165"/>
                  <a:pt x="0" y="236086"/>
                  <a:pt x="0" y="235006"/>
                </a:cubicBezTo>
                <a:lnTo>
                  <a:pt x="0" y="4678"/>
                </a:lnTo>
                <a:cubicBezTo>
                  <a:pt x="0" y="2159"/>
                  <a:pt x="1799" y="0"/>
                  <a:pt x="4318" y="0"/>
                </a:cubicBezTo>
                <a:close/>
              </a:path>
            </a:pathLst>
          </a:custGeom>
          <a:solidFill>
            <a:schemeClr val="bg1"/>
          </a:solidFill>
          <a:ln>
            <a:noFill/>
          </a:ln>
          <a:effectLst/>
        </p:spPr>
        <p:txBody>
          <a:bodyPr anchor="ctr"/>
          <a:lstStyle/>
          <a:p>
            <a:endParaRPr lang="en-US" sz="1200" dirty="0">
              <a:latin typeface="Arial" panose="020B0604020202020204" pitchFamily="34" charset="0"/>
              <a:cs typeface="Arial" panose="020B0604020202020204" pitchFamily="34" charset="0"/>
            </a:endParaRPr>
          </a:p>
        </p:txBody>
      </p:sp>
      <p:grpSp>
        <p:nvGrpSpPr>
          <p:cNvPr id="34" name="Group 82">
            <a:extLst>
              <a:ext uri="{FF2B5EF4-FFF2-40B4-BE49-F238E27FC236}">
                <a16:creationId xmlns:a16="http://schemas.microsoft.com/office/drawing/2014/main" id="{251EA430-BD1F-4441-8235-95492A149B2F}"/>
              </a:ext>
            </a:extLst>
          </p:cNvPr>
          <p:cNvGrpSpPr>
            <a:grpSpLocks noChangeAspect="1"/>
          </p:cNvGrpSpPr>
          <p:nvPr/>
        </p:nvGrpSpPr>
        <p:grpSpPr bwMode="auto">
          <a:xfrm>
            <a:off x="324570" y="5227510"/>
            <a:ext cx="469224" cy="624650"/>
            <a:chOff x="3489" y="1721"/>
            <a:chExt cx="320" cy="426"/>
          </a:xfrm>
          <a:solidFill>
            <a:schemeClr val="bg1"/>
          </a:solidFill>
        </p:grpSpPr>
        <p:sp>
          <p:nvSpPr>
            <p:cNvPr id="35" name="Freeform 83">
              <a:extLst>
                <a:ext uri="{FF2B5EF4-FFF2-40B4-BE49-F238E27FC236}">
                  <a16:creationId xmlns:a16="http://schemas.microsoft.com/office/drawing/2014/main" id="{0F6F5862-35B6-4C1E-8562-7A03DF3DE22B}"/>
                </a:ext>
              </a:extLst>
            </p:cNvPr>
            <p:cNvSpPr>
              <a:spLocks/>
            </p:cNvSpPr>
            <p:nvPr/>
          </p:nvSpPr>
          <p:spPr bwMode="auto">
            <a:xfrm>
              <a:off x="3524" y="1756"/>
              <a:ext cx="231" cy="54"/>
            </a:xfrm>
            <a:custGeom>
              <a:avLst/>
              <a:gdLst>
                <a:gd name="T0" fmla="*/ 150 w 156"/>
                <a:gd name="T1" fmla="*/ 36 h 36"/>
                <a:gd name="T2" fmla="*/ 144 w 156"/>
                <a:gd name="T3" fmla="*/ 30 h 36"/>
                <a:gd name="T4" fmla="*/ 144 w 156"/>
                <a:gd name="T5" fmla="*/ 12 h 36"/>
                <a:gd name="T6" fmla="*/ 6 w 156"/>
                <a:gd name="T7" fmla="*/ 12 h 36"/>
                <a:gd name="T8" fmla="*/ 0 w 156"/>
                <a:gd name="T9" fmla="*/ 6 h 36"/>
                <a:gd name="T10" fmla="*/ 6 w 156"/>
                <a:gd name="T11" fmla="*/ 0 h 36"/>
                <a:gd name="T12" fmla="*/ 150 w 156"/>
                <a:gd name="T13" fmla="*/ 0 h 36"/>
                <a:gd name="T14" fmla="*/ 156 w 156"/>
                <a:gd name="T15" fmla="*/ 6 h 36"/>
                <a:gd name="T16" fmla="*/ 156 w 156"/>
                <a:gd name="T17" fmla="*/ 30 h 36"/>
                <a:gd name="T18" fmla="*/ 150 w 156"/>
                <a:gd name="T19"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6" h="36">
                  <a:moveTo>
                    <a:pt x="150" y="36"/>
                  </a:moveTo>
                  <a:cubicBezTo>
                    <a:pt x="147" y="36"/>
                    <a:pt x="144" y="33"/>
                    <a:pt x="144" y="30"/>
                  </a:cubicBezTo>
                  <a:cubicBezTo>
                    <a:pt x="144" y="12"/>
                    <a:pt x="144" y="12"/>
                    <a:pt x="144" y="12"/>
                  </a:cubicBezTo>
                  <a:cubicBezTo>
                    <a:pt x="6" y="12"/>
                    <a:pt x="6" y="12"/>
                    <a:pt x="6" y="12"/>
                  </a:cubicBezTo>
                  <a:cubicBezTo>
                    <a:pt x="3" y="12"/>
                    <a:pt x="0" y="9"/>
                    <a:pt x="0" y="6"/>
                  </a:cubicBezTo>
                  <a:cubicBezTo>
                    <a:pt x="0" y="2"/>
                    <a:pt x="3" y="0"/>
                    <a:pt x="6" y="0"/>
                  </a:cubicBezTo>
                  <a:cubicBezTo>
                    <a:pt x="150" y="0"/>
                    <a:pt x="150" y="0"/>
                    <a:pt x="150" y="0"/>
                  </a:cubicBezTo>
                  <a:cubicBezTo>
                    <a:pt x="154" y="0"/>
                    <a:pt x="156" y="2"/>
                    <a:pt x="156" y="6"/>
                  </a:cubicBezTo>
                  <a:cubicBezTo>
                    <a:pt x="156" y="30"/>
                    <a:pt x="156" y="30"/>
                    <a:pt x="156" y="30"/>
                  </a:cubicBezTo>
                  <a:cubicBezTo>
                    <a:pt x="156" y="33"/>
                    <a:pt x="154" y="36"/>
                    <a:pt x="150"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
          <p:nvSpPr>
            <p:cNvPr id="36" name="Freeform 84">
              <a:extLst>
                <a:ext uri="{FF2B5EF4-FFF2-40B4-BE49-F238E27FC236}">
                  <a16:creationId xmlns:a16="http://schemas.microsoft.com/office/drawing/2014/main" id="{51F31D66-16A4-48F8-B436-2FC4773A82D0}"/>
                </a:ext>
              </a:extLst>
            </p:cNvPr>
            <p:cNvSpPr>
              <a:spLocks noEditPoints="1"/>
            </p:cNvSpPr>
            <p:nvPr/>
          </p:nvSpPr>
          <p:spPr bwMode="auto">
            <a:xfrm>
              <a:off x="3489" y="1721"/>
              <a:ext cx="320" cy="426"/>
            </a:xfrm>
            <a:custGeom>
              <a:avLst/>
              <a:gdLst>
                <a:gd name="T0" fmla="*/ 210 w 216"/>
                <a:gd name="T1" fmla="*/ 288 h 288"/>
                <a:gd name="T2" fmla="*/ 30 w 216"/>
                <a:gd name="T3" fmla="*/ 288 h 288"/>
                <a:gd name="T4" fmla="*/ 0 w 216"/>
                <a:gd name="T5" fmla="*/ 258 h 288"/>
                <a:gd name="T6" fmla="*/ 0 w 216"/>
                <a:gd name="T7" fmla="*/ 30 h 288"/>
                <a:gd name="T8" fmla="*/ 30 w 216"/>
                <a:gd name="T9" fmla="*/ 0 h 288"/>
                <a:gd name="T10" fmla="*/ 198 w 216"/>
                <a:gd name="T11" fmla="*/ 0 h 288"/>
                <a:gd name="T12" fmla="*/ 204 w 216"/>
                <a:gd name="T13" fmla="*/ 6 h 288"/>
                <a:gd name="T14" fmla="*/ 204 w 216"/>
                <a:gd name="T15" fmla="*/ 48 h 288"/>
                <a:gd name="T16" fmla="*/ 210 w 216"/>
                <a:gd name="T17" fmla="*/ 48 h 288"/>
                <a:gd name="T18" fmla="*/ 216 w 216"/>
                <a:gd name="T19" fmla="*/ 54 h 288"/>
                <a:gd name="T20" fmla="*/ 216 w 216"/>
                <a:gd name="T21" fmla="*/ 282 h 288"/>
                <a:gd name="T22" fmla="*/ 210 w 216"/>
                <a:gd name="T23" fmla="*/ 288 h 288"/>
                <a:gd name="T24" fmla="*/ 12 w 216"/>
                <a:gd name="T25" fmla="*/ 54 h 288"/>
                <a:gd name="T26" fmla="*/ 12 w 216"/>
                <a:gd name="T27" fmla="*/ 258 h 288"/>
                <a:gd name="T28" fmla="*/ 30 w 216"/>
                <a:gd name="T29" fmla="*/ 276 h 288"/>
                <a:gd name="T30" fmla="*/ 204 w 216"/>
                <a:gd name="T31" fmla="*/ 276 h 288"/>
                <a:gd name="T32" fmla="*/ 204 w 216"/>
                <a:gd name="T33" fmla="*/ 60 h 288"/>
                <a:gd name="T34" fmla="*/ 30 w 216"/>
                <a:gd name="T35" fmla="*/ 60 h 288"/>
                <a:gd name="T36" fmla="*/ 12 w 216"/>
                <a:gd name="T37" fmla="*/ 54 h 288"/>
                <a:gd name="T38" fmla="*/ 30 w 216"/>
                <a:gd name="T39" fmla="*/ 12 h 288"/>
                <a:gd name="T40" fmla="*/ 12 w 216"/>
                <a:gd name="T41" fmla="*/ 30 h 288"/>
                <a:gd name="T42" fmla="*/ 30 w 216"/>
                <a:gd name="T43" fmla="*/ 48 h 288"/>
                <a:gd name="T44" fmla="*/ 192 w 216"/>
                <a:gd name="T45" fmla="*/ 48 h 288"/>
                <a:gd name="T46" fmla="*/ 192 w 216"/>
                <a:gd name="T47" fmla="*/ 12 h 288"/>
                <a:gd name="T48" fmla="*/ 30 w 216"/>
                <a:gd name="T49" fmla="*/ 12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16" h="288">
                  <a:moveTo>
                    <a:pt x="210" y="288"/>
                  </a:moveTo>
                  <a:cubicBezTo>
                    <a:pt x="30" y="288"/>
                    <a:pt x="30" y="288"/>
                    <a:pt x="30" y="288"/>
                  </a:cubicBezTo>
                  <a:cubicBezTo>
                    <a:pt x="14" y="288"/>
                    <a:pt x="0" y="274"/>
                    <a:pt x="0" y="258"/>
                  </a:cubicBezTo>
                  <a:cubicBezTo>
                    <a:pt x="0" y="30"/>
                    <a:pt x="0" y="30"/>
                    <a:pt x="0" y="30"/>
                  </a:cubicBezTo>
                  <a:cubicBezTo>
                    <a:pt x="0" y="13"/>
                    <a:pt x="14" y="0"/>
                    <a:pt x="30" y="0"/>
                  </a:cubicBezTo>
                  <a:cubicBezTo>
                    <a:pt x="198" y="0"/>
                    <a:pt x="198" y="0"/>
                    <a:pt x="198" y="0"/>
                  </a:cubicBezTo>
                  <a:cubicBezTo>
                    <a:pt x="202" y="0"/>
                    <a:pt x="204" y="2"/>
                    <a:pt x="204" y="6"/>
                  </a:cubicBezTo>
                  <a:cubicBezTo>
                    <a:pt x="204" y="48"/>
                    <a:pt x="204" y="48"/>
                    <a:pt x="204" y="48"/>
                  </a:cubicBezTo>
                  <a:cubicBezTo>
                    <a:pt x="210" y="48"/>
                    <a:pt x="210" y="48"/>
                    <a:pt x="210" y="48"/>
                  </a:cubicBezTo>
                  <a:cubicBezTo>
                    <a:pt x="214" y="48"/>
                    <a:pt x="216" y="50"/>
                    <a:pt x="216" y="54"/>
                  </a:cubicBezTo>
                  <a:cubicBezTo>
                    <a:pt x="216" y="282"/>
                    <a:pt x="216" y="282"/>
                    <a:pt x="216" y="282"/>
                  </a:cubicBezTo>
                  <a:cubicBezTo>
                    <a:pt x="216" y="285"/>
                    <a:pt x="214" y="288"/>
                    <a:pt x="210" y="288"/>
                  </a:cubicBezTo>
                  <a:close/>
                  <a:moveTo>
                    <a:pt x="12" y="54"/>
                  </a:moveTo>
                  <a:cubicBezTo>
                    <a:pt x="12" y="258"/>
                    <a:pt x="12" y="258"/>
                    <a:pt x="12" y="258"/>
                  </a:cubicBezTo>
                  <a:cubicBezTo>
                    <a:pt x="12" y="268"/>
                    <a:pt x="21" y="276"/>
                    <a:pt x="30" y="276"/>
                  </a:cubicBezTo>
                  <a:cubicBezTo>
                    <a:pt x="204" y="276"/>
                    <a:pt x="204" y="276"/>
                    <a:pt x="204" y="276"/>
                  </a:cubicBezTo>
                  <a:cubicBezTo>
                    <a:pt x="204" y="60"/>
                    <a:pt x="204" y="60"/>
                    <a:pt x="204" y="60"/>
                  </a:cubicBezTo>
                  <a:cubicBezTo>
                    <a:pt x="30" y="60"/>
                    <a:pt x="30" y="60"/>
                    <a:pt x="30" y="60"/>
                  </a:cubicBezTo>
                  <a:cubicBezTo>
                    <a:pt x="24" y="60"/>
                    <a:pt x="17" y="57"/>
                    <a:pt x="12" y="54"/>
                  </a:cubicBezTo>
                  <a:close/>
                  <a:moveTo>
                    <a:pt x="30" y="12"/>
                  </a:moveTo>
                  <a:cubicBezTo>
                    <a:pt x="21" y="12"/>
                    <a:pt x="12" y="20"/>
                    <a:pt x="12" y="30"/>
                  </a:cubicBezTo>
                  <a:cubicBezTo>
                    <a:pt x="12" y="40"/>
                    <a:pt x="21" y="48"/>
                    <a:pt x="30" y="48"/>
                  </a:cubicBezTo>
                  <a:cubicBezTo>
                    <a:pt x="192" y="48"/>
                    <a:pt x="192" y="48"/>
                    <a:pt x="192" y="48"/>
                  </a:cubicBezTo>
                  <a:cubicBezTo>
                    <a:pt x="192" y="12"/>
                    <a:pt x="192" y="12"/>
                    <a:pt x="192" y="12"/>
                  </a:cubicBezTo>
                  <a:lnTo>
                    <a:pt x="30"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grpSp>
      <p:grpSp>
        <p:nvGrpSpPr>
          <p:cNvPr id="37" name="Group 149">
            <a:extLst>
              <a:ext uri="{FF2B5EF4-FFF2-40B4-BE49-F238E27FC236}">
                <a16:creationId xmlns:a16="http://schemas.microsoft.com/office/drawing/2014/main" id="{94CE178B-3BDF-46EA-815D-F06A4F9735A2}"/>
              </a:ext>
            </a:extLst>
          </p:cNvPr>
          <p:cNvGrpSpPr>
            <a:grpSpLocks noChangeAspect="1"/>
          </p:cNvGrpSpPr>
          <p:nvPr/>
        </p:nvGrpSpPr>
        <p:grpSpPr bwMode="auto">
          <a:xfrm>
            <a:off x="271557" y="3881831"/>
            <a:ext cx="621583" cy="415849"/>
            <a:chOff x="1370" y="3066"/>
            <a:chExt cx="426" cy="285"/>
          </a:xfrm>
          <a:solidFill>
            <a:schemeClr val="bg1"/>
          </a:solidFill>
        </p:grpSpPr>
        <p:sp>
          <p:nvSpPr>
            <p:cNvPr id="38" name="Freeform 150">
              <a:extLst>
                <a:ext uri="{FF2B5EF4-FFF2-40B4-BE49-F238E27FC236}">
                  <a16:creationId xmlns:a16="http://schemas.microsoft.com/office/drawing/2014/main" id="{CA4209B7-BE4F-496F-8C34-152BF8F37CF3}"/>
                </a:ext>
              </a:extLst>
            </p:cNvPr>
            <p:cNvSpPr>
              <a:spLocks noEditPoints="1"/>
            </p:cNvSpPr>
            <p:nvPr/>
          </p:nvSpPr>
          <p:spPr bwMode="auto">
            <a:xfrm>
              <a:off x="1370" y="3066"/>
              <a:ext cx="284" cy="285"/>
            </a:xfrm>
            <a:custGeom>
              <a:avLst/>
              <a:gdLst>
                <a:gd name="T0" fmla="*/ 138 w 192"/>
                <a:gd name="T1" fmla="*/ 192 h 192"/>
                <a:gd name="T2" fmla="*/ 54 w 192"/>
                <a:gd name="T3" fmla="*/ 192 h 192"/>
                <a:gd name="T4" fmla="*/ 0 w 192"/>
                <a:gd name="T5" fmla="*/ 138 h 192"/>
                <a:gd name="T6" fmla="*/ 0 w 192"/>
                <a:gd name="T7" fmla="*/ 54 h 192"/>
                <a:gd name="T8" fmla="*/ 54 w 192"/>
                <a:gd name="T9" fmla="*/ 0 h 192"/>
                <a:gd name="T10" fmla="*/ 138 w 192"/>
                <a:gd name="T11" fmla="*/ 0 h 192"/>
                <a:gd name="T12" fmla="*/ 192 w 192"/>
                <a:gd name="T13" fmla="*/ 54 h 192"/>
                <a:gd name="T14" fmla="*/ 192 w 192"/>
                <a:gd name="T15" fmla="*/ 138 h 192"/>
                <a:gd name="T16" fmla="*/ 138 w 192"/>
                <a:gd name="T17" fmla="*/ 192 h 192"/>
                <a:gd name="T18" fmla="*/ 54 w 192"/>
                <a:gd name="T19" fmla="*/ 12 h 192"/>
                <a:gd name="T20" fmla="*/ 12 w 192"/>
                <a:gd name="T21" fmla="*/ 54 h 192"/>
                <a:gd name="T22" fmla="*/ 12 w 192"/>
                <a:gd name="T23" fmla="*/ 138 h 192"/>
                <a:gd name="T24" fmla="*/ 54 w 192"/>
                <a:gd name="T25" fmla="*/ 180 h 192"/>
                <a:gd name="T26" fmla="*/ 138 w 192"/>
                <a:gd name="T27" fmla="*/ 180 h 192"/>
                <a:gd name="T28" fmla="*/ 180 w 192"/>
                <a:gd name="T29" fmla="*/ 138 h 192"/>
                <a:gd name="T30" fmla="*/ 180 w 192"/>
                <a:gd name="T31" fmla="*/ 54 h 192"/>
                <a:gd name="T32" fmla="*/ 138 w 192"/>
                <a:gd name="T33" fmla="*/ 12 h 192"/>
                <a:gd name="T34" fmla="*/ 54 w 192"/>
                <a:gd name="T35" fmla="*/ 12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2" h="192">
                  <a:moveTo>
                    <a:pt x="138" y="192"/>
                  </a:moveTo>
                  <a:cubicBezTo>
                    <a:pt x="54" y="192"/>
                    <a:pt x="54" y="192"/>
                    <a:pt x="54" y="192"/>
                  </a:cubicBezTo>
                  <a:cubicBezTo>
                    <a:pt x="24" y="192"/>
                    <a:pt x="0" y="168"/>
                    <a:pt x="0" y="138"/>
                  </a:cubicBezTo>
                  <a:cubicBezTo>
                    <a:pt x="0" y="54"/>
                    <a:pt x="0" y="54"/>
                    <a:pt x="0" y="54"/>
                  </a:cubicBezTo>
                  <a:cubicBezTo>
                    <a:pt x="0" y="24"/>
                    <a:pt x="24" y="0"/>
                    <a:pt x="54" y="0"/>
                  </a:cubicBezTo>
                  <a:cubicBezTo>
                    <a:pt x="138" y="0"/>
                    <a:pt x="138" y="0"/>
                    <a:pt x="138" y="0"/>
                  </a:cubicBezTo>
                  <a:cubicBezTo>
                    <a:pt x="168" y="0"/>
                    <a:pt x="192" y="24"/>
                    <a:pt x="192" y="54"/>
                  </a:cubicBezTo>
                  <a:cubicBezTo>
                    <a:pt x="192" y="138"/>
                    <a:pt x="192" y="138"/>
                    <a:pt x="192" y="138"/>
                  </a:cubicBezTo>
                  <a:cubicBezTo>
                    <a:pt x="192" y="168"/>
                    <a:pt x="168" y="192"/>
                    <a:pt x="138" y="192"/>
                  </a:cubicBezTo>
                  <a:close/>
                  <a:moveTo>
                    <a:pt x="54" y="12"/>
                  </a:moveTo>
                  <a:cubicBezTo>
                    <a:pt x="31" y="12"/>
                    <a:pt x="12" y="31"/>
                    <a:pt x="12" y="54"/>
                  </a:cubicBezTo>
                  <a:cubicBezTo>
                    <a:pt x="12" y="138"/>
                    <a:pt x="12" y="138"/>
                    <a:pt x="12" y="138"/>
                  </a:cubicBezTo>
                  <a:cubicBezTo>
                    <a:pt x="12" y="161"/>
                    <a:pt x="31" y="180"/>
                    <a:pt x="54" y="180"/>
                  </a:cubicBezTo>
                  <a:cubicBezTo>
                    <a:pt x="138" y="180"/>
                    <a:pt x="138" y="180"/>
                    <a:pt x="138" y="180"/>
                  </a:cubicBezTo>
                  <a:cubicBezTo>
                    <a:pt x="161" y="180"/>
                    <a:pt x="180" y="161"/>
                    <a:pt x="180" y="138"/>
                  </a:cubicBezTo>
                  <a:cubicBezTo>
                    <a:pt x="180" y="54"/>
                    <a:pt x="180" y="54"/>
                    <a:pt x="180" y="54"/>
                  </a:cubicBezTo>
                  <a:cubicBezTo>
                    <a:pt x="180" y="31"/>
                    <a:pt x="161" y="12"/>
                    <a:pt x="138" y="12"/>
                  </a:cubicBezTo>
                  <a:lnTo>
                    <a:pt x="54"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
          <p:nvSpPr>
            <p:cNvPr id="39" name="Freeform 151">
              <a:extLst>
                <a:ext uri="{FF2B5EF4-FFF2-40B4-BE49-F238E27FC236}">
                  <a16:creationId xmlns:a16="http://schemas.microsoft.com/office/drawing/2014/main" id="{EDDB3F90-091C-442D-B601-27D0118F4E18}"/>
                </a:ext>
              </a:extLst>
            </p:cNvPr>
            <p:cNvSpPr>
              <a:spLocks/>
            </p:cNvSpPr>
            <p:nvPr/>
          </p:nvSpPr>
          <p:spPr bwMode="auto">
            <a:xfrm>
              <a:off x="1636" y="3066"/>
              <a:ext cx="89" cy="285"/>
            </a:xfrm>
            <a:custGeom>
              <a:avLst/>
              <a:gdLst>
                <a:gd name="T0" fmla="*/ 6 w 60"/>
                <a:gd name="T1" fmla="*/ 192 h 192"/>
                <a:gd name="T2" fmla="*/ 0 w 60"/>
                <a:gd name="T3" fmla="*/ 186 h 192"/>
                <a:gd name="T4" fmla="*/ 6 w 60"/>
                <a:gd name="T5" fmla="*/ 180 h 192"/>
                <a:gd name="T6" fmla="*/ 48 w 60"/>
                <a:gd name="T7" fmla="*/ 138 h 192"/>
                <a:gd name="T8" fmla="*/ 48 w 60"/>
                <a:gd name="T9" fmla="*/ 54 h 192"/>
                <a:gd name="T10" fmla="*/ 6 w 60"/>
                <a:gd name="T11" fmla="*/ 12 h 192"/>
                <a:gd name="T12" fmla="*/ 0 w 60"/>
                <a:gd name="T13" fmla="*/ 6 h 192"/>
                <a:gd name="T14" fmla="*/ 6 w 60"/>
                <a:gd name="T15" fmla="*/ 0 h 192"/>
                <a:gd name="T16" fmla="*/ 60 w 60"/>
                <a:gd name="T17" fmla="*/ 54 h 192"/>
                <a:gd name="T18" fmla="*/ 60 w 60"/>
                <a:gd name="T19" fmla="*/ 138 h 192"/>
                <a:gd name="T20" fmla="*/ 6 w 60"/>
                <a:gd name="T21" fmla="*/ 192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0" h="192">
                  <a:moveTo>
                    <a:pt x="6" y="192"/>
                  </a:moveTo>
                  <a:cubicBezTo>
                    <a:pt x="3" y="192"/>
                    <a:pt x="0" y="189"/>
                    <a:pt x="0" y="186"/>
                  </a:cubicBezTo>
                  <a:cubicBezTo>
                    <a:pt x="0" y="183"/>
                    <a:pt x="3" y="180"/>
                    <a:pt x="6" y="180"/>
                  </a:cubicBezTo>
                  <a:cubicBezTo>
                    <a:pt x="29" y="180"/>
                    <a:pt x="48" y="161"/>
                    <a:pt x="48" y="138"/>
                  </a:cubicBezTo>
                  <a:cubicBezTo>
                    <a:pt x="48" y="54"/>
                    <a:pt x="48" y="54"/>
                    <a:pt x="48" y="54"/>
                  </a:cubicBezTo>
                  <a:cubicBezTo>
                    <a:pt x="48" y="31"/>
                    <a:pt x="29" y="12"/>
                    <a:pt x="6" y="12"/>
                  </a:cubicBezTo>
                  <a:cubicBezTo>
                    <a:pt x="3" y="12"/>
                    <a:pt x="0" y="9"/>
                    <a:pt x="0" y="6"/>
                  </a:cubicBezTo>
                  <a:cubicBezTo>
                    <a:pt x="0" y="3"/>
                    <a:pt x="3" y="0"/>
                    <a:pt x="6" y="0"/>
                  </a:cubicBezTo>
                  <a:cubicBezTo>
                    <a:pt x="36" y="0"/>
                    <a:pt x="60" y="24"/>
                    <a:pt x="60" y="54"/>
                  </a:cubicBezTo>
                  <a:cubicBezTo>
                    <a:pt x="60" y="138"/>
                    <a:pt x="60" y="138"/>
                    <a:pt x="60" y="138"/>
                  </a:cubicBezTo>
                  <a:cubicBezTo>
                    <a:pt x="60" y="168"/>
                    <a:pt x="36" y="192"/>
                    <a:pt x="6" y="19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
          <p:nvSpPr>
            <p:cNvPr id="40" name="Freeform 152">
              <a:extLst>
                <a:ext uri="{FF2B5EF4-FFF2-40B4-BE49-F238E27FC236}">
                  <a16:creationId xmlns:a16="http://schemas.microsoft.com/office/drawing/2014/main" id="{D87467F5-33EC-41C6-9196-E364676B35CE}"/>
                </a:ext>
              </a:extLst>
            </p:cNvPr>
            <p:cNvSpPr>
              <a:spLocks/>
            </p:cNvSpPr>
            <p:nvPr/>
          </p:nvSpPr>
          <p:spPr bwMode="auto">
            <a:xfrm>
              <a:off x="1707" y="3066"/>
              <a:ext cx="89" cy="285"/>
            </a:xfrm>
            <a:custGeom>
              <a:avLst/>
              <a:gdLst>
                <a:gd name="T0" fmla="*/ 6 w 60"/>
                <a:gd name="T1" fmla="*/ 192 h 192"/>
                <a:gd name="T2" fmla="*/ 0 w 60"/>
                <a:gd name="T3" fmla="*/ 186 h 192"/>
                <a:gd name="T4" fmla="*/ 6 w 60"/>
                <a:gd name="T5" fmla="*/ 180 h 192"/>
                <a:gd name="T6" fmla="*/ 48 w 60"/>
                <a:gd name="T7" fmla="*/ 138 h 192"/>
                <a:gd name="T8" fmla="*/ 48 w 60"/>
                <a:gd name="T9" fmla="*/ 54 h 192"/>
                <a:gd name="T10" fmla="*/ 6 w 60"/>
                <a:gd name="T11" fmla="*/ 12 h 192"/>
                <a:gd name="T12" fmla="*/ 0 w 60"/>
                <a:gd name="T13" fmla="*/ 6 h 192"/>
                <a:gd name="T14" fmla="*/ 6 w 60"/>
                <a:gd name="T15" fmla="*/ 0 h 192"/>
                <a:gd name="T16" fmla="*/ 60 w 60"/>
                <a:gd name="T17" fmla="*/ 54 h 192"/>
                <a:gd name="T18" fmla="*/ 60 w 60"/>
                <a:gd name="T19" fmla="*/ 138 h 192"/>
                <a:gd name="T20" fmla="*/ 6 w 60"/>
                <a:gd name="T21" fmla="*/ 192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0" h="192">
                  <a:moveTo>
                    <a:pt x="6" y="192"/>
                  </a:moveTo>
                  <a:cubicBezTo>
                    <a:pt x="3" y="192"/>
                    <a:pt x="0" y="189"/>
                    <a:pt x="0" y="186"/>
                  </a:cubicBezTo>
                  <a:cubicBezTo>
                    <a:pt x="0" y="183"/>
                    <a:pt x="3" y="180"/>
                    <a:pt x="6" y="180"/>
                  </a:cubicBezTo>
                  <a:cubicBezTo>
                    <a:pt x="29" y="180"/>
                    <a:pt x="48" y="161"/>
                    <a:pt x="48" y="138"/>
                  </a:cubicBezTo>
                  <a:cubicBezTo>
                    <a:pt x="48" y="54"/>
                    <a:pt x="48" y="54"/>
                    <a:pt x="48" y="54"/>
                  </a:cubicBezTo>
                  <a:cubicBezTo>
                    <a:pt x="48" y="31"/>
                    <a:pt x="29" y="12"/>
                    <a:pt x="6" y="12"/>
                  </a:cubicBezTo>
                  <a:cubicBezTo>
                    <a:pt x="3" y="12"/>
                    <a:pt x="0" y="9"/>
                    <a:pt x="0" y="6"/>
                  </a:cubicBezTo>
                  <a:cubicBezTo>
                    <a:pt x="0" y="3"/>
                    <a:pt x="3" y="0"/>
                    <a:pt x="6" y="0"/>
                  </a:cubicBezTo>
                  <a:cubicBezTo>
                    <a:pt x="36" y="0"/>
                    <a:pt x="60" y="24"/>
                    <a:pt x="60" y="54"/>
                  </a:cubicBezTo>
                  <a:cubicBezTo>
                    <a:pt x="60" y="138"/>
                    <a:pt x="60" y="138"/>
                    <a:pt x="60" y="138"/>
                  </a:cubicBezTo>
                  <a:cubicBezTo>
                    <a:pt x="60" y="168"/>
                    <a:pt x="36" y="192"/>
                    <a:pt x="6" y="19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
          <p:nvSpPr>
            <p:cNvPr id="41" name="Freeform 153">
              <a:extLst>
                <a:ext uri="{FF2B5EF4-FFF2-40B4-BE49-F238E27FC236}">
                  <a16:creationId xmlns:a16="http://schemas.microsoft.com/office/drawing/2014/main" id="{7237B490-738E-4B65-8525-9502403057C3}"/>
                </a:ext>
              </a:extLst>
            </p:cNvPr>
            <p:cNvSpPr>
              <a:spLocks noEditPoints="1"/>
            </p:cNvSpPr>
            <p:nvPr/>
          </p:nvSpPr>
          <p:spPr bwMode="auto">
            <a:xfrm>
              <a:off x="1459" y="3120"/>
              <a:ext cx="106" cy="106"/>
            </a:xfrm>
            <a:custGeom>
              <a:avLst/>
              <a:gdLst>
                <a:gd name="T0" fmla="*/ 36 w 72"/>
                <a:gd name="T1" fmla="*/ 72 h 72"/>
                <a:gd name="T2" fmla="*/ 0 w 72"/>
                <a:gd name="T3" fmla="*/ 36 h 72"/>
                <a:gd name="T4" fmla="*/ 36 w 72"/>
                <a:gd name="T5" fmla="*/ 0 h 72"/>
                <a:gd name="T6" fmla="*/ 72 w 72"/>
                <a:gd name="T7" fmla="*/ 36 h 72"/>
                <a:gd name="T8" fmla="*/ 36 w 72"/>
                <a:gd name="T9" fmla="*/ 72 h 72"/>
                <a:gd name="T10" fmla="*/ 36 w 72"/>
                <a:gd name="T11" fmla="*/ 12 h 72"/>
                <a:gd name="T12" fmla="*/ 12 w 72"/>
                <a:gd name="T13" fmla="*/ 36 h 72"/>
                <a:gd name="T14" fmla="*/ 36 w 72"/>
                <a:gd name="T15" fmla="*/ 60 h 72"/>
                <a:gd name="T16" fmla="*/ 60 w 72"/>
                <a:gd name="T17" fmla="*/ 36 h 72"/>
                <a:gd name="T18" fmla="*/ 36 w 72"/>
                <a:gd name="T19" fmla="*/ 12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2" h="72">
                  <a:moveTo>
                    <a:pt x="36" y="72"/>
                  </a:moveTo>
                  <a:cubicBezTo>
                    <a:pt x="16" y="72"/>
                    <a:pt x="0" y="56"/>
                    <a:pt x="0" y="36"/>
                  </a:cubicBezTo>
                  <a:cubicBezTo>
                    <a:pt x="0" y="16"/>
                    <a:pt x="16" y="0"/>
                    <a:pt x="36" y="0"/>
                  </a:cubicBezTo>
                  <a:cubicBezTo>
                    <a:pt x="56" y="0"/>
                    <a:pt x="72" y="16"/>
                    <a:pt x="72" y="36"/>
                  </a:cubicBezTo>
                  <a:cubicBezTo>
                    <a:pt x="72" y="56"/>
                    <a:pt x="56" y="72"/>
                    <a:pt x="36" y="72"/>
                  </a:cubicBezTo>
                  <a:close/>
                  <a:moveTo>
                    <a:pt x="36" y="12"/>
                  </a:moveTo>
                  <a:cubicBezTo>
                    <a:pt x="23" y="12"/>
                    <a:pt x="12" y="23"/>
                    <a:pt x="12" y="36"/>
                  </a:cubicBezTo>
                  <a:cubicBezTo>
                    <a:pt x="12" y="49"/>
                    <a:pt x="23" y="60"/>
                    <a:pt x="36" y="60"/>
                  </a:cubicBezTo>
                  <a:cubicBezTo>
                    <a:pt x="49" y="60"/>
                    <a:pt x="60" y="49"/>
                    <a:pt x="60" y="36"/>
                  </a:cubicBezTo>
                  <a:cubicBezTo>
                    <a:pt x="60" y="23"/>
                    <a:pt x="49" y="12"/>
                    <a:pt x="3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
          <p:nvSpPr>
            <p:cNvPr id="42" name="Freeform 154">
              <a:extLst>
                <a:ext uri="{FF2B5EF4-FFF2-40B4-BE49-F238E27FC236}">
                  <a16:creationId xmlns:a16="http://schemas.microsoft.com/office/drawing/2014/main" id="{A3671D3A-088A-46BF-B9E0-6149A8E40259}"/>
                </a:ext>
              </a:extLst>
            </p:cNvPr>
            <p:cNvSpPr>
              <a:spLocks noEditPoints="1"/>
            </p:cNvSpPr>
            <p:nvPr/>
          </p:nvSpPr>
          <p:spPr bwMode="auto">
            <a:xfrm>
              <a:off x="1432" y="3208"/>
              <a:ext cx="160" cy="89"/>
            </a:xfrm>
            <a:custGeom>
              <a:avLst/>
              <a:gdLst>
                <a:gd name="T0" fmla="*/ 102 w 108"/>
                <a:gd name="T1" fmla="*/ 60 h 60"/>
                <a:gd name="T2" fmla="*/ 6 w 108"/>
                <a:gd name="T3" fmla="*/ 60 h 60"/>
                <a:gd name="T4" fmla="*/ 0 w 108"/>
                <a:gd name="T5" fmla="*/ 54 h 60"/>
                <a:gd name="T6" fmla="*/ 54 w 108"/>
                <a:gd name="T7" fmla="*/ 0 h 60"/>
                <a:gd name="T8" fmla="*/ 108 w 108"/>
                <a:gd name="T9" fmla="*/ 54 h 60"/>
                <a:gd name="T10" fmla="*/ 102 w 108"/>
                <a:gd name="T11" fmla="*/ 60 h 60"/>
                <a:gd name="T12" fmla="*/ 13 w 108"/>
                <a:gd name="T13" fmla="*/ 48 h 60"/>
                <a:gd name="T14" fmla="*/ 96 w 108"/>
                <a:gd name="T15" fmla="*/ 48 h 60"/>
                <a:gd name="T16" fmla="*/ 54 w 108"/>
                <a:gd name="T17" fmla="*/ 12 h 60"/>
                <a:gd name="T18" fmla="*/ 13 w 108"/>
                <a:gd name="T19" fmla="*/ 4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 h="60">
                  <a:moveTo>
                    <a:pt x="102" y="60"/>
                  </a:moveTo>
                  <a:cubicBezTo>
                    <a:pt x="6" y="60"/>
                    <a:pt x="6" y="60"/>
                    <a:pt x="6" y="60"/>
                  </a:cubicBezTo>
                  <a:cubicBezTo>
                    <a:pt x="3" y="60"/>
                    <a:pt x="0" y="57"/>
                    <a:pt x="0" y="54"/>
                  </a:cubicBezTo>
                  <a:cubicBezTo>
                    <a:pt x="0" y="24"/>
                    <a:pt x="24" y="0"/>
                    <a:pt x="54" y="0"/>
                  </a:cubicBezTo>
                  <a:cubicBezTo>
                    <a:pt x="84" y="0"/>
                    <a:pt x="108" y="24"/>
                    <a:pt x="108" y="54"/>
                  </a:cubicBezTo>
                  <a:cubicBezTo>
                    <a:pt x="108" y="57"/>
                    <a:pt x="106" y="60"/>
                    <a:pt x="102" y="60"/>
                  </a:cubicBezTo>
                  <a:close/>
                  <a:moveTo>
                    <a:pt x="13" y="48"/>
                  </a:moveTo>
                  <a:cubicBezTo>
                    <a:pt x="96" y="48"/>
                    <a:pt x="96" y="48"/>
                    <a:pt x="96" y="48"/>
                  </a:cubicBezTo>
                  <a:cubicBezTo>
                    <a:pt x="93" y="28"/>
                    <a:pt x="75" y="12"/>
                    <a:pt x="54" y="12"/>
                  </a:cubicBezTo>
                  <a:cubicBezTo>
                    <a:pt x="33" y="12"/>
                    <a:pt x="16" y="28"/>
                    <a:pt x="13" y="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9" tIns="45709" rIns="91419" bIns="45709"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grpSp>
      <p:sp>
        <p:nvSpPr>
          <p:cNvPr id="2" name="Rectangle 1">
            <a:extLst>
              <a:ext uri="{FF2B5EF4-FFF2-40B4-BE49-F238E27FC236}">
                <a16:creationId xmlns:a16="http://schemas.microsoft.com/office/drawing/2014/main" id="{DE44E44A-B33A-4591-8D84-1D5DAF744C93}"/>
              </a:ext>
            </a:extLst>
          </p:cNvPr>
          <p:cNvSpPr>
            <a:spLocks noChangeArrowheads="1"/>
          </p:cNvSpPr>
          <p:nvPr/>
        </p:nvSpPr>
        <p:spPr bwMode="auto">
          <a:xfrm>
            <a:off x="2940204" y="2142281"/>
            <a:ext cx="866180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lang="en-US"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Establish</a:t>
            </a:r>
            <a:r>
              <a:rPr lang="ru-RU" altLang="ru-RU" sz="1600" dirty="0">
                <a:latin typeface="Roboto" panose="02000000000000000000" pitchFamily="2" charset="0"/>
                <a:ea typeface="Roboto" panose="02000000000000000000" pitchFamily="2" charset="0"/>
              </a:rPr>
              <a:t> a </a:t>
            </a:r>
            <a:r>
              <a:rPr lang="ru-RU" altLang="ru-RU" sz="1600" dirty="0" err="1">
                <a:latin typeface="Roboto" panose="02000000000000000000" pitchFamily="2" charset="0"/>
                <a:ea typeface="Roboto" panose="02000000000000000000" pitchFamily="2" charset="0"/>
              </a:rPr>
              <a:t>unified</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investor</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portal</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with</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comprehensive</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data</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on</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projects</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resources</a:t>
            </a:r>
            <a:r>
              <a:rPr lang="en-US" altLang="ru-RU" sz="1600" dirty="0">
                <a:latin typeface="Roboto" panose="02000000000000000000" pitchFamily="2" charset="0"/>
                <a:ea typeface="Roboto" panose="02000000000000000000" pitchFamily="2"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Simplify</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regulatory</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frameworks</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through</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streamlined</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business</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registration</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and</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licensing</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via</a:t>
            </a:r>
            <a:r>
              <a:rPr lang="ru-RU" altLang="ru-RU" sz="1600" dirty="0">
                <a:latin typeface="Roboto" panose="02000000000000000000" pitchFamily="2" charset="0"/>
                <a:ea typeface="Roboto" panose="02000000000000000000" pitchFamily="2" charset="0"/>
              </a:rPr>
              <a:t> a "</a:t>
            </a:r>
            <a:r>
              <a:rPr lang="ru-RU" altLang="ru-RU" sz="1600" dirty="0" err="1">
                <a:latin typeface="Roboto" panose="02000000000000000000" pitchFamily="2" charset="0"/>
                <a:ea typeface="Roboto" panose="02000000000000000000" pitchFamily="2" charset="0"/>
              </a:rPr>
              <a:t>Green</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Corridor</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mechanism</a:t>
            </a:r>
            <a:r>
              <a:rPr lang="ru-RU" altLang="ru-RU" sz="1600" dirty="0">
                <a:latin typeface="Roboto" panose="02000000000000000000" pitchFamily="2" charset="0"/>
                <a:ea typeface="Roboto" panose="02000000000000000000" pitchFamily="2" charset="0"/>
              </a:rPr>
              <a:t>.</a:t>
            </a:r>
          </a:p>
        </p:txBody>
      </p:sp>
      <p:sp>
        <p:nvSpPr>
          <p:cNvPr id="15" name="Rectangle 3">
            <a:extLst>
              <a:ext uri="{FF2B5EF4-FFF2-40B4-BE49-F238E27FC236}">
                <a16:creationId xmlns:a16="http://schemas.microsoft.com/office/drawing/2014/main" id="{8D9E9AD5-0C23-4A82-A92F-4A3AC24CC653}"/>
              </a:ext>
            </a:extLst>
          </p:cNvPr>
          <p:cNvSpPr>
            <a:spLocks noChangeArrowheads="1"/>
          </p:cNvSpPr>
          <p:nvPr/>
        </p:nvSpPr>
        <p:spPr bwMode="auto">
          <a:xfrm>
            <a:off x="2940202" y="3576681"/>
            <a:ext cx="8754519"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lang="en-US"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Organize</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cultural</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and</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educational</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exchanges</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such</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as</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festivals</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student</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exchange</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programs</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and</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joint</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scientific</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projects</a:t>
            </a:r>
            <a:r>
              <a:rPr lang="ru-RU" altLang="ru-RU" sz="1600" dirty="0">
                <a:latin typeface="Roboto" panose="02000000000000000000" pitchFamily="2" charset="0"/>
                <a:ea typeface="Roboto" panose="02000000000000000000" pitchFamily="2"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Promote</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innovation</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through</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collaborative</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research</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and</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technology</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development</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initiatives</a:t>
            </a:r>
            <a:r>
              <a:rPr lang="ru-RU" altLang="ru-RU" sz="1600" dirty="0">
                <a:latin typeface="Roboto" panose="02000000000000000000" pitchFamily="2" charset="0"/>
                <a:ea typeface="Roboto" panose="02000000000000000000" pitchFamily="2" charset="0"/>
              </a:rPr>
              <a:t>. </a:t>
            </a:r>
          </a:p>
        </p:txBody>
      </p:sp>
      <p:sp>
        <p:nvSpPr>
          <p:cNvPr id="19" name="Rectangle 4">
            <a:extLst>
              <a:ext uri="{FF2B5EF4-FFF2-40B4-BE49-F238E27FC236}">
                <a16:creationId xmlns:a16="http://schemas.microsoft.com/office/drawing/2014/main" id="{3FEA91BD-8307-42D9-B102-B1A862C1FC85}"/>
              </a:ext>
            </a:extLst>
          </p:cNvPr>
          <p:cNvSpPr>
            <a:spLocks noChangeArrowheads="1"/>
          </p:cNvSpPr>
          <p:nvPr/>
        </p:nvSpPr>
        <p:spPr bwMode="auto">
          <a:xfrm>
            <a:off x="2940201" y="5040640"/>
            <a:ext cx="8599545"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Char char="•"/>
              <a:tabLst/>
            </a:pPr>
            <a:r>
              <a:rPr lang="en-US"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Strengthen</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transport</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energy</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and</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trade</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routes</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to</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connect</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East</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and</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West</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boosting</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economic</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integration</a:t>
            </a:r>
            <a:r>
              <a:rPr lang="ru-RU" altLang="ru-RU" sz="1600" dirty="0">
                <a:latin typeface="Roboto" panose="02000000000000000000" pitchFamily="2" charset="0"/>
                <a:ea typeface="Roboto" panose="02000000000000000000" pitchFamily="2" charset="0"/>
              </a:rPr>
              <a:t>.</a:t>
            </a:r>
          </a:p>
          <a:p>
            <a:pPr marL="0" marR="0" lvl="0" indent="0" algn="just" defTabSz="914400" rtl="0" eaLnBrk="0" fontAlgn="base" latinLnBrk="0" hangingPunct="0">
              <a:lnSpc>
                <a:spcPct val="100000"/>
              </a:lnSpc>
              <a:spcBef>
                <a:spcPct val="0"/>
              </a:spcBef>
              <a:spcAft>
                <a:spcPct val="0"/>
              </a:spcAft>
              <a:buClrTx/>
              <a:buSzTx/>
              <a:buFontTx/>
              <a:buChar char="•"/>
              <a:tabLst/>
            </a:pPr>
            <a:r>
              <a:rPr lang="en-US"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Address</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transnational</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threats</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e.g</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terrorism</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organized</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crime</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to</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enhance</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regional</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stability</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and</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foster</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mutual</a:t>
            </a:r>
            <a:r>
              <a:rPr lang="ru-RU" altLang="ru-RU" sz="1600" dirty="0">
                <a:latin typeface="Roboto" panose="02000000000000000000" pitchFamily="2" charset="0"/>
                <a:ea typeface="Roboto" panose="02000000000000000000" pitchFamily="2" charset="0"/>
              </a:rPr>
              <a:t> </a:t>
            </a:r>
            <a:r>
              <a:rPr lang="ru-RU" altLang="ru-RU" sz="1600" dirty="0" err="1">
                <a:latin typeface="Roboto" panose="02000000000000000000" pitchFamily="2" charset="0"/>
                <a:ea typeface="Roboto" panose="02000000000000000000" pitchFamily="2" charset="0"/>
              </a:rPr>
              <a:t>growth</a:t>
            </a:r>
            <a:r>
              <a:rPr lang="ru-RU" altLang="ru-RU" sz="1600" dirty="0">
                <a:latin typeface="Roboto" panose="02000000000000000000" pitchFamily="2" charset="0"/>
                <a:ea typeface="Roboto" panose="02000000000000000000" pitchFamily="2" charset="0"/>
              </a:rPr>
              <a:t>. </a:t>
            </a:r>
          </a:p>
        </p:txBody>
      </p:sp>
    </p:spTree>
    <p:extLst>
      <p:ext uri="{BB962C8B-B14F-4D97-AF65-F5344CB8AC3E}">
        <p14:creationId xmlns:p14="http://schemas.microsoft.com/office/powerpoint/2010/main" val="4755690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 name="think-cell data - do not delete" hidden="1">
            <a:extLst>
              <a:ext uri="{FF2B5EF4-FFF2-40B4-BE49-F238E27FC236}">
                <a16:creationId xmlns:a16="http://schemas.microsoft.com/office/drawing/2014/main" id="{6AA72F67-AC28-6979-6E13-C2F0C78DDBE6}"/>
              </a:ext>
            </a:extLst>
          </p:cNvPr>
          <p:cNvGraphicFramePr>
            <a:graphicFrameLocks noChangeAspect="1"/>
          </p:cNvGraphicFramePr>
          <p:nvPr>
            <p:custDataLst>
              <p:tags r:id="rId2"/>
            </p:custDataLst>
            <p:extLst>
              <p:ext uri="{D42A27DB-BD31-4B8C-83A1-F6EECF244321}">
                <p14:modId xmlns:p14="http://schemas.microsoft.com/office/powerpoint/2010/main" val="399515182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098" name="think-cell Slide" r:id="rId4" imgW="306" imgH="306" progId="TCLayout.ActiveDocument.1">
                  <p:embed/>
                </p:oleObj>
              </mc:Choice>
              <mc:Fallback>
                <p:oleObj name="think-cell Slide" r:id="rId4" imgW="306" imgH="306" progId="TCLayout.ActiveDocument.1">
                  <p:embed/>
                  <p:pic>
                    <p:nvPicPr>
                      <p:cNvPr id="41" name="think-cell data - do not delete" hidden="1">
                        <a:extLst>
                          <a:ext uri="{FF2B5EF4-FFF2-40B4-BE49-F238E27FC236}">
                            <a16:creationId xmlns:a16="http://schemas.microsoft.com/office/drawing/2014/main" id="{6AA72F67-AC28-6979-6E13-C2F0C78DDBE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0" name="Rectangle 4">
            <a:extLst>
              <a:ext uri="{FF2B5EF4-FFF2-40B4-BE49-F238E27FC236}">
                <a16:creationId xmlns:a16="http://schemas.microsoft.com/office/drawing/2014/main" id="{86A9CF74-BFE1-BAFC-A46F-414441D78D2A}"/>
              </a:ext>
            </a:extLst>
          </p:cNvPr>
          <p:cNvSpPr/>
          <p:nvPr/>
        </p:nvSpPr>
        <p:spPr>
          <a:xfrm>
            <a:off x="176683" y="1340238"/>
            <a:ext cx="3310016" cy="4787900"/>
          </a:xfrm>
          <a:prstGeom prst="rect">
            <a:avLst/>
          </a:prstGeom>
          <a:solidFill>
            <a:schemeClr val="accent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lstStyle/>
          <a:p>
            <a:endParaRPr lang="en-GB" dirty="0">
              <a:latin typeface="Arial" panose="020B0604020202020204" pitchFamily="34" charset="0"/>
              <a:cs typeface="Arial" panose="020B0604020202020204" pitchFamily="34" charset="0"/>
            </a:endParaRPr>
          </a:p>
        </p:txBody>
      </p:sp>
      <p:sp>
        <p:nvSpPr>
          <p:cNvPr id="2" name="Номер слайда 1"/>
          <p:cNvSpPr>
            <a:spLocks noGrp="1"/>
          </p:cNvSpPr>
          <p:nvPr>
            <p:ph type="sldNum" sz="quarter" idx="12"/>
          </p:nvPr>
        </p:nvSpPr>
        <p:spPr/>
        <p:txBody>
          <a:bodyPr/>
          <a:lstStyle/>
          <a:p>
            <a:fld id="{B9A6B7E3-C22C-4CDF-9CA2-833A42E446AA}" type="slidenum">
              <a:rPr lang="x-none" smtClean="0"/>
              <a:t>24</a:t>
            </a:fld>
            <a:endParaRPr lang="x-none"/>
          </a:p>
        </p:txBody>
      </p:sp>
      <p:sp>
        <p:nvSpPr>
          <p:cNvPr id="3" name="Прямоугольник 2"/>
          <p:cNvSpPr/>
          <p:nvPr/>
        </p:nvSpPr>
        <p:spPr>
          <a:xfrm>
            <a:off x="0" y="16774"/>
            <a:ext cx="11818620" cy="1200329"/>
          </a:xfrm>
          <a:prstGeom prst="rect">
            <a:avLst/>
          </a:prstGeom>
        </p:spPr>
        <p:txBody>
          <a:bodyPr wrap="square">
            <a:spAutoFit/>
          </a:bodyPr>
          <a:lstStyle/>
          <a:p>
            <a:r>
              <a:rPr lang="en-US" sz="2400" b="1" dirty="0">
                <a:latin typeface="Roboto" panose="02000000000000000000" pitchFamily="2" charset="0"/>
                <a:ea typeface="Roboto" panose="02000000000000000000" pitchFamily="2" charset="0"/>
                <a:cs typeface="Times New Roman" panose="02020603050405020304" pitchFamily="18" charset="0"/>
              </a:rPr>
              <a:t>By addressing existing barriers and leveraging successful models like the EAEU-Iran FTA, ECOTA can unlock significant potential for trade, investment, and regional development.</a:t>
            </a:r>
            <a:endParaRPr lang="ru-RU" sz="2400" b="1" dirty="0">
              <a:latin typeface="Roboto" panose="02000000000000000000" pitchFamily="2" charset="0"/>
              <a:ea typeface="Roboto" panose="02000000000000000000" pitchFamily="2" charset="0"/>
              <a:cs typeface="Times New Roman" panose="02020603050405020304" pitchFamily="18" charset="0"/>
            </a:endParaRPr>
          </a:p>
        </p:txBody>
      </p:sp>
      <p:sp>
        <p:nvSpPr>
          <p:cNvPr id="4" name="TextBox 3">
            <a:extLst>
              <a:ext uri="{FF2B5EF4-FFF2-40B4-BE49-F238E27FC236}">
                <a16:creationId xmlns:a16="http://schemas.microsoft.com/office/drawing/2014/main" id="{2E1DCE0D-E4ED-9160-6E96-D8C4CEA6F1D2}"/>
              </a:ext>
            </a:extLst>
          </p:cNvPr>
          <p:cNvSpPr txBox="1"/>
          <p:nvPr/>
        </p:nvSpPr>
        <p:spPr>
          <a:xfrm>
            <a:off x="3909017" y="3851538"/>
            <a:ext cx="6886983" cy="500137"/>
          </a:xfrm>
          <a:prstGeom prst="rect">
            <a:avLst/>
          </a:prstGeom>
          <a:noFill/>
        </p:spPr>
        <p:txBody>
          <a:bodyPr wrap="square" lIns="0" tIns="0" rIns="0" bIns="0" rtlCol="0">
            <a:spAutoFit/>
          </a:bodyPr>
          <a:lstStyle/>
          <a:p>
            <a:pPr marL="171450" marR="0" lvl="0" indent="-171450" defTabSz="914400" rtl="0" eaLnBrk="1" fontAlgn="auto" latinLnBrk="0" hangingPunct="1">
              <a:lnSpc>
                <a:spcPts val="1300"/>
              </a:lnSpc>
              <a:spcBef>
                <a:spcPts val="0"/>
              </a:spcBef>
              <a:spcAft>
                <a:spcPts val="300"/>
              </a:spcAft>
              <a:buClrTx/>
              <a:buSzTx/>
              <a:buFont typeface="Arial" panose="020B0604020202020204" pitchFamily="34" charset="0"/>
              <a:buChar char="•"/>
              <a:tabLst/>
              <a:defRPr/>
            </a:pPr>
            <a:r>
              <a:rPr kumimoji="0" lang="en-US" sz="1100" b="1" i="0" u="none" strike="noStrike" kern="1200" cap="none" spc="0" normalizeH="0" baseline="0" noProof="0" dirty="0">
                <a:ln>
                  <a:noFill/>
                </a:ln>
                <a:solidFill>
                  <a:srgbClr val="003294"/>
                </a:solidFill>
                <a:effectLst/>
                <a:uLnTx/>
                <a:uFillTx/>
                <a:latin typeface="Arial"/>
                <a:ea typeface="+mn-ea"/>
                <a:cs typeface="+mn-cs"/>
              </a:rPr>
              <a:t>Incremental Integration: Formation of sub-regional trade blocs and leveraging successful models like the EAEU-Iran FTA.</a:t>
            </a:r>
            <a:r>
              <a:rPr kumimoji="0" lang="ru-RU" sz="1100" b="0" i="0" u="none" strike="noStrike" kern="1200" cap="none" spc="0" normalizeH="0" baseline="0" noProof="0" dirty="0">
                <a:ln>
                  <a:noFill/>
                </a:ln>
                <a:solidFill>
                  <a:srgbClr val="003294"/>
                </a:solidFill>
                <a:effectLst/>
                <a:uLnTx/>
                <a:uFillTx/>
                <a:latin typeface="Arial"/>
                <a:ea typeface="+mn-ea"/>
                <a:cs typeface="+mn-cs"/>
              </a:rPr>
              <a:t/>
            </a:r>
            <a:br>
              <a:rPr kumimoji="0" lang="ru-RU" sz="1100" b="0" i="0" u="none" strike="noStrike" kern="1200" cap="none" spc="0" normalizeH="0" baseline="0" noProof="0" dirty="0">
                <a:ln>
                  <a:noFill/>
                </a:ln>
                <a:solidFill>
                  <a:srgbClr val="003294"/>
                </a:solidFill>
                <a:effectLst/>
                <a:uLnTx/>
                <a:uFillTx/>
                <a:latin typeface="Arial"/>
                <a:ea typeface="+mn-ea"/>
                <a:cs typeface="+mn-cs"/>
              </a:rPr>
            </a:br>
            <a:endParaRPr kumimoji="0" lang="en-GB" sz="1100" b="0" i="0" u="none" strike="noStrike" kern="1200" cap="none" spc="0" normalizeH="0" baseline="0" noProof="0" dirty="0">
              <a:ln>
                <a:noFill/>
              </a:ln>
              <a:solidFill>
                <a:srgbClr val="003294"/>
              </a:solidFill>
              <a:effectLst/>
              <a:uLnTx/>
              <a:uFillTx/>
              <a:latin typeface="Arial"/>
              <a:ea typeface="+mn-ea"/>
              <a:cs typeface="+mn-cs"/>
            </a:endParaRPr>
          </a:p>
        </p:txBody>
      </p:sp>
      <p:sp>
        <p:nvSpPr>
          <p:cNvPr id="5" name="TextBox 4">
            <a:extLst>
              <a:ext uri="{FF2B5EF4-FFF2-40B4-BE49-F238E27FC236}">
                <a16:creationId xmlns:a16="http://schemas.microsoft.com/office/drawing/2014/main" id="{C2835D0E-A1FF-1AA2-78E8-23F24376EDA0}"/>
              </a:ext>
            </a:extLst>
          </p:cNvPr>
          <p:cNvSpPr txBox="1"/>
          <p:nvPr/>
        </p:nvSpPr>
        <p:spPr>
          <a:xfrm>
            <a:off x="3895608" y="1934461"/>
            <a:ext cx="6866857" cy="333425"/>
          </a:xfrm>
          <a:prstGeom prst="rect">
            <a:avLst/>
          </a:prstGeom>
          <a:noFill/>
        </p:spPr>
        <p:txBody>
          <a:bodyPr wrap="square" lIns="0" tIns="0" rIns="0" bIns="0" rtlCol="0">
            <a:spAutoFit/>
          </a:bodyPr>
          <a:lstStyle/>
          <a:p>
            <a:pPr marL="171450" marR="0" lvl="0" indent="-171450" algn="just" defTabSz="914400" rtl="0" eaLnBrk="1" fontAlgn="auto" latinLnBrk="0" hangingPunct="1">
              <a:lnSpc>
                <a:spcPts val="1300"/>
              </a:lnSpc>
              <a:spcBef>
                <a:spcPts val="0"/>
              </a:spcBef>
              <a:spcAft>
                <a:spcPts val="300"/>
              </a:spcAft>
              <a:buClrTx/>
              <a:buSzTx/>
              <a:buFont typeface="Arial" panose="020B0604020202020204" pitchFamily="34" charset="0"/>
              <a:buChar char="•"/>
              <a:tabLst/>
              <a:defRPr/>
            </a:pPr>
            <a:r>
              <a:rPr kumimoji="0" lang="en-US" sz="1200" b="1" i="0" u="none" strike="noStrike" kern="1200" cap="none" spc="0" normalizeH="0" baseline="0" noProof="0" dirty="0">
                <a:ln>
                  <a:noFill/>
                </a:ln>
                <a:solidFill>
                  <a:srgbClr val="003294"/>
                </a:solidFill>
                <a:effectLst/>
                <a:uLnTx/>
                <a:uFillTx/>
                <a:latin typeface="Arial"/>
                <a:ea typeface="+mn-ea"/>
                <a:cs typeface="+mn-cs"/>
              </a:rPr>
              <a:t>Reducing Barriers: Gradual elimination of tariffs and harmonization of standards across member countries.</a:t>
            </a:r>
            <a:endParaRPr kumimoji="0" lang="en-GB" sz="1200" b="1" i="0" u="none" strike="noStrike" kern="1200" cap="none" spc="0" normalizeH="0" baseline="0" noProof="0" dirty="0">
              <a:ln>
                <a:noFill/>
              </a:ln>
              <a:solidFill>
                <a:srgbClr val="003294"/>
              </a:solidFill>
              <a:effectLst/>
              <a:uLnTx/>
              <a:uFillTx/>
              <a:latin typeface="Arial"/>
              <a:ea typeface="+mn-ea"/>
              <a:cs typeface="+mn-cs"/>
            </a:endParaRPr>
          </a:p>
        </p:txBody>
      </p:sp>
      <p:sp>
        <p:nvSpPr>
          <p:cNvPr id="6" name="TextBox 5">
            <a:extLst>
              <a:ext uri="{FF2B5EF4-FFF2-40B4-BE49-F238E27FC236}">
                <a16:creationId xmlns:a16="http://schemas.microsoft.com/office/drawing/2014/main" id="{E53F40D0-A4C3-4E0A-DB17-051DA39B99C2}"/>
              </a:ext>
            </a:extLst>
          </p:cNvPr>
          <p:cNvSpPr txBox="1"/>
          <p:nvPr/>
        </p:nvSpPr>
        <p:spPr>
          <a:xfrm>
            <a:off x="3898988" y="4867924"/>
            <a:ext cx="6897729" cy="369332"/>
          </a:xfrm>
          <a:prstGeom prst="rect">
            <a:avLst/>
          </a:prstGeom>
          <a:noFill/>
        </p:spPr>
        <p:txBody>
          <a:bodyPr wrap="square" lIns="0" tIns="0" rIns="0" bIns="0" rtlCol="0">
            <a:spAutoFit/>
          </a:bodyPr>
          <a:lstStyle/>
          <a:p>
            <a:pPr marL="171450" marR="0" lvl="0" indent="-17145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200" b="1" i="0" u="none" strike="noStrike" kern="1200" cap="none" spc="0" normalizeH="0" baseline="0" noProof="0" dirty="0">
                <a:ln>
                  <a:noFill/>
                </a:ln>
                <a:solidFill>
                  <a:srgbClr val="003294"/>
                </a:solidFill>
                <a:effectLst/>
                <a:uLnTx/>
                <a:uFillTx/>
                <a:latin typeface="Arial"/>
                <a:ea typeface="+mn-ea"/>
                <a:cs typeface="+mn-cs"/>
              </a:rPr>
              <a:t>Institutional Strengthening: Establishment of a supranational body to enforce commitments, resolve disputes, and fund joint projects.</a:t>
            </a:r>
            <a:endParaRPr kumimoji="0" lang="ru-RU" sz="1200" b="0" i="0" u="none" strike="noStrike" kern="1200" cap="none" spc="0" normalizeH="0" baseline="0" noProof="0" dirty="0">
              <a:ln>
                <a:noFill/>
              </a:ln>
              <a:solidFill>
                <a:srgbClr val="003294"/>
              </a:solidFill>
              <a:effectLst/>
              <a:uLnTx/>
              <a:uFillTx/>
              <a:latin typeface="Arial"/>
              <a:ea typeface="+mn-ea"/>
              <a:cs typeface="+mn-cs"/>
            </a:endParaRPr>
          </a:p>
        </p:txBody>
      </p:sp>
      <p:sp>
        <p:nvSpPr>
          <p:cNvPr id="7" name="TextBox 6">
            <a:extLst>
              <a:ext uri="{FF2B5EF4-FFF2-40B4-BE49-F238E27FC236}">
                <a16:creationId xmlns:a16="http://schemas.microsoft.com/office/drawing/2014/main" id="{0DBDE5BA-3E35-EC44-6188-5E18A28575EF}"/>
              </a:ext>
            </a:extLst>
          </p:cNvPr>
          <p:cNvSpPr txBox="1"/>
          <p:nvPr/>
        </p:nvSpPr>
        <p:spPr>
          <a:xfrm>
            <a:off x="3800892" y="2916561"/>
            <a:ext cx="6995825" cy="425758"/>
          </a:xfrm>
          <a:prstGeom prst="rect">
            <a:avLst/>
          </a:prstGeom>
          <a:noFill/>
        </p:spPr>
        <p:txBody>
          <a:bodyPr wrap="square">
            <a:spAutoFit/>
          </a:bodyPr>
          <a:lstStyle/>
          <a:p>
            <a:pPr marL="171450" marR="0" lvl="0" indent="-171450" algn="just" defTabSz="914400" rtl="0" eaLnBrk="1" fontAlgn="auto" latinLnBrk="0" hangingPunct="1">
              <a:lnSpc>
                <a:spcPts val="1300"/>
              </a:lnSpc>
              <a:spcBef>
                <a:spcPts val="0"/>
              </a:spcBef>
              <a:spcAft>
                <a:spcPts val="600"/>
              </a:spcAft>
              <a:buClrTx/>
              <a:buSzTx/>
              <a:buFont typeface="Arial" panose="020B0604020202020204" pitchFamily="34" charset="0"/>
              <a:buChar char="•"/>
              <a:tabLst/>
              <a:defRPr/>
            </a:pPr>
            <a:r>
              <a:rPr kumimoji="0" lang="en-US" sz="1200" b="1" i="0" u="none" strike="noStrike" kern="1200" cap="none" spc="0" normalizeH="0" baseline="0" noProof="0" dirty="0">
                <a:ln>
                  <a:noFill/>
                </a:ln>
                <a:solidFill>
                  <a:srgbClr val="003294"/>
                </a:solidFill>
                <a:effectLst/>
                <a:uLnTx/>
                <a:uFillTx/>
                <a:latin typeface="Arial"/>
                <a:ea typeface="+mn-ea"/>
                <a:cs typeface="+mn-cs"/>
              </a:rPr>
              <a:t>Infrastructure Modernization: Investment in transport corridors and seaports to enhance regional connectivity.</a:t>
            </a:r>
            <a:endParaRPr kumimoji="0" lang="ru-RU" sz="1100" b="0" i="0" u="none" strike="noStrike" kern="1200" cap="none" spc="0" normalizeH="0" baseline="0" noProof="0" dirty="0">
              <a:ln>
                <a:noFill/>
              </a:ln>
              <a:solidFill>
                <a:srgbClr val="003294"/>
              </a:solidFill>
              <a:effectLst/>
              <a:uLnTx/>
              <a:uFillTx/>
              <a:latin typeface="Arial"/>
              <a:ea typeface="+mn-ea"/>
              <a:cs typeface="+mn-cs"/>
            </a:endParaRPr>
          </a:p>
        </p:txBody>
      </p:sp>
      <p:sp>
        <p:nvSpPr>
          <p:cNvPr id="9" name="TextBox 8">
            <a:extLst>
              <a:ext uri="{FF2B5EF4-FFF2-40B4-BE49-F238E27FC236}">
                <a16:creationId xmlns:a16="http://schemas.microsoft.com/office/drawing/2014/main" id="{B004CDA4-2D9B-923E-63F6-6F349E2DA4B7}"/>
              </a:ext>
            </a:extLst>
          </p:cNvPr>
          <p:cNvSpPr txBox="1"/>
          <p:nvPr/>
        </p:nvSpPr>
        <p:spPr>
          <a:xfrm>
            <a:off x="325148" y="2257076"/>
            <a:ext cx="2496414" cy="2462213"/>
          </a:xfrm>
          <a:prstGeom prst="rect">
            <a:avLst/>
          </a:prstGeom>
          <a:noFill/>
        </p:spPr>
        <p:txBody>
          <a:bodyPr wrap="square" lIns="0" tIns="0" rIns="0" bIns="0" rtlCol="0">
            <a:spAutoFit/>
          </a:bodyPr>
          <a:lstStyle/>
          <a:p>
            <a:r>
              <a:rPr lang="en-US" sz="2000" b="1" dirty="0">
                <a:solidFill>
                  <a:schemeClr val="bg1"/>
                </a:solidFill>
                <a:latin typeface="Arial" panose="020B0604020202020204" pitchFamily="34" charset="0"/>
                <a:cs typeface="Arial" panose="020B0604020202020204" pitchFamily="34" charset="0"/>
              </a:rPr>
              <a:t>The Free Trade Agreement (FTA) between the Eurasian Economic Union (EAEU) and Iran, ratified in 2024, serves as an example for ECOTA</a:t>
            </a:r>
          </a:p>
        </p:txBody>
      </p:sp>
      <p:sp>
        <p:nvSpPr>
          <p:cNvPr id="10" name="Rectangle 9">
            <a:extLst>
              <a:ext uri="{FF2B5EF4-FFF2-40B4-BE49-F238E27FC236}">
                <a16:creationId xmlns:a16="http://schemas.microsoft.com/office/drawing/2014/main" id="{0FA86BE3-C2B7-30EB-5D20-6279DDBB5936}"/>
              </a:ext>
            </a:extLst>
          </p:cNvPr>
          <p:cNvSpPr/>
          <p:nvPr/>
        </p:nvSpPr>
        <p:spPr>
          <a:xfrm>
            <a:off x="3004000" y="1739069"/>
            <a:ext cx="731520" cy="731520"/>
          </a:xfrm>
          <a:prstGeom prst="rect">
            <a:avLst/>
          </a:prstGeom>
          <a:solidFill>
            <a:srgbClr val="F9B11F"/>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nchorCtr="0"/>
          <a:lstStyle/>
          <a:p>
            <a:pPr marL="0" marR="0" lvl="0" indent="0" algn="ctr" defTabSz="914400" rtl="0" eaLnBrk="1" fontAlgn="auto" latinLnBrk="0" hangingPunct="1">
              <a:lnSpc>
                <a:spcPct val="70000"/>
              </a:lnSpc>
              <a:spcBef>
                <a:spcPts val="0"/>
              </a:spcBef>
              <a:spcAft>
                <a:spcPts val="600"/>
              </a:spcAft>
              <a:buClrTx/>
              <a:buSzTx/>
              <a:buFontTx/>
              <a:buNone/>
              <a:tabLst/>
              <a:defRPr/>
            </a:pPr>
            <a:endParaRPr kumimoji="0" lang="en-GB" sz="3200" b="0" i="0" u="none" strike="noStrike" kern="1200" cap="none" spc="0" normalizeH="0" baseline="0" noProof="0" dirty="0">
              <a:ln>
                <a:noFill/>
              </a:ln>
              <a:solidFill>
                <a:srgbClr val="FFFFFF"/>
              </a:solidFill>
              <a:effectLst/>
              <a:uLnTx/>
              <a:uFillTx/>
              <a:latin typeface="KPMG Bold"/>
              <a:ea typeface="+mn-ea"/>
              <a:cs typeface="+mn-cs"/>
            </a:endParaRPr>
          </a:p>
        </p:txBody>
      </p:sp>
      <p:sp>
        <p:nvSpPr>
          <p:cNvPr id="11" name="Rectangle 10">
            <a:extLst>
              <a:ext uri="{FF2B5EF4-FFF2-40B4-BE49-F238E27FC236}">
                <a16:creationId xmlns:a16="http://schemas.microsoft.com/office/drawing/2014/main" id="{64B7CD31-ED13-6CED-6E0E-C7676BF5130D}"/>
              </a:ext>
            </a:extLst>
          </p:cNvPr>
          <p:cNvSpPr/>
          <p:nvPr/>
        </p:nvSpPr>
        <p:spPr>
          <a:xfrm>
            <a:off x="3004000" y="2778360"/>
            <a:ext cx="731520" cy="731520"/>
          </a:xfrm>
          <a:prstGeom prst="rect">
            <a:avLst/>
          </a:prstGeom>
          <a:solidFill>
            <a:srgbClr val="F9B11F"/>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nchorCtr="0"/>
          <a:lstStyle/>
          <a:p>
            <a:pPr marL="0" marR="0" lvl="0" indent="0" algn="ctr" defTabSz="914400" rtl="0" eaLnBrk="1" fontAlgn="auto" latinLnBrk="0" hangingPunct="1">
              <a:lnSpc>
                <a:spcPct val="70000"/>
              </a:lnSpc>
              <a:spcBef>
                <a:spcPts val="0"/>
              </a:spcBef>
              <a:spcAft>
                <a:spcPts val="600"/>
              </a:spcAft>
              <a:buClrTx/>
              <a:buSzTx/>
              <a:buFontTx/>
              <a:buNone/>
              <a:tabLst/>
              <a:defRPr/>
            </a:pPr>
            <a:endParaRPr kumimoji="0" lang="en-GB" sz="3200" b="0" i="0" u="none" strike="noStrike" kern="1200" cap="none" spc="0" normalizeH="0" baseline="0" noProof="0" dirty="0">
              <a:ln>
                <a:noFill/>
              </a:ln>
              <a:solidFill>
                <a:srgbClr val="FFFFFF"/>
              </a:solidFill>
              <a:effectLst/>
              <a:uLnTx/>
              <a:uFillTx/>
              <a:latin typeface="KPMG Bold"/>
              <a:ea typeface="+mn-ea"/>
              <a:cs typeface="+mn-cs"/>
            </a:endParaRPr>
          </a:p>
        </p:txBody>
      </p:sp>
      <p:sp>
        <p:nvSpPr>
          <p:cNvPr id="12" name="Rectangle 11">
            <a:extLst>
              <a:ext uri="{FF2B5EF4-FFF2-40B4-BE49-F238E27FC236}">
                <a16:creationId xmlns:a16="http://schemas.microsoft.com/office/drawing/2014/main" id="{297A12F8-3302-3AEA-90F5-449E88EE8E49}"/>
              </a:ext>
            </a:extLst>
          </p:cNvPr>
          <p:cNvSpPr/>
          <p:nvPr/>
        </p:nvSpPr>
        <p:spPr>
          <a:xfrm>
            <a:off x="3004000" y="3680002"/>
            <a:ext cx="731520" cy="731520"/>
          </a:xfrm>
          <a:prstGeom prst="rect">
            <a:avLst/>
          </a:prstGeom>
          <a:solidFill>
            <a:srgbClr val="F9B11F"/>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nchorCtr="0"/>
          <a:lstStyle/>
          <a:p>
            <a:pPr marL="0" marR="0" lvl="0" indent="0" algn="ctr" defTabSz="914400" rtl="0" eaLnBrk="1" fontAlgn="auto" latinLnBrk="0" hangingPunct="1">
              <a:lnSpc>
                <a:spcPct val="70000"/>
              </a:lnSpc>
              <a:spcBef>
                <a:spcPts val="0"/>
              </a:spcBef>
              <a:spcAft>
                <a:spcPts val="600"/>
              </a:spcAft>
              <a:buClrTx/>
              <a:buSzTx/>
              <a:buFontTx/>
              <a:buNone/>
              <a:tabLst/>
              <a:defRPr/>
            </a:pPr>
            <a:endParaRPr kumimoji="0" lang="en-GB" sz="3200" b="0" i="0" u="none" strike="noStrike" kern="1200" cap="none" spc="0" normalizeH="0" baseline="0" noProof="0" dirty="0">
              <a:ln>
                <a:noFill/>
              </a:ln>
              <a:solidFill>
                <a:srgbClr val="FFFFFF"/>
              </a:solidFill>
              <a:effectLst/>
              <a:uLnTx/>
              <a:uFillTx/>
              <a:latin typeface="KPMG Bold"/>
              <a:ea typeface="+mn-ea"/>
              <a:cs typeface="+mn-cs"/>
            </a:endParaRPr>
          </a:p>
        </p:txBody>
      </p:sp>
      <p:sp>
        <p:nvSpPr>
          <p:cNvPr id="13" name="Rectangle 12">
            <a:extLst>
              <a:ext uri="{FF2B5EF4-FFF2-40B4-BE49-F238E27FC236}">
                <a16:creationId xmlns:a16="http://schemas.microsoft.com/office/drawing/2014/main" id="{8D0C77BD-08F1-75E9-A901-6649543D736A}"/>
              </a:ext>
            </a:extLst>
          </p:cNvPr>
          <p:cNvSpPr/>
          <p:nvPr/>
        </p:nvSpPr>
        <p:spPr>
          <a:xfrm>
            <a:off x="3004000" y="4719289"/>
            <a:ext cx="731520" cy="731520"/>
          </a:xfrm>
          <a:prstGeom prst="rect">
            <a:avLst/>
          </a:prstGeom>
          <a:solidFill>
            <a:srgbClr val="F9B11F"/>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nchorCtr="0"/>
          <a:lstStyle/>
          <a:p>
            <a:pPr marL="0" marR="0" lvl="0" indent="0" algn="ctr" defTabSz="914400" rtl="0" eaLnBrk="1" fontAlgn="auto" latinLnBrk="0" hangingPunct="1">
              <a:lnSpc>
                <a:spcPct val="70000"/>
              </a:lnSpc>
              <a:spcBef>
                <a:spcPts val="0"/>
              </a:spcBef>
              <a:spcAft>
                <a:spcPts val="600"/>
              </a:spcAft>
              <a:buClrTx/>
              <a:buSzTx/>
              <a:buFontTx/>
              <a:buNone/>
              <a:tabLst/>
              <a:defRPr/>
            </a:pPr>
            <a:endParaRPr kumimoji="0" lang="en-GB" sz="3200" b="0" i="0" u="none" strike="noStrike" kern="1200" cap="none" spc="0" normalizeH="0" baseline="0" noProof="0" dirty="0">
              <a:ln>
                <a:noFill/>
              </a:ln>
              <a:solidFill>
                <a:srgbClr val="FFFFFF"/>
              </a:solidFill>
              <a:effectLst/>
              <a:uLnTx/>
              <a:uFillTx/>
              <a:latin typeface="KPMG Bold"/>
              <a:ea typeface="+mn-ea"/>
              <a:cs typeface="+mn-cs"/>
            </a:endParaRPr>
          </a:p>
        </p:txBody>
      </p:sp>
      <p:grpSp>
        <p:nvGrpSpPr>
          <p:cNvPr id="14" name="Group 13">
            <a:extLst>
              <a:ext uri="{FF2B5EF4-FFF2-40B4-BE49-F238E27FC236}">
                <a16:creationId xmlns:a16="http://schemas.microsoft.com/office/drawing/2014/main" id="{E81D9EB6-F969-3310-B76D-C12B1923CDC8}"/>
              </a:ext>
            </a:extLst>
          </p:cNvPr>
          <p:cNvGrpSpPr/>
          <p:nvPr/>
        </p:nvGrpSpPr>
        <p:grpSpPr>
          <a:xfrm>
            <a:off x="3210918" y="2991219"/>
            <a:ext cx="342164" cy="342164"/>
            <a:chOff x="2178173" y="7523647"/>
            <a:chExt cx="495086" cy="495086"/>
          </a:xfrm>
          <a:solidFill>
            <a:schemeClr val="bg1"/>
          </a:solidFill>
        </p:grpSpPr>
        <p:sp>
          <p:nvSpPr>
            <p:cNvPr id="15" name="Freeform: Shape 14">
              <a:extLst>
                <a:ext uri="{FF2B5EF4-FFF2-40B4-BE49-F238E27FC236}">
                  <a16:creationId xmlns:a16="http://schemas.microsoft.com/office/drawing/2014/main" id="{764D0166-6578-D212-3624-1A409AE18E96}"/>
                </a:ext>
              </a:extLst>
            </p:cNvPr>
            <p:cNvSpPr/>
            <p:nvPr/>
          </p:nvSpPr>
          <p:spPr>
            <a:xfrm>
              <a:off x="2178173" y="7523647"/>
              <a:ext cx="495086" cy="495086"/>
            </a:xfrm>
            <a:custGeom>
              <a:avLst/>
              <a:gdLst>
                <a:gd name="connsiteX0" fmla="*/ 43684 w 495086"/>
                <a:gd name="connsiteY0" fmla="*/ 0 h 495086"/>
                <a:gd name="connsiteX1" fmla="*/ 0 w 495086"/>
                <a:gd name="connsiteY1" fmla="*/ 0 h 495086"/>
                <a:gd name="connsiteX2" fmla="*/ 0 w 495086"/>
                <a:gd name="connsiteY2" fmla="*/ 495087 h 495086"/>
                <a:gd name="connsiteX3" fmla="*/ 495087 w 495086"/>
                <a:gd name="connsiteY3" fmla="*/ 495087 h 495086"/>
                <a:gd name="connsiteX4" fmla="*/ 495087 w 495086"/>
                <a:gd name="connsiteY4" fmla="*/ 451403 h 495086"/>
                <a:gd name="connsiteX5" fmla="*/ 43684 w 495086"/>
                <a:gd name="connsiteY5" fmla="*/ 451403 h 495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5086" h="495086">
                  <a:moveTo>
                    <a:pt x="43684" y="0"/>
                  </a:moveTo>
                  <a:lnTo>
                    <a:pt x="0" y="0"/>
                  </a:lnTo>
                  <a:lnTo>
                    <a:pt x="0" y="495087"/>
                  </a:lnTo>
                  <a:lnTo>
                    <a:pt x="495087" y="495087"/>
                  </a:lnTo>
                  <a:lnTo>
                    <a:pt x="495087" y="451403"/>
                  </a:lnTo>
                  <a:lnTo>
                    <a:pt x="43684" y="451403"/>
                  </a:lnTo>
                  <a:close/>
                </a:path>
              </a:pathLst>
            </a:custGeom>
            <a:grpFill/>
            <a:ln w="724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Freeform: Shape 15">
              <a:extLst>
                <a:ext uri="{FF2B5EF4-FFF2-40B4-BE49-F238E27FC236}">
                  <a16:creationId xmlns:a16="http://schemas.microsoft.com/office/drawing/2014/main" id="{13C49EE7-8C61-A35E-726D-CD502BBA4B88}"/>
                </a:ext>
              </a:extLst>
            </p:cNvPr>
            <p:cNvSpPr/>
            <p:nvPr/>
          </p:nvSpPr>
          <p:spPr>
            <a:xfrm>
              <a:off x="2265541" y="7676542"/>
              <a:ext cx="80087" cy="254824"/>
            </a:xfrm>
            <a:custGeom>
              <a:avLst/>
              <a:gdLst>
                <a:gd name="connsiteX0" fmla="*/ 0 w 80087"/>
                <a:gd name="connsiteY0" fmla="*/ 0 h 254824"/>
                <a:gd name="connsiteX1" fmla="*/ 80088 w 80087"/>
                <a:gd name="connsiteY1" fmla="*/ 0 h 254824"/>
                <a:gd name="connsiteX2" fmla="*/ 80088 w 80087"/>
                <a:gd name="connsiteY2" fmla="*/ 254824 h 254824"/>
                <a:gd name="connsiteX3" fmla="*/ 0 w 80087"/>
                <a:gd name="connsiteY3" fmla="*/ 254824 h 254824"/>
              </a:gdLst>
              <a:ahLst/>
              <a:cxnLst>
                <a:cxn ang="0">
                  <a:pos x="connsiteX0" y="connsiteY0"/>
                </a:cxn>
                <a:cxn ang="0">
                  <a:pos x="connsiteX1" y="connsiteY1"/>
                </a:cxn>
                <a:cxn ang="0">
                  <a:pos x="connsiteX2" y="connsiteY2"/>
                </a:cxn>
                <a:cxn ang="0">
                  <a:pos x="connsiteX3" y="connsiteY3"/>
                </a:cxn>
              </a:cxnLst>
              <a:rect l="l" t="t" r="r" b="b"/>
              <a:pathLst>
                <a:path w="80087" h="254824">
                  <a:moveTo>
                    <a:pt x="0" y="0"/>
                  </a:moveTo>
                  <a:lnTo>
                    <a:pt x="80088" y="0"/>
                  </a:lnTo>
                  <a:lnTo>
                    <a:pt x="80088" y="254824"/>
                  </a:lnTo>
                  <a:lnTo>
                    <a:pt x="0" y="254824"/>
                  </a:lnTo>
                  <a:close/>
                </a:path>
              </a:pathLst>
            </a:custGeom>
            <a:grpFill/>
            <a:ln w="724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Freeform: Shape 16">
              <a:extLst>
                <a:ext uri="{FF2B5EF4-FFF2-40B4-BE49-F238E27FC236}">
                  <a16:creationId xmlns:a16="http://schemas.microsoft.com/office/drawing/2014/main" id="{E21128A6-AF95-C3C5-95DE-01185069D312}"/>
                </a:ext>
              </a:extLst>
            </p:cNvPr>
            <p:cNvSpPr/>
            <p:nvPr/>
          </p:nvSpPr>
          <p:spPr>
            <a:xfrm>
              <a:off x="2374752" y="7523647"/>
              <a:ext cx="80087" cy="407718"/>
            </a:xfrm>
            <a:custGeom>
              <a:avLst/>
              <a:gdLst>
                <a:gd name="connsiteX0" fmla="*/ 0 w 80087"/>
                <a:gd name="connsiteY0" fmla="*/ 0 h 407718"/>
                <a:gd name="connsiteX1" fmla="*/ 80088 w 80087"/>
                <a:gd name="connsiteY1" fmla="*/ 0 h 407718"/>
                <a:gd name="connsiteX2" fmla="*/ 80088 w 80087"/>
                <a:gd name="connsiteY2" fmla="*/ 407719 h 407718"/>
                <a:gd name="connsiteX3" fmla="*/ 0 w 80087"/>
                <a:gd name="connsiteY3" fmla="*/ 407719 h 407718"/>
              </a:gdLst>
              <a:ahLst/>
              <a:cxnLst>
                <a:cxn ang="0">
                  <a:pos x="connsiteX0" y="connsiteY0"/>
                </a:cxn>
                <a:cxn ang="0">
                  <a:pos x="connsiteX1" y="connsiteY1"/>
                </a:cxn>
                <a:cxn ang="0">
                  <a:pos x="connsiteX2" y="connsiteY2"/>
                </a:cxn>
                <a:cxn ang="0">
                  <a:pos x="connsiteX3" y="connsiteY3"/>
                </a:cxn>
              </a:cxnLst>
              <a:rect l="l" t="t" r="r" b="b"/>
              <a:pathLst>
                <a:path w="80087" h="407718">
                  <a:moveTo>
                    <a:pt x="0" y="0"/>
                  </a:moveTo>
                  <a:lnTo>
                    <a:pt x="80088" y="0"/>
                  </a:lnTo>
                  <a:lnTo>
                    <a:pt x="80088" y="407719"/>
                  </a:lnTo>
                  <a:lnTo>
                    <a:pt x="0" y="407719"/>
                  </a:lnTo>
                  <a:close/>
                </a:path>
              </a:pathLst>
            </a:custGeom>
            <a:grpFill/>
            <a:ln w="724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18" name="Freeform: Shape 17">
              <a:extLst>
                <a:ext uri="{FF2B5EF4-FFF2-40B4-BE49-F238E27FC236}">
                  <a16:creationId xmlns:a16="http://schemas.microsoft.com/office/drawing/2014/main" id="{A03FB2B8-ADC6-EBB1-ACB0-DA0DE41C5E01}"/>
                </a:ext>
              </a:extLst>
            </p:cNvPr>
            <p:cNvSpPr/>
            <p:nvPr/>
          </p:nvSpPr>
          <p:spPr>
            <a:xfrm>
              <a:off x="2483962" y="7676542"/>
              <a:ext cx="80087" cy="254824"/>
            </a:xfrm>
            <a:custGeom>
              <a:avLst/>
              <a:gdLst>
                <a:gd name="connsiteX0" fmla="*/ 0 w 80087"/>
                <a:gd name="connsiteY0" fmla="*/ 0 h 254824"/>
                <a:gd name="connsiteX1" fmla="*/ 80088 w 80087"/>
                <a:gd name="connsiteY1" fmla="*/ 0 h 254824"/>
                <a:gd name="connsiteX2" fmla="*/ 80088 w 80087"/>
                <a:gd name="connsiteY2" fmla="*/ 254824 h 254824"/>
                <a:gd name="connsiteX3" fmla="*/ 0 w 80087"/>
                <a:gd name="connsiteY3" fmla="*/ 254824 h 254824"/>
              </a:gdLst>
              <a:ahLst/>
              <a:cxnLst>
                <a:cxn ang="0">
                  <a:pos x="connsiteX0" y="connsiteY0"/>
                </a:cxn>
                <a:cxn ang="0">
                  <a:pos x="connsiteX1" y="connsiteY1"/>
                </a:cxn>
                <a:cxn ang="0">
                  <a:pos x="connsiteX2" y="connsiteY2"/>
                </a:cxn>
                <a:cxn ang="0">
                  <a:pos x="connsiteX3" y="connsiteY3"/>
                </a:cxn>
              </a:cxnLst>
              <a:rect l="l" t="t" r="r" b="b"/>
              <a:pathLst>
                <a:path w="80087" h="254824">
                  <a:moveTo>
                    <a:pt x="0" y="0"/>
                  </a:moveTo>
                  <a:lnTo>
                    <a:pt x="80088" y="0"/>
                  </a:lnTo>
                  <a:lnTo>
                    <a:pt x="80088" y="254824"/>
                  </a:lnTo>
                  <a:lnTo>
                    <a:pt x="0" y="254824"/>
                  </a:lnTo>
                  <a:close/>
                </a:path>
              </a:pathLst>
            </a:custGeom>
            <a:grpFill/>
            <a:ln w="724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19" name="Freeform: Shape 18">
              <a:extLst>
                <a:ext uri="{FF2B5EF4-FFF2-40B4-BE49-F238E27FC236}">
                  <a16:creationId xmlns:a16="http://schemas.microsoft.com/office/drawing/2014/main" id="{83D9642B-DAE5-B3B8-8F09-E261A7534711}"/>
                </a:ext>
              </a:extLst>
            </p:cNvPr>
            <p:cNvSpPr/>
            <p:nvPr/>
          </p:nvSpPr>
          <p:spPr>
            <a:xfrm>
              <a:off x="2593172" y="7800313"/>
              <a:ext cx="80087" cy="131052"/>
            </a:xfrm>
            <a:custGeom>
              <a:avLst/>
              <a:gdLst>
                <a:gd name="connsiteX0" fmla="*/ 0 w 80087"/>
                <a:gd name="connsiteY0" fmla="*/ 0 h 131052"/>
                <a:gd name="connsiteX1" fmla="*/ 80088 w 80087"/>
                <a:gd name="connsiteY1" fmla="*/ 0 h 131052"/>
                <a:gd name="connsiteX2" fmla="*/ 80088 w 80087"/>
                <a:gd name="connsiteY2" fmla="*/ 131052 h 131052"/>
                <a:gd name="connsiteX3" fmla="*/ 0 w 80087"/>
                <a:gd name="connsiteY3" fmla="*/ 131052 h 131052"/>
              </a:gdLst>
              <a:ahLst/>
              <a:cxnLst>
                <a:cxn ang="0">
                  <a:pos x="connsiteX0" y="connsiteY0"/>
                </a:cxn>
                <a:cxn ang="0">
                  <a:pos x="connsiteX1" y="connsiteY1"/>
                </a:cxn>
                <a:cxn ang="0">
                  <a:pos x="connsiteX2" y="connsiteY2"/>
                </a:cxn>
                <a:cxn ang="0">
                  <a:pos x="connsiteX3" y="connsiteY3"/>
                </a:cxn>
              </a:cxnLst>
              <a:rect l="l" t="t" r="r" b="b"/>
              <a:pathLst>
                <a:path w="80087" h="131052">
                  <a:moveTo>
                    <a:pt x="0" y="0"/>
                  </a:moveTo>
                  <a:lnTo>
                    <a:pt x="80088" y="0"/>
                  </a:lnTo>
                  <a:lnTo>
                    <a:pt x="80088" y="131052"/>
                  </a:lnTo>
                  <a:lnTo>
                    <a:pt x="0" y="131052"/>
                  </a:lnTo>
                  <a:close/>
                </a:path>
              </a:pathLst>
            </a:custGeom>
            <a:grpFill/>
            <a:ln w="724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grpSp>
      <p:sp>
        <p:nvSpPr>
          <p:cNvPr id="20" name="Freeform 16">
            <a:extLst>
              <a:ext uri="{FF2B5EF4-FFF2-40B4-BE49-F238E27FC236}">
                <a16:creationId xmlns:a16="http://schemas.microsoft.com/office/drawing/2014/main" id="{764FB485-6B34-888D-45C5-E586C9A54610}"/>
              </a:ext>
            </a:extLst>
          </p:cNvPr>
          <p:cNvSpPr>
            <a:spLocks noEditPoints="1"/>
          </p:cNvSpPr>
          <p:nvPr/>
        </p:nvSpPr>
        <p:spPr bwMode="auto">
          <a:xfrm>
            <a:off x="3167468" y="1891173"/>
            <a:ext cx="413969" cy="430086"/>
          </a:xfrm>
          <a:custGeom>
            <a:avLst/>
            <a:gdLst>
              <a:gd name="T0" fmla="*/ 129 w 200"/>
              <a:gd name="T1" fmla="*/ 65 h 209"/>
              <a:gd name="T2" fmla="*/ 24 w 200"/>
              <a:gd name="T3" fmla="*/ 45 h 209"/>
              <a:gd name="T4" fmla="*/ 101 w 200"/>
              <a:gd name="T5" fmla="*/ 14 h 209"/>
              <a:gd name="T6" fmla="*/ 147 w 200"/>
              <a:gd name="T7" fmla="*/ 56 h 209"/>
              <a:gd name="T8" fmla="*/ 101 w 200"/>
              <a:gd name="T9" fmla="*/ 14 h 209"/>
              <a:gd name="T10" fmla="*/ 107 w 200"/>
              <a:gd name="T11" fmla="*/ 190 h 209"/>
              <a:gd name="T12" fmla="*/ 137 w 200"/>
              <a:gd name="T13" fmla="*/ 77 h 209"/>
              <a:gd name="T14" fmla="*/ 155 w 200"/>
              <a:gd name="T15" fmla="*/ 104 h 209"/>
              <a:gd name="T16" fmla="*/ 186 w 200"/>
              <a:gd name="T17" fmla="*/ 52 h 209"/>
              <a:gd name="T18" fmla="*/ 27 w 200"/>
              <a:gd name="T19" fmla="*/ 130 h 209"/>
              <a:gd name="T20" fmla="*/ 79 w 200"/>
              <a:gd name="T21" fmla="*/ 160 h 209"/>
              <a:gd name="T22" fmla="*/ 79 w 200"/>
              <a:gd name="T23" fmla="*/ 168 h 209"/>
              <a:gd name="T24" fmla="*/ 77 w 200"/>
              <a:gd name="T25" fmla="*/ 169 h 209"/>
              <a:gd name="T26" fmla="*/ 27 w 200"/>
              <a:gd name="T27" fmla="*/ 141 h 209"/>
              <a:gd name="T28" fmla="*/ 25 w 200"/>
              <a:gd name="T29" fmla="*/ 139 h 209"/>
              <a:gd name="T30" fmla="*/ 25 w 200"/>
              <a:gd name="T31" fmla="*/ 131 h 209"/>
              <a:gd name="T32" fmla="*/ 26 w 200"/>
              <a:gd name="T33" fmla="*/ 87 h 209"/>
              <a:gd name="T34" fmla="*/ 39 w 200"/>
              <a:gd name="T35" fmla="*/ 75 h 209"/>
              <a:gd name="T36" fmla="*/ 48 w 200"/>
              <a:gd name="T37" fmla="*/ 101 h 209"/>
              <a:gd name="T38" fmla="*/ 42 w 200"/>
              <a:gd name="T39" fmla="*/ 132 h 209"/>
              <a:gd name="T40" fmla="*/ 34 w 200"/>
              <a:gd name="T41" fmla="*/ 94 h 209"/>
              <a:gd name="T42" fmla="*/ 26 w 200"/>
              <a:gd name="T43" fmla="*/ 87 h 209"/>
              <a:gd name="T44" fmla="*/ 96 w 200"/>
              <a:gd name="T45" fmla="*/ 208 h 209"/>
              <a:gd name="T46" fmla="*/ 196 w 200"/>
              <a:gd name="T47" fmla="*/ 154 h 209"/>
              <a:gd name="T48" fmla="*/ 200 w 200"/>
              <a:gd name="T49" fmla="*/ 149 h 209"/>
              <a:gd name="T50" fmla="*/ 200 w 200"/>
              <a:gd name="T51" fmla="*/ 41 h 209"/>
              <a:gd name="T52" fmla="*/ 195 w 200"/>
              <a:gd name="T53" fmla="*/ 35 h 209"/>
              <a:gd name="T54" fmla="*/ 102 w 200"/>
              <a:gd name="T55" fmla="*/ 0 h 209"/>
              <a:gd name="T56" fmla="*/ 98 w 200"/>
              <a:gd name="T57" fmla="*/ 1 h 209"/>
              <a:gd name="T58" fmla="*/ 4 w 200"/>
              <a:gd name="T59" fmla="*/ 39 h 209"/>
              <a:gd name="T60" fmla="*/ 0 w 200"/>
              <a:gd name="T61" fmla="*/ 45 h 209"/>
              <a:gd name="T62" fmla="*/ 0 w 200"/>
              <a:gd name="T63" fmla="*/ 149 h 209"/>
              <a:gd name="T64" fmla="*/ 3 w 200"/>
              <a:gd name="T65" fmla="*/ 154 h 209"/>
              <a:gd name="T66" fmla="*/ 63 w 200"/>
              <a:gd name="T67" fmla="*/ 89 h 209"/>
              <a:gd name="T68" fmla="*/ 77 w 200"/>
              <a:gd name="T69" fmla="*/ 113 h 209"/>
              <a:gd name="T70" fmla="*/ 70 w 200"/>
              <a:gd name="T71" fmla="*/ 113 h 209"/>
              <a:gd name="T72" fmla="*/ 61 w 200"/>
              <a:gd name="T73" fmla="*/ 142 h 209"/>
              <a:gd name="T74" fmla="*/ 54 w 200"/>
              <a:gd name="T75" fmla="*/ 105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00" h="209">
                <a:moveTo>
                  <a:pt x="56" y="33"/>
                </a:moveTo>
                <a:cubicBezTo>
                  <a:pt x="129" y="65"/>
                  <a:pt x="129" y="65"/>
                  <a:pt x="129" y="65"/>
                </a:cubicBezTo>
                <a:cubicBezTo>
                  <a:pt x="100" y="80"/>
                  <a:pt x="100" y="80"/>
                  <a:pt x="100" y="80"/>
                </a:cubicBezTo>
                <a:cubicBezTo>
                  <a:pt x="24" y="45"/>
                  <a:pt x="24" y="45"/>
                  <a:pt x="24" y="45"/>
                </a:cubicBezTo>
                <a:lnTo>
                  <a:pt x="56" y="33"/>
                </a:lnTo>
                <a:close/>
                <a:moveTo>
                  <a:pt x="101" y="14"/>
                </a:moveTo>
                <a:cubicBezTo>
                  <a:pt x="176" y="42"/>
                  <a:pt x="176" y="42"/>
                  <a:pt x="176" y="42"/>
                </a:cubicBezTo>
                <a:cubicBezTo>
                  <a:pt x="147" y="56"/>
                  <a:pt x="147" y="56"/>
                  <a:pt x="147" y="56"/>
                </a:cubicBezTo>
                <a:cubicBezTo>
                  <a:pt x="75" y="25"/>
                  <a:pt x="75" y="25"/>
                  <a:pt x="75" y="25"/>
                </a:cubicBezTo>
                <a:lnTo>
                  <a:pt x="101" y="14"/>
                </a:lnTo>
                <a:close/>
                <a:moveTo>
                  <a:pt x="186" y="144"/>
                </a:moveTo>
                <a:cubicBezTo>
                  <a:pt x="107" y="190"/>
                  <a:pt x="107" y="190"/>
                  <a:pt x="107" y="190"/>
                </a:cubicBezTo>
                <a:cubicBezTo>
                  <a:pt x="107" y="92"/>
                  <a:pt x="107" y="92"/>
                  <a:pt x="107" y="92"/>
                </a:cubicBezTo>
                <a:cubicBezTo>
                  <a:pt x="137" y="77"/>
                  <a:pt x="137" y="77"/>
                  <a:pt x="137" y="77"/>
                </a:cubicBezTo>
                <a:cubicBezTo>
                  <a:pt x="137" y="114"/>
                  <a:pt x="137" y="114"/>
                  <a:pt x="137" y="114"/>
                </a:cubicBezTo>
                <a:cubicBezTo>
                  <a:pt x="155" y="104"/>
                  <a:pt x="155" y="104"/>
                  <a:pt x="155" y="104"/>
                </a:cubicBezTo>
                <a:cubicBezTo>
                  <a:pt x="155" y="67"/>
                  <a:pt x="155" y="67"/>
                  <a:pt x="155" y="67"/>
                </a:cubicBezTo>
                <a:cubicBezTo>
                  <a:pt x="186" y="52"/>
                  <a:pt x="186" y="52"/>
                  <a:pt x="186" y="52"/>
                </a:cubicBezTo>
                <a:lnTo>
                  <a:pt x="186" y="144"/>
                </a:lnTo>
                <a:close/>
                <a:moveTo>
                  <a:pt x="27" y="130"/>
                </a:moveTo>
                <a:cubicBezTo>
                  <a:pt x="78" y="158"/>
                  <a:pt x="78" y="158"/>
                  <a:pt x="78" y="158"/>
                </a:cubicBezTo>
                <a:cubicBezTo>
                  <a:pt x="78" y="159"/>
                  <a:pt x="79" y="159"/>
                  <a:pt x="79" y="160"/>
                </a:cubicBezTo>
                <a:cubicBezTo>
                  <a:pt x="79" y="161"/>
                  <a:pt x="79" y="161"/>
                  <a:pt x="79" y="161"/>
                </a:cubicBezTo>
                <a:cubicBezTo>
                  <a:pt x="79" y="168"/>
                  <a:pt x="79" y="168"/>
                  <a:pt x="79" y="168"/>
                </a:cubicBezTo>
                <a:cubicBezTo>
                  <a:pt x="79" y="169"/>
                  <a:pt x="79" y="169"/>
                  <a:pt x="79" y="169"/>
                </a:cubicBezTo>
                <a:cubicBezTo>
                  <a:pt x="79" y="169"/>
                  <a:pt x="78" y="169"/>
                  <a:pt x="77" y="169"/>
                </a:cubicBezTo>
                <a:cubicBezTo>
                  <a:pt x="77" y="169"/>
                  <a:pt x="77" y="169"/>
                  <a:pt x="77" y="169"/>
                </a:cubicBezTo>
                <a:cubicBezTo>
                  <a:pt x="27" y="141"/>
                  <a:pt x="27" y="141"/>
                  <a:pt x="27" y="141"/>
                </a:cubicBezTo>
                <a:cubicBezTo>
                  <a:pt x="26" y="141"/>
                  <a:pt x="26" y="141"/>
                  <a:pt x="26" y="141"/>
                </a:cubicBezTo>
                <a:cubicBezTo>
                  <a:pt x="26" y="140"/>
                  <a:pt x="25" y="140"/>
                  <a:pt x="25" y="139"/>
                </a:cubicBezTo>
                <a:cubicBezTo>
                  <a:pt x="25" y="138"/>
                  <a:pt x="25" y="138"/>
                  <a:pt x="25" y="138"/>
                </a:cubicBezTo>
                <a:cubicBezTo>
                  <a:pt x="25" y="131"/>
                  <a:pt x="25" y="131"/>
                  <a:pt x="25" y="131"/>
                </a:cubicBezTo>
                <a:cubicBezTo>
                  <a:pt x="25" y="130"/>
                  <a:pt x="26" y="130"/>
                  <a:pt x="27" y="130"/>
                </a:cubicBezTo>
                <a:close/>
                <a:moveTo>
                  <a:pt x="26" y="87"/>
                </a:moveTo>
                <a:cubicBezTo>
                  <a:pt x="35" y="75"/>
                  <a:pt x="35" y="75"/>
                  <a:pt x="35" y="75"/>
                </a:cubicBezTo>
                <a:cubicBezTo>
                  <a:pt x="36" y="73"/>
                  <a:pt x="39" y="74"/>
                  <a:pt x="39" y="75"/>
                </a:cubicBezTo>
                <a:cubicBezTo>
                  <a:pt x="49" y="99"/>
                  <a:pt x="49" y="99"/>
                  <a:pt x="49" y="99"/>
                </a:cubicBezTo>
                <a:cubicBezTo>
                  <a:pt x="50" y="101"/>
                  <a:pt x="50" y="102"/>
                  <a:pt x="48" y="101"/>
                </a:cubicBezTo>
                <a:cubicBezTo>
                  <a:pt x="42" y="98"/>
                  <a:pt x="42" y="98"/>
                  <a:pt x="42" y="98"/>
                </a:cubicBezTo>
                <a:cubicBezTo>
                  <a:pt x="42" y="132"/>
                  <a:pt x="42" y="132"/>
                  <a:pt x="42" y="132"/>
                </a:cubicBezTo>
                <a:cubicBezTo>
                  <a:pt x="34" y="128"/>
                  <a:pt x="34" y="128"/>
                  <a:pt x="34" y="128"/>
                </a:cubicBezTo>
                <a:cubicBezTo>
                  <a:pt x="34" y="94"/>
                  <a:pt x="34" y="94"/>
                  <a:pt x="34" y="94"/>
                </a:cubicBezTo>
                <a:cubicBezTo>
                  <a:pt x="27" y="90"/>
                  <a:pt x="27" y="90"/>
                  <a:pt x="27" y="90"/>
                </a:cubicBezTo>
                <a:cubicBezTo>
                  <a:pt x="26" y="90"/>
                  <a:pt x="25" y="88"/>
                  <a:pt x="26" y="87"/>
                </a:cubicBezTo>
                <a:close/>
                <a:moveTo>
                  <a:pt x="3" y="154"/>
                </a:moveTo>
                <a:cubicBezTo>
                  <a:pt x="96" y="208"/>
                  <a:pt x="96" y="208"/>
                  <a:pt x="96" y="208"/>
                </a:cubicBezTo>
                <a:cubicBezTo>
                  <a:pt x="98" y="209"/>
                  <a:pt x="101" y="209"/>
                  <a:pt x="103" y="208"/>
                </a:cubicBezTo>
                <a:cubicBezTo>
                  <a:pt x="196" y="154"/>
                  <a:pt x="196" y="154"/>
                  <a:pt x="196" y="154"/>
                </a:cubicBezTo>
                <a:cubicBezTo>
                  <a:pt x="197" y="154"/>
                  <a:pt x="197" y="154"/>
                  <a:pt x="197" y="154"/>
                </a:cubicBezTo>
                <a:cubicBezTo>
                  <a:pt x="198" y="153"/>
                  <a:pt x="200" y="151"/>
                  <a:pt x="200" y="149"/>
                </a:cubicBezTo>
                <a:cubicBezTo>
                  <a:pt x="200" y="148"/>
                  <a:pt x="200" y="148"/>
                  <a:pt x="200" y="148"/>
                </a:cubicBezTo>
                <a:cubicBezTo>
                  <a:pt x="200" y="41"/>
                  <a:pt x="200" y="41"/>
                  <a:pt x="200" y="41"/>
                </a:cubicBezTo>
                <a:cubicBezTo>
                  <a:pt x="200" y="36"/>
                  <a:pt x="196" y="35"/>
                  <a:pt x="196" y="35"/>
                </a:cubicBezTo>
                <a:cubicBezTo>
                  <a:pt x="195" y="35"/>
                  <a:pt x="195" y="35"/>
                  <a:pt x="195" y="35"/>
                </a:cubicBezTo>
                <a:cubicBezTo>
                  <a:pt x="103" y="1"/>
                  <a:pt x="103" y="1"/>
                  <a:pt x="103" y="1"/>
                </a:cubicBezTo>
                <a:cubicBezTo>
                  <a:pt x="102" y="0"/>
                  <a:pt x="102" y="0"/>
                  <a:pt x="102" y="0"/>
                </a:cubicBezTo>
                <a:cubicBezTo>
                  <a:pt x="101" y="0"/>
                  <a:pt x="100" y="0"/>
                  <a:pt x="100" y="0"/>
                </a:cubicBezTo>
                <a:cubicBezTo>
                  <a:pt x="98" y="1"/>
                  <a:pt x="98" y="1"/>
                  <a:pt x="98" y="1"/>
                </a:cubicBezTo>
                <a:cubicBezTo>
                  <a:pt x="4" y="39"/>
                  <a:pt x="4" y="39"/>
                  <a:pt x="4" y="39"/>
                </a:cubicBezTo>
                <a:cubicBezTo>
                  <a:pt x="4" y="39"/>
                  <a:pt x="4" y="39"/>
                  <a:pt x="4" y="39"/>
                </a:cubicBezTo>
                <a:cubicBezTo>
                  <a:pt x="1" y="39"/>
                  <a:pt x="0" y="42"/>
                  <a:pt x="0" y="44"/>
                </a:cubicBezTo>
                <a:cubicBezTo>
                  <a:pt x="0" y="45"/>
                  <a:pt x="0" y="45"/>
                  <a:pt x="0" y="45"/>
                </a:cubicBezTo>
                <a:cubicBezTo>
                  <a:pt x="0" y="148"/>
                  <a:pt x="0" y="148"/>
                  <a:pt x="0" y="148"/>
                </a:cubicBezTo>
                <a:cubicBezTo>
                  <a:pt x="0" y="149"/>
                  <a:pt x="0" y="149"/>
                  <a:pt x="0" y="149"/>
                </a:cubicBezTo>
                <a:cubicBezTo>
                  <a:pt x="0" y="151"/>
                  <a:pt x="1" y="153"/>
                  <a:pt x="2" y="154"/>
                </a:cubicBezTo>
                <a:lnTo>
                  <a:pt x="3" y="154"/>
                </a:lnTo>
                <a:close/>
                <a:moveTo>
                  <a:pt x="54" y="101"/>
                </a:moveTo>
                <a:cubicBezTo>
                  <a:pt x="63" y="89"/>
                  <a:pt x="63" y="89"/>
                  <a:pt x="63" y="89"/>
                </a:cubicBezTo>
                <a:cubicBezTo>
                  <a:pt x="64" y="88"/>
                  <a:pt x="66" y="88"/>
                  <a:pt x="67" y="90"/>
                </a:cubicBezTo>
                <a:cubicBezTo>
                  <a:pt x="77" y="113"/>
                  <a:pt x="77" y="113"/>
                  <a:pt x="77" y="113"/>
                </a:cubicBezTo>
                <a:cubicBezTo>
                  <a:pt x="78" y="116"/>
                  <a:pt x="78" y="117"/>
                  <a:pt x="75" y="116"/>
                </a:cubicBezTo>
                <a:cubicBezTo>
                  <a:pt x="70" y="113"/>
                  <a:pt x="70" y="113"/>
                  <a:pt x="70" y="113"/>
                </a:cubicBezTo>
                <a:cubicBezTo>
                  <a:pt x="70" y="147"/>
                  <a:pt x="70" y="147"/>
                  <a:pt x="70" y="147"/>
                </a:cubicBezTo>
                <a:cubicBezTo>
                  <a:pt x="61" y="142"/>
                  <a:pt x="61" y="142"/>
                  <a:pt x="61" y="142"/>
                </a:cubicBezTo>
                <a:cubicBezTo>
                  <a:pt x="61" y="108"/>
                  <a:pt x="61" y="108"/>
                  <a:pt x="61" y="108"/>
                </a:cubicBezTo>
                <a:cubicBezTo>
                  <a:pt x="54" y="105"/>
                  <a:pt x="54" y="105"/>
                  <a:pt x="54" y="105"/>
                </a:cubicBezTo>
                <a:cubicBezTo>
                  <a:pt x="53" y="104"/>
                  <a:pt x="53" y="102"/>
                  <a:pt x="54" y="10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srgbClr val="000000"/>
              </a:solidFill>
              <a:effectLst/>
              <a:uLnTx/>
              <a:uFillTx/>
              <a:latin typeface="Arial"/>
              <a:ea typeface="+mn-ea"/>
              <a:cs typeface="+mn-cs"/>
            </a:endParaRPr>
          </a:p>
        </p:txBody>
      </p:sp>
      <p:grpSp>
        <p:nvGrpSpPr>
          <p:cNvPr id="21" name="Grupo 1034">
            <a:extLst>
              <a:ext uri="{FF2B5EF4-FFF2-40B4-BE49-F238E27FC236}">
                <a16:creationId xmlns:a16="http://schemas.microsoft.com/office/drawing/2014/main" id="{B359DA0A-A60C-02AE-A6F9-C7A0DB23FB80}"/>
              </a:ext>
            </a:extLst>
          </p:cNvPr>
          <p:cNvGrpSpPr/>
          <p:nvPr/>
        </p:nvGrpSpPr>
        <p:grpSpPr>
          <a:xfrm>
            <a:off x="3167472" y="3897769"/>
            <a:ext cx="413970" cy="309056"/>
            <a:chOff x="2852738" y="2039938"/>
            <a:chExt cx="828675" cy="704850"/>
          </a:xfrm>
        </p:grpSpPr>
        <p:sp>
          <p:nvSpPr>
            <p:cNvPr id="22" name="Freeform 65">
              <a:extLst>
                <a:ext uri="{FF2B5EF4-FFF2-40B4-BE49-F238E27FC236}">
                  <a16:creationId xmlns:a16="http://schemas.microsoft.com/office/drawing/2014/main" id="{0071D4AE-C772-5CD9-BACF-A77AA4617B66}"/>
                </a:ext>
              </a:extLst>
            </p:cNvPr>
            <p:cNvSpPr>
              <a:spLocks/>
            </p:cNvSpPr>
            <p:nvPr/>
          </p:nvSpPr>
          <p:spPr bwMode="auto">
            <a:xfrm>
              <a:off x="3440113" y="2039938"/>
              <a:ext cx="241300" cy="693738"/>
            </a:xfrm>
            <a:custGeom>
              <a:avLst/>
              <a:gdLst>
                <a:gd name="T0" fmla="*/ 116 w 152"/>
                <a:gd name="T1" fmla="*/ 69 h 437"/>
                <a:gd name="T2" fmla="*/ 78 w 152"/>
                <a:gd name="T3" fmla="*/ 0 h 437"/>
                <a:gd name="T4" fmla="*/ 40 w 152"/>
                <a:gd name="T5" fmla="*/ 69 h 437"/>
                <a:gd name="T6" fmla="*/ 0 w 152"/>
                <a:gd name="T7" fmla="*/ 142 h 437"/>
                <a:gd name="T8" fmla="*/ 47 w 152"/>
                <a:gd name="T9" fmla="*/ 142 h 437"/>
                <a:gd name="T10" fmla="*/ 47 w 152"/>
                <a:gd name="T11" fmla="*/ 437 h 437"/>
                <a:gd name="T12" fmla="*/ 104 w 152"/>
                <a:gd name="T13" fmla="*/ 437 h 437"/>
                <a:gd name="T14" fmla="*/ 104 w 152"/>
                <a:gd name="T15" fmla="*/ 142 h 437"/>
                <a:gd name="T16" fmla="*/ 152 w 152"/>
                <a:gd name="T17" fmla="*/ 142 h 437"/>
                <a:gd name="T18" fmla="*/ 116 w 152"/>
                <a:gd name="T19" fmla="*/ 69 h 4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2" h="437">
                  <a:moveTo>
                    <a:pt x="116" y="69"/>
                  </a:moveTo>
                  <a:lnTo>
                    <a:pt x="78" y="0"/>
                  </a:lnTo>
                  <a:lnTo>
                    <a:pt x="40" y="69"/>
                  </a:lnTo>
                  <a:lnTo>
                    <a:pt x="0" y="142"/>
                  </a:lnTo>
                  <a:lnTo>
                    <a:pt x="47" y="142"/>
                  </a:lnTo>
                  <a:lnTo>
                    <a:pt x="47" y="437"/>
                  </a:lnTo>
                  <a:lnTo>
                    <a:pt x="104" y="437"/>
                  </a:lnTo>
                  <a:lnTo>
                    <a:pt x="104" y="142"/>
                  </a:lnTo>
                  <a:lnTo>
                    <a:pt x="152" y="142"/>
                  </a:lnTo>
                  <a:lnTo>
                    <a:pt x="116" y="6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Freeform 66">
              <a:extLst>
                <a:ext uri="{FF2B5EF4-FFF2-40B4-BE49-F238E27FC236}">
                  <a16:creationId xmlns:a16="http://schemas.microsoft.com/office/drawing/2014/main" id="{5C8F2A83-E919-969F-DB7C-2441BFEE915F}"/>
                </a:ext>
              </a:extLst>
            </p:cNvPr>
            <p:cNvSpPr>
              <a:spLocks/>
            </p:cNvSpPr>
            <p:nvPr/>
          </p:nvSpPr>
          <p:spPr bwMode="auto">
            <a:xfrm>
              <a:off x="2927351" y="2092325"/>
              <a:ext cx="376238" cy="633413"/>
            </a:xfrm>
            <a:custGeom>
              <a:avLst/>
              <a:gdLst>
                <a:gd name="T0" fmla="*/ 0 w 237"/>
                <a:gd name="T1" fmla="*/ 399 h 399"/>
                <a:gd name="T2" fmla="*/ 166 w 237"/>
                <a:gd name="T3" fmla="*/ 12 h 399"/>
                <a:gd name="T4" fmla="*/ 237 w 237"/>
                <a:gd name="T5" fmla="*/ 0 h 399"/>
                <a:gd name="T6" fmla="*/ 71 w 237"/>
                <a:gd name="T7" fmla="*/ 390 h 399"/>
                <a:gd name="T8" fmla="*/ 0 w 237"/>
                <a:gd name="T9" fmla="*/ 399 h 399"/>
              </a:gdLst>
              <a:ahLst/>
              <a:cxnLst>
                <a:cxn ang="0">
                  <a:pos x="T0" y="T1"/>
                </a:cxn>
                <a:cxn ang="0">
                  <a:pos x="T2" y="T3"/>
                </a:cxn>
                <a:cxn ang="0">
                  <a:pos x="T4" y="T5"/>
                </a:cxn>
                <a:cxn ang="0">
                  <a:pos x="T6" y="T7"/>
                </a:cxn>
                <a:cxn ang="0">
                  <a:pos x="T8" y="T9"/>
                </a:cxn>
              </a:cxnLst>
              <a:rect l="0" t="0" r="r" b="b"/>
              <a:pathLst>
                <a:path w="237" h="399">
                  <a:moveTo>
                    <a:pt x="0" y="399"/>
                  </a:moveTo>
                  <a:lnTo>
                    <a:pt x="166" y="12"/>
                  </a:lnTo>
                  <a:lnTo>
                    <a:pt x="237" y="0"/>
                  </a:lnTo>
                  <a:lnTo>
                    <a:pt x="71" y="390"/>
                  </a:lnTo>
                  <a:lnTo>
                    <a:pt x="0" y="3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Freeform 67">
              <a:extLst>
                <a:ext uri="{FF2B5EF4-FFF2-40B4-BE49-F238E27FC236}">
                  <a16:creationId xmlns:a16="http://schemas.microsoft.com/office/drawing/2014/main" id="{2A2E1130-4524-51E8-9DD5-3B7ED2C08E32}"/>
                </a:ext>
              </a:extLst>
            </p:cNvPr>
            <p:cNvSpPr>
              <a:spLocks noEditPoints="1"/>
            </p:cNvSpPr>
            <p:nvPr/>
          </p:nvSpPr>
          <p:spPr bwMode="auto">
            <a:xfrm>
              <a:off x="2852738" y="2144713"/>
              <a:ext cx="209550" cy="271463"/>
            </a:xfrm>
            <a:custGeom>
              <a:avLst/>
              <a:gdLst>
                <a:gd name="T0" fmla="*/ 56 w 56"/>
                <a:gd name="T1" fmla="*/ 36 h 72"/>
                <a:gd name="T2" fmla="*/ 28 w 56"/>
                <a:gd name="T3" fmla="*/ 72 h 72"/>
                <a:gd name="T4" fmla="*/ 0 w 56"/>
                <a:gd name="T5" fmla="*/ 36 h 72"/>
                <a:gd name="T6" fmla="*/ 28 w 56"/>
                <a:gd name="T7" fmla="*/ 0 h 72"/>
                <a:gd name="T8" fmla="*/ 49 w 56"/>
                <a:gd name="T9" fmla="*/ 9 h 72"/>
                <a:gd name="T10" fmla="*/ 56 w 56"/>
                <a:gd name="T11" fmla="*/ 36 h 72"/>
                <a:gd name="T12" fmla="*/ 28 w 56"/>
                <a:gd name="T13" fmla="*/ 58 h 72"/>
                <a:gd name="T14" fmla="*/ 36 w 56"/>
                <a:gd name="T15" fmla="*/ 36 h 72"/>
                <a:gd name="T16" fmla="*/ 28 w 56"/>
                <a:gd name="T17" fmla="*/ 14 h 72"/>
                <a:gd name="T18" fmla="*/ 22 w 56"/>
                <a:gd name="T19" fmla="*/ 19 h 72"/>
                <a:gd name="T20" fmla="*/ 20 w 56"/>
                <a:gd name="T21" fmla="*/ 36 h 72"/>
                <a:gd name="T22" fmla="*/ 28 w 56"/>
                <a:gd name="T23" fmla="*/ 58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6" h="72">
                  <a:moveTo>
                    <a:pt x="56" y="36"/>
                  </a:moveTo>
                  <a:cubicBezTo>
                    <a:pt x="56" y="60"/>
                    <a:pt x="46" y="72"/>
                    <a:pt x="28" y="72"/>
                  </a:cubicBezTo>
                  <a:cubicBezTo>
                    <a:pt x="10" y="72"/>
                    <a:pt x="0" y="60"/>
                    <a:pt x="0" y="36"/>
                  </a:cubicBezTo>
                  <a:cubicBezTo>
                    <a:pt x="0" y="12"/>
                    <a:pt x="10" y="0"/>
                    <a:pt x="28" y="0"/>
                  </a:cubicBezTo>
                  <a:cubicBezTo>
                    <a:pt x="37" y="0"/>
                    <a:pt x="44" y="3"/>
                    <a:pt x="49" y="9"/>
                  </a:cubicBezTo>
                  <a:cubicBezTo>
                    <a:pt x="53" y="15"/>
                    <a:pt x="56" y="24"/>
                    <a:pt x="56" y="36"/>
                  </a:cubicBezTo>
                  <a:close/>
                  <a:moveTo>
                    <a:pt x="28" y="58"/>
                  </a:moveTo>
                  <a:cubicBezTo>
                    <a:pt x="33" y="58"/>
                    <a:pt x="36" y="50"/>
                    <a:pt x="36" y="36"/>
                  </a:cubicBezTo>
                  <a:cubicBezTo>
                    <a:pt x="36" y="21"/>
                    <a:pt x="33" y="14"/>
                    <a:pt x="28" y="14"/>
                  </a:cubicBezTo>
                  <a:cubicBezTo>
                    <a:pt x="26" y="14"/>
                    <a:pt x="24" y="16"/>
                    <a:pt x="22" y="19"/>
                  </a:cubicBezTo>
                  <a:cubicBezTo>
                    <a:pt x="21" y="23"/>
                    <a:pt x="20" y="28"/>
                    <a:pt x="20" y="36"/>
                  </a:cubicBezTo>
                  <a:cubicBezTo>
                    <a:pt x="20" y="50"/>
                    <a:pt x="23" y="58"/>
                    <a:pt x="28" y="5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Freeform 68">
              <a:extLst>
                <a:ext uri="{FF2B5EF4-FFF2-40B4-BE49-F238E27FC236}">
                  <a16:creationId xmlns:a16="http://schemas.microsoft.com/office/drawing/2014/main" id="{7062000F-B1A2-D0BF-1EE9-3499CEC0B94A}"/>
                </a:ext>
              </a:extLst>
            </p:cNvPr>
            <p:cNvSpPr>
              <a:spLocks noEditPoints="1"/>
            </p:cNvSpPr>
            <p:nvPr/>
          </p:nvSpPr>
          <p:spPr bwMode="auto">
            <a:xfrm>
              <a:off x="3146426" y="2432050"/>
              <a:ext cx="277813" cy="312738"/>
            </a:xfrm>
            <a:custGeom>
              <a:avLst/>
              <a:gdLst>
                <a:gd name="T0" fmla="*/ 74 w 74"/>
                <a:gd name="T1" fmla="*/ 42 h 83"/>
                <a:gd name="T2" fmla="*/ 37 w 74"/>
                <a:gd name="T3" fmla="*/ 83 h 83"/>
                <a:gd name="T4" fmla="*/ 0 w 74"/>
                <a:gd name="T5" fmla="*/ 42 h 83"/>
                <a:gd name="T6" fmla="*/ 37 w 74"/>
                <a:gd name="T7" fmla="*/ 0 h 83"/>
                <a:gd name="T8" fmla="*/ 65 w 74"/>
                <a:gd name="T9" fmla="*/ 11 h 83"/>
                <a:gd name="T10" fmla="*/ 74 w 74"/>
                <a:gd name="T11" fmla="*/ 42 h 83"/>
                <a:gd name="T12" fmla="*/ 37 w 74"/>
                <a:gd name="T13" fmla="*/ 67 h 83"/>
                <a:gd name="T14" fmla="*/ 47 w 74"/>
                <a:gd name="T15" fmla="*/ 42 h 83"/>
                <a:gd name="T16" fmla="*/ 37 w 74"/>
                <a:gd name="T17" fmla="*/ 17 h 83"/>
                <a:gd name="T18" fmla="*/ 29 w 74"/>
                <a:gd name="T19" fmla="*/ 23 h 83"/>
                <a:gd name="T20" fmla="*/ 27 w 74"/>
                <a:gd name="T21" fmla="*/ 41 h 83"/>
                <a:gd name="T22" fmla="*/ 37 w 74"/>
                <a:gd name="T23" fmla="*/ 67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4" h="83">
                  <a:moveTo>
                    <a:pt x="74" y="42"/>
                  </a:moveTo>
                  <a:cubicBezTo>
                    <a:pt x="74" y="69"/>
                    <a:pt x="62" y="83"/>
                    <a:pt x="37" y="83"/>
                  </a:cubicBezTo>
                  <a:cubicBezTo>
                    <a:pt x="12" y="83"/>
                    <a:pt x="0" y="69"/>
                    <a:pt x="0" y="42"/>
                  </a:cubicBezTo>
                  <a:cubicBezTo>
                    <a:pt x="0" y="14"/>
                    <a:pt x="12" y="0"/>
                    <a:pt x="37" y="0"/>
                  </a:cubicBezTo>
                  <a:cubicBezTo>
                    <a:pt x="49" y="0"/>
                    <a:pt x="59" y="4"/>
                    <a:pt x="65" y="11"/>
                  </a:cubicBezTo>
                  <a:cubicBezTo>
                    <a:pt x="71" y="18"/>
                    <a:pt x="74" y="28"/>
                    <a:pt x="74" y="42"/>
                  </a:cubicBezTo>
                  <a:close/>
                  <a:moveTo>
                    <a:pt x="37" y="67"/>
                  </a:moveTo>
                  <a:cubicBezTo>
                    <a:pt x="44" y="67"/>
                    <a:pt x="47" y="58"/>
                    <a:pt x="47" y="42"/>
                  </a:cubicBezTo>
                  <a:cubicBezTo>
                    <a:pt x="47" y="25"/>
                    <a:pt x="44" y="17"/>
                    <a:pt x="37" y="17"/>
                  </a:cubicBezTo>
                  <a:cubicBezTo>
                    <a:pt x="34" y="17"/>
                    <a:pt x="31" y="19"/>
                    <a:pt x="29" y="23"/>
                  </a:cubicBezTo>
                  <a:cubicBezTo>
                    <a:pt x="28" y="27"/>
                    <a:pt x="27" y="33"/>
                    <a:pt x="27" y="41"/>
                  </a:cubicBezTo>
                  <a:cubicBezTo>
                    <a:pt x="27" y="58"/>
                    <a:pt x="30" y="67"/>
                    <a:pt x="37" y="6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grpSp>
      <p:grpSp>
        <p:nvGrpSpPr>
          <p:cNvPr id="26" name="Group 25">
            <a:extLst>
              <a:ext uri="{FF2B5EF4-FFF2-40B4-BE49-F238E27FC236}">
                <a16:creationId xmlns:a16="http://schemas.microsoft.com/office/drawing/2014/main" id="{D94616AB-C609-943C-659C-B4EE025105CF}"/>
              </a:ext>
            </a:extLst>
          </p:cNvPr>
          <p:cNvGrpSpPr/>
          <p:nvPr/>
        </p:nvGrpSpPr>
        <p:grpSpPr>
          <a:xfrm>
            <a:off x="3109155" y="4913488"/>
            <a:ext cx="503082" cy="415063"/>
            <a:chOff x="8153401" y="1887538"/>
            <a:chExt cx="858837" cy="881063"/>
          </a:xfrm>
        </p:grpSpPr>
        <p:sp>
          <p:nvSpPr>
            <p:cNvPr id="27" name="Freeform 31">
              <a:extLst>
                <a:ext uri="{FF2B5EF4-FFF2-40B4-BE49-F238E27FC236}">
                  <a16:creationId xmlns:a16="http://schemas.microsoft.com/office/drawing/2014/main" id="{1542BBC4-D018-F828-96BE-CFA1A1612796}"/>
                </a:ext>
              </a:extLst>
            </p:cNvPr>
            <p:cNvSpPr>
              <a:spLocks/>
            </p:cNvSpPr>
            <p:nvPr/>
          </p:nvSpPr>
          <p:spPr bwMode="auto">
            <a:xfrm>
              <a:off x="8583613" y="1914526"/>
              <a:ext cx="428625" cy="279400"/>
            </a:xfrm>
            <a:custGeom>
              <a:avLst/>
              <a:gdLst>
                <a:gd name="T0" fmla="*/ 94 w 114"/>
                <a:gd name="T1" fmla="*/ 20 h 74"/>
                <a:gd name="T2" fmla="*/ 93 w 114"/>
                <a:gd name="T3" fmla="*/ 20 h 74"/>
                <a:gd name="T4" fmla="*/ 75 w 114"/>
                <a:gd name="T5" fmla="*/ 7 h 74"/>
                <a:gd name="T6" fmla="*/ 64 w 114"/>
                <a:gd name="T7" fmla="*/ 10 h 74"/>
                <a:gd name="T8" fmla="*/ 48 w 114"/>
                <a:gd name="T9" fmla="*/ 0 h 74"/>
                <a:gd name="T10" fmla="*/ 30 w 114"/>
                <a:gd name="T11" fmla="*/ 13 h 74"/>
                <a:gd name="T12" fmla="*/ 19 w 114"/>
                <a:gd name="T13" fmla="*/ 19 h 74"/>
                <a:gd name="T14" fmla="*/ 19 w 114"/>
                <a:gd name="T15" fmla="*/ 19 h 74"/>
                <a:gd name="T16" fmla="*/ 0 w 114"/>
                <a:gd name="T17" fmla="*/ 38 h 74"/>
                <a:gd name="T18" fmla="*/ 19 w 114"/>
                <a:gd name="T19" fmla="*/ 57 h 74"/>
                <a:gd name="T20" fmla="*/ 24 w 114"/>
                <a:gd name="T21" fmla="*/ 56 h 74"/>
                <a:gd name="T22" fmla="*/ 42 w 114"/>
                <a:gd name="T23" fmla="*/ 68 h 74"/>
                <a:gd name="T24" fmla="*/ 49 w 114"/>
                <a:gd name="T25" fmla="*/ 67 h 74"/>
                <a:gd name="T26" fmla="*/ 65 w 114"/>
                <a:gd name="T27" fmla="*/ 74 h 74"/>
                <a:gd name="T28" fmla="*/ 86 w 114"/>
                <a:gd name="T29" fmla="*/ 58 h 74"/>
                <a:gd name="T30" fmla="*/ 94 w 114"/>
                <a:gd name="T31" fmla="*/ 59 h 74"/>
                <a:gd name="T32" fmla="*/ 114 w 114"/>
                <a:gd name="T33" fmla="*/ 40 h 74"/>
                <a:gd name="T34" fmla="*/ 94 w 114"/>
                <a:gd name="T35" fmla="*/ 20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4" h="74">
                  <a:moveTo>
                    <a:pt x="94" y="20"/>
                  </a:moveTo>
                  <a:cubicBezTo>
                    <a:pt x="94" y="20"/>
                    <a:pt x="93" y="20"/>
                    <a:pt x="93" y="20"/>
                  </a:cubicBezTo>
                  <a:cubicBezTo>
                    <a:pt x="91" y="13"/>
                    <a:pt x="84" y="7"/>
                    <a:pt x="75" y="7"/>
                  </a:cubicBezTo>
                  <a:cubicBezTo>
                    <a:pt x="71" y="7"/>
                    <a:pt x="67" y="8"/>
                    <a:pt x="64" y="10"/>
                  </a:cubicBezTo>
                  <a:cubicBezTo>
                    <a:pt x="61" y="4"/>
                    <a:pt x="55" y="0"/>
                    <a:pt x="48" y="0"/>
                  </a:cubicBezTo>
                  <a:cubicBezTo>
                    <a:pt x="40" y="0"/>
                    <a:pt x="33" y="5"/>
                    <a:pt x="30" y="13"/>
                  </a:cubicBezTo>
                  <a:cubicBezTo>
                    <a:pt x="26" y="14"/>
                    <a:pt x="22" y="16"/>
                    <a:pt x="19" y="19"/>
                  </a:cubicBezTo>
                  <a:cubicBezTo>
                    <a:pt x="19" y="19"/>
                    <a:pt x="19" y="19"/>
                    <a:pt x="19" y="19"/>
                  </a:cubicBezTo>
                  <a:cubicBezTo>
                    <a:pt x="8" y="19"/>
                    <a:pt x="0" y="28"/>
                    <a:pt x="0" y="38"/>
                  </a:cubicBezTo>
                  <a:cubicBezTo>
                    <a:pt x="0" y="48"/>
                    <a:pt x="8" y="57"/>
                    <a:pt x="19" y="57"/>
                  </a:cubicBezTo>
                  <a:cubicBezTo>
                    <a:pt x="21" y="57"/>
                    <a:pt x="23" y="56"/>
                    <a:pt x="24" y="56"/>
                  </a:cubicBezTo>
                  <a:cubicBezTo>
                    <a:pt x="27" y="63"/>
                    <a:pt x="34" y="68"/>
                    <a:pt x="42" y="68"/>
                  </a:cubicBezTo>
                  <a:cubicBezTo>
                    <a:pt x="45" y="68"/>
                    <a:pt x="47" y="68"/>
                    <a:pt x="49" y="67"/>
                  </a:cubicBezTo>
                  <a:cubicBezTo>
                    <a:pt x="53" y="71"/>
                    <a:pt x="59" y="74"/>
                    <a:pt x="65" y="74"/>
                  </a:cubicBezTo>
                  <a:cubicBezTo>
                    <a:pt x="75" y="74"/>
                    <a:pt x="84" y="67"/>
                    <a:pt x="86" y="58"/>
                  </a:cubicBezTo>
                  <a:cubicBezTo>
                    <a:pt x="89" y="58"/>
                    <a:pt x="91" y="59"/>
                    <a:pt x="94" y="59"/>
                  </a:cubicBezTo>
                  <a:cubicBezTo>
                    <a:pt x="105" y="59"/>
                    <a:pt x="114" y="50"/>
                    <a:pt x="114" y="40"/>
                  </a:cubicBezTo>
                  <a:cubicBezTo>
                    <a:pt x="114" y="29"/>
                    <a:pt x="105" y="20"/>
                    <a:pt x="94" y="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28" name="Freeform 32">
              <a:extLst>
                <a:ext uri="{FF2B5EF4-FFF2-40B4-BE49-F238E27FC236}">
                  <a16:creationId xmlns:a16="http://schemas.microsoft.com/office/drawing/2014/main" id="{A145F054-1EEC-A746-AB23-24C477BAB021}"/>
                </a:ext>
              </a:extLst>
            </p:cNvPr>
            <p:cNvSpPr>
              <a:spLocks/>
            </p:cNvSpPr>
            <p:nvPr/>
          </p:nvSpPr>
          <p:spPr bwMode="auto">
            <a:xfrm>
              <a:off x="8153401" y="2076451"/>
              <a:ext cx="255588" cy="163513"/>
            </a:xfrm>
            <a:custGeom>
              <a:avLst/>
              <a:gdLst>
                <a:gd name="T0" fmla="*/ 57 w 68"/>
                <a:gd name="T1" fmla="*/ 11 h 43"/>
                <a:gd name="T2" fmla="*/ 56 w 68"/>
                <a:gd name="T3" fmla="*/ 12 h 43"/>
                <a:gd name="T4" fmla="*/ 45 w 68"/>
                <a:gd name="T5" fmla="*/ 4 h 43"/>
                <a:gd name="T6" fmla="*/ 39 w 68"/>
                <a:gd name="T7" fmla="*/ 6 h 43"/>
                <a:gd name="T8" fmla="*/ 29 w 68"/>
                <a:gd name="T9" fmla="*/ 0 h 43"/>
                <a:gd name="T10" fmla="*/ 18 w 68"/>
                <a:gd name="T11" fmla="*/ 7 h 43"/>
                <a:gd name="T12" fmla="*/ 12 w 68"/>
                <a:gd name="T13" fmla="*/ 11 h 43"/>
                <a:gd name="T14" fmla="*/ 12 w 68"/>
                <a:gd name="T15" fmla="*/ 11 h 43"/>
                <a:gd name="T16" fmla="*/ 0 w 68"/>
                <a:gd name="T17" fmla="*/ 22 h 43"/>
                <a:gd name="T18" fmla="*/ 12 w 68"/>
                <a:gd name="T19" fmla="*/ 33 h 43"/>
                <a:gd name="T20" fmla="*/ 15 w 68"/>
                <a:gd name="T21" fmla="*/ 33 h 43"/>
                <a:gd name="T22" fmla="*/ 25 w 68"/>
                <a:gd name="T23" fmla="*/ 40 h 43"/>
                <a:gd name="T24" fmla="*/ 30 w 68"/>
                <a:gd name="T25" fmla="*/ 39 h 43"/>
                <a:gd name="T26" fmla="*/ 39 w 68"/>
                <a:gd name="T27" fmla="*/ 43 h 43"/>
                <a:gd name="T28" fmla="*/ 52 w 68"/>
                <a:gd name="T29" fmla="*/ 34 h 43"/>
                <a:gd name="T30" fmla="*/ 57 w 68"/>
                <a:gd name="T31" fmla="*/ 35 h 43"/>
                <a:gd name="T32" fmla="*/ 68 w 68"/>
                <a:gd name="T33" fmla="*/ 23 h 43"/>
                <a:gd name="T34" fmla="*/ 57 w 68"/>
                <a:gd name="T35" fmla="*/ 1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8" h="43">
                  <a:moveTo>
                    <a:pt x="57" y="11"/>
                  </a:moveTo>
                  <a:cubicBezTo>
                    <a:pt x="56" y="11"/>
                    <a:pt x="56" y="12"/>
                    <a:pt x="56" y="12"/>
                  </a:cubicBezTo>
                  <a:cubicBezTo>
                    <a:pt x="55" y="7"/>
                    <a:pt x="50" y="4"/>
                    <a:pt x="45" y="4"/>
                  </a:cubicBezTo>
                  <a:cubicBezTo>
                    <a:pt x="43" y="4"/>
                    <a:pt x="41" y="4"/>
                    <a:pt x="39" y="6"/>
                  </a:cubicBezTo>
                  <a:cubicBezTo>
                    <a:pt x="37" y="2"/>
                    <a:pt x="33" y="0"/>
                    <a:pt x="29" y="0"/>
                  </a:cubicBezTo>
                  <a:cubicBezTo>
                    <a:pt x="24" y="0"/>
                    <a:pt x="20" y="3"/>
                    <a:pt x="18" y="7"/>
                  </a:cubicBezTo>
                  <a:cubicBezTo>
                    <a:pt x="16" y="8"/>
                    <a:pt x="14" y="9"/>
                    <a:pt x="12" y="11"/>
                  </a:cubicBezTo>
                  <a:cubicBezTo>
                    <a:pt x="12" y="11"/>
                    <a:pt x="12" y="11"/>
                    <a:pt x="12" y="11"/>
                  </a:cubicBezTo>
                  <a:cubicBezTo>
                    <a:pt x="5" y="11"/>
                    <a:pt x="0" y="16"/>
                    <a:pt x="0" y="22"/>
                  </a:cubicBezTo>
                  <a:cubicBezTo>
                    <a:pt x="0" y="28"/>
                    <a:pt x="5" y="33"/>
                    <a:pt x="12" y="33"/>
                  </a:cubicBezTo>
                  <a:cubicBezTo>
                    <a:pt x="13" y="33"/>
                    <a:pt x="14" y="33"/>
                    <a:pt x="15" y="33"/>
                  </a:cubicBezTo>
                  <a:cubicBezTo>
                    <a:pt x="17" y="37"/>
                    <a:pt x="21" y="40"/>
                    <a:pt x="25" y="40"/>
                  </a:cubicBezTo>
                  <a:cubicBezTo>
                    <a:pt x="27" y="40"/>
                    <a:pt x="29" y="40"/>
                    <a:pt x="30" y="39"/>
                  </a:cubicBezTo>
                  <a:cubicBezTo>
                    <a:pt x="32" y="42"/>
                    <a:pt x="36" y="43"/>
                    <a:pt x="39" y="43"/>
                  </a:cubicBezTo>
                  <a:cubicBezTo>
                    <a:pt x="45" y="43"/>
                    <a:pt x="50" y="39"/>
                    <a:pt x="52" y="34"/>
                  </a:cubicBezTo>
                  <a:cubicBezTo>
                    <a:pt x="53" y="34"/>
                    <a:pt x="55" y="35"/>
                    <a:pt x="57" y="35"/>
                  </a:cubicBezTo>
                  <a:cubicBezTo>
                    <a:pt x="63" y="35"/>
                    <a:pt x="68" y="30"/>
                    <a:pt x="68" y="23"/>
                  </a:cubicBezTo>
                  <a:cubicBezTo>
                    <a:pt x="68" y="17"/>
                    <a:pt x="63" y="11"/>
                    <a:pt x="57"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29" name="Freeform 33">
              <a:extLst>
                <a:ext uri="{FF2B5EF4-FFF2-40B4-BE49-F238E27FC236}">
                  <a16:creationId xmlns:a16="http://schemas.microsoft.com/office/drawing/2014/main" id="{D0F66F1C-CE04-B46F-4B17-3A0367EC7173}"/>
                </a:ext>
              </a:extLst>
            </p:cNvPr>
            <p:cNvSpPr>
              <a:spLocks/>
            </p:cNvSpPr>
            <p:nvPr/>
          </p:nvSpPr>
          <p:spPr bwMode="auto">
            <a:xfrm>
              <a:off x="8439151" y="1887538"/>
              <a:ext cx="98425" cy="265113"/>
            </a:xfrm>
            <a:custGeom>
              <a:avLst/>
              <a:gdLst>
                <a:gd name="T0" fmla="*/ 22 w 26"/>
                <a:gd name="T1" fmla="*/ 69 h 70"/>
                <a:gd name="T2" fmla="*/ 25 w 26"/>
                <a:gd name="T3" fmla="*/ 70 h 70"/>
                <a:gd name="T4" fmla="*/ 26 w 26"/>
                <a:gd name="T5" fmla="*/ 59 h 70"/>
                <a:gd name="T6" fmla="*/ 24 w 26"/>
                <a:gd name="T7" fmla="*/ 51 h 70"/>
                <a:gd name="T8" fmla="*/ 0 w 26"/>
                <a:gd name="T9" fmla="*/ 0 h 70"/>
                <a:gd name="T10" fmla="*/ 17 w 26"/>
                <a:gd name="T11" fmla="*/ 70 h 70"/>
                <a:gd name="T12" fmla="*/ 22 w 26"/>
                <a:gd name="T13" fmla="*/ 69 h 70"/>
              </a:gdLst>
              <a:ahLst/>
              <a:cxnLst>
                <a:cxn ang="0">
                  <a:pos x="T0" y="T1"/>
                </a:cxn>
                <a:cxn ang="0">
                  <a:pos x="T2" y="T3"/>
                </a:cxn>
                <a:cxn ang="0">
                  <a:pos x="T4" y="T5"/>
                </a:cxn>
                <a:cxn ang="0">
                  <a:pos x="T6" y="T7"/>
                </a:cxn>
                <a:cxn ang="0">
                  <a:pos x="T8" y="T9"/>
                </a:cxn>
                <a:cxn ang="0">
                  <a:pos x="T10" y="T11"/>
                </a:cxn>
                <a:cxn ang="0">
                  <a:pos x="T12" y="T13"/>
                </a:cxn>
              </a:cxnLst>
              <a:rect l="0" t="0" r="r" b="b"/>
              <a:pathLst>
                <a:path w="26" h="70">
                  <a:moveTo>
                    <a:pt x="22" y="69"/>
                  </a:moveTo>
                  <a:cubicBezTo>
                    <a:pt x="23" y="69"/>
                    <a:pt x="24" y="69"/>
                    <a:pt x="25" y="70"/>
                  </a:cubicBezTo>
                  <a:cubicBezTo>
                    <a:pt x="26" y="59"/>
                    <a:pt x="26" y="59"/>
                    <a:pt x="26" y="59"/>
                  </a:cubicBezTo>
                  <a:cubicBezTo>
                    <a:pt x="26" y="56"/>
                    <a:pt x="25" y="53"/>
                    <a:pt x="24" y="51"/>
                  </a:cubicBezTo>
                  <a:cubicBezTo>
                    <a:pt x="0" y="0"/>
                    <a:pt x="0" y="0"/>
                    <a:pt x="0" y="0"/>
                  </a:cubicBezTo>
                  <a:cubicBezTo>
                    <a:pt x="17" y="70"/>
                    <a:pt x="17" y="70"/>
                    <a:pt x="17" y="70"/>
                  </a:cubicBezTo>
                  <a:cubicBezTo>
                    <a:pt x="19" y="69"/>
                    <a:pt x="20" y="69"/>
                    <a:pt x="22" y="6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30" name="Freeform 34">
              <a:extLst>
                <a:ext uri="{FF2B5EF4-FFF2-40B4-BE49-F238E27FC236}">
                  <a16:creationId xmlns:a16="http://schemas.microsoft.com/office/drawing/2014/main" id="{6B8C2504-B20D-66CC-EB37-12877AD0F225}"/>
                </a:ext>
              </a:extLst>
            </p:cNvPr>
            <p:cNvSpPr>
              <a:spLocks/>
            </p:cNvSpPr>
            <p:nvPr/>
          </p:nvSpPr>
          <p:spPr bwMode="auto">
            <a:xfrm>
              <a:off x="8548688" y="2160588"/>
              <a:ext cx="257175" cy="79375"/>
            </a:xfrm>
            <a:custGeom>
              <a:avLst/>
              <a:gdLst>
                <a:gd name="T0" fmla="*/ 0 w 68"/>
                <a:gd name="T1" fmla="*/ 0 h 21"/>
                <a:gd name="T2" fmla="*/ 2 w 68"/>
                <a:gd name="T3" fmla="*/ 6 h 21"/>
                <a:gd name="T4" fmla="*/ 1 w 68"/>
                <a:gd name="T5" fmla="*/ 9 h 21"/>
                <a:gd name="T6" fmla="*/ 7 w 68"/>
                <a:gd name="T7" fmla="*/ 12 h 21"/>
                <a:gd name="T8" fmla="*/ 9 w 68"/>
                <a:gd name="T9" fmla="*/ 12 h 21"/>
                <a:gd name="T10" fmla="*/ 68 w 68"/>
                <a:gd name="T11" fmla="*/ 21 h 21"/>
                <a:gd name="T12" fmla="*/ 0 w 68"/>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68" h="21">
                  <a:moveTo>
                    <a:pt x="0" y="0"/>
                  </a:moveTo>
                  <a:cubicBezTo>
                    <a:pt x="1" y="2"/>
                    <a:pt x="2" y="4"/>
                    <a:pt x="2" y="6"/>
                  </a:cubicBezTo>
                  <a:cubicBezTo>
                    <a:pt x="2" y="7"/>
                    <a:pt x="1" y="8"/>
                    <a:pt x="1" y="9"/>
                  </a:cubicBezTo>
                  <a:cubicBezTo>
                    <a:pt x="7" y="12"/>
                    <a:pt x="7" y="12"/>
                    <a:pt x="7" y="12"/>
                  </a:cubicBezTo>
                  <a:cubicBezTo>
                    <a:pt x="7" y="12"/>
                    <a:pt x="8" y="12"/>
                    <a:pt x="9" y="12"/>
                  </a:cubicBezTo>
                  <a:cubicBezTo>
                    <a:pt x="68" y="21"/>
                    <a:pt x="68" y="21"/>
                    <a:pt x="68" y="21"/>
                  </a:cubicBez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31" name="Freeform 35">
              <a:extLst>
                <a:ext uri="{FF2B5EF4-FFF2-40B4-BE49-F238E27FC236}">
                  <a16:creationId xmlns:a16="http://schemas.microsoft.com/office/drawing/2014/main" id="{B27F1C51-779F-3F48-80CE-BEAF43DACA36}"/>
                </a:ext>
              </a:extLst>
            </p:cNvPr>
            <p:cNvSpPr>
              <a:spLocks/>
            </p:cNvSpPr>
            <p:nvPr/>
          </p:nvSpPr>
          <p:spPr bwMode="auto">
            <a:xfrm>
              <a:off x="8307388" y="2193926"/>
              <a:ext cx="196850" cy="200025"/>
            </a:xfrm>
            <a:custGeom>
              <a:avLst/>
              <a:gdLst>
                <a:gd name="T0" fmla="*/ 49 w 52"/>
                <a:gd name="T1" fmla="*/ 1 h 53"/>
                <a:gd name="T2" fmla="*/ 27 w 52"/>
                <a:gd name="T3" fmla="*/ 16 h 53"/>
                <a:gd name="T4" fmla="*/ 3 w 52"/>
                <a:gd name="T5" fmla="*/ 45 h 53"/>
                <a:gd name="T6" fmla="*/ 0 w 52"/>
                <a:gd name="T7" fmla="*/ 53 h 53"/>
                <a:gd name="T8" fmla="*/ 52 w 52"/>
                <a:gd name="T9" fmla="*/ 5 h 53"/>
                <a:gd name="T10" fmla="*/ 49 w 52"/>
                <a:gd name="T11" fmla="*/ 1 h 53"/>
              </a:gdLst>
              <a:ahLst/>
              <a:cxnLst>
                <a:cxn ang="0">
                  <a:pos x="T0" y="T1"/>
                </a:cxn>
                <a:cxn ang="0">
                  <a:pos x="T2" y="T3"/>
                </a:cxn>
                <a:cxn ang="0">
                  <a:pos x="T4" y="T5"/>
                </a:cxn>
                <a:cxn ang="0">
                  <a:pos x="T6" y="T7"/>
                </a:cxn>
                <a:cxn ang="0">
                  <a:pos x="T8" y="T9"/>
                </a:cxn>
                <a:cxn ang="0">
                  <a:pos x="T10" y="T11"/>
                </a:cxn>
              </a:cxnLst>
              <a:rect l="0" t="0" r="r" b="b"/>
              <a:pathLst>
                <a:path w="52" h="53">
                  <a:moveTo>
                    <a:pt x="49" y="1"/>
                  </a:moveTo>
                  <a:cubicBezTo>
                    <a:pt x="39" y="0"/>
                    <a:pt x="33" y="9"/>
                    <a:pt x="27" y="16"/>
                  </a:cubicBezTo>
                  <a:cubicBezTo>
                    <a:pt x="20" y="25"/>
                    <a:pt x="11" y="36"/>
                    <a:pt x="3" y="45"/>
                  </a:cubicBezTo>
                  <a:cubicBezTo>
                    <a:pt x="0" y="53"/>
                    <a:pt x="0" y="53"/>
                    <a:pt x="0" y="53"/>
                  </a:cubicBezTo>
                  <a:cubicBezTo>
                    <a:pt x="52" y="5"/>
                    <a:pt x="52" y="5"/>
                    <a:pt x="52" y="5"/>
                  </a:cubicBezTo>
                  <a:cubicBezTo>
                    <a:pt x="50" y="4"/>
                    <a:pt x="49" y="2"/>
                    <a:pt x="49"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32" name="Freeform 36">
              <a:extLst>
                <a:ext uri="{FF2B5EF4-FFF2-40B4-BE49-F238E27FC236}">
                  <a16:creationId xmlns:a16="http://schemas.microsoft.com/office/drawing/2014/main" id="{DA618657-E4F2-ED36-3ABC-3377C602EF1E}"/>
                </a:ext>
              </a:extLst>
            </p:cNvPr>
            <p:cNvSpPr>
              <a:spLocks/>
            </p:cNvSpPr>
            <p:nvPr/>
          </p:nvSpPr>
          <p:spPr bwMode="auto">
            <a:xfrm>
              <a:off x="8499476" y="2212976"/>
              <a:ext cx="46038" cy="555625"/>
            </a:xfrm>
            <a:custGeom>
              <a:avLst/>
              <a:gdLst>
                <a:gd name="T0" fmla="*/ 6 w 12"/>
                <a:gd name="T1" fmla="*/ 1 h 147"/>
                <a:gd name="T2" fmla="*/ 3 w 12"/>
                <a:gd name="T3" fmla="*/ 0 h 147"/>
                <a:gd name="T4" fmla="*/ 0 w 12"/>
                <a:gd name="T5" fmla="*/ 147 h 147"/>
                <a:gd name="T6" fmla="*/ 12 w 12"/>
                <a:gd name="T7" fmla="*/ 147 h 147"/>
                <a:gd name="T8" fmla="*/ 8 w 12"/>
                <a:gd name="T9" fmla="*/ 0 h 147"/>
                <a:gd name="T10" fmla="*/ 6 w 12"/>
                <a:gd name="T11" fmla="*/ 1 h 147"/>
              </a:gdLst>
              <a:ahLst/>
              <a:cxnLst>
                <a:cxn ang="0">
                  <a:pos x="T0" y="T1"/>
                </a:cxn>
                <a:cxn ang="0">
                  <a:pos x="T2" y="T3"/>
                </a:cxn>
                <a:cxn ang="0">
                  <a:pos x="T4" y="T5"/>
                </a:cxn>
                <a:cxn ang="0">
                  <a:pos x="T6" y="T7"/>
                </a:cxn>
                <a:cxn ang="0">
                  <a:pos x="T8" y="T9"/>
                </a:cxn>
                <a:cxn ang="0">
                  <a:pos x="T10" y="T11"/>
                </a:cxn>
              </a:cxnLst>
              <a:rect l="0" t="0" r="r" b="b"/>
              <a:pathLst>
                <a:path w="12" h="147">
                  <a:moveTo>
                    <a:pt x="6" y="1"/>
                  </a:moveTo>
                  <a:cubicBezTo>
                    <a:pt x="5" y="1"/>
                    <a:pt x="4" y="1"/>
                    <a:pt x="3" y="0"/>
                  </a:cubicBezTo>
                  <a:cubicBezTo>
                    <a:pt x="0" y="147"/>
                    <a:pt x="0" y="147"/>
                    <a:pt x="0" y="147"/>
                  </a:cubicBezTo>
                  <a:cubicBezTo>
                    <a:pt x="12" y="147"/>
                    <a:pt x="12" y="147"/>
                    <a:pt x="12" y="147"/>
                  </a:cubicBezTo>
                  <a:cubicBezTo>
                    <a:pt x="8" y="0"/>
                    <a:pt x="8" y="0"/>
                    <a:pt x="8" y="0"/>
                  </a:cubicBezTo>
                  <a:cubicBezTo>
                    <a:pt x="8" y="1"/>
                    <a:pt x="7" y="1"/>
                    <a:pt x="6"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33" name="Oval 37">
              <a:extLst>
                <a:ext uri="{FF2B5EF4-FFF2-40B4-BE49-F238E27FC236}">
                  <a16:creationId xmlns:a16="http://schemas.microsoft.com/office/drawing/2014/main" id="{DF2FA592-742D-7F18-15ED-06740BB755F3}"/>
                </a:ext>
              </a:extLst>
            </p:cNvPr>
            <p:cNvSpPr>
              <a:spLocks noChangeArrowheads="1"/>
            </p:cNvSpPr>
            <p:nvPr/>
          </p:nvSpPr>
          <p:spPr bwMode="auto">
            <a:xfrm>
              <a:off x="8496301" y="2155826"/>
              <a:ext cx="52388" cy="5397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34" name="Freeform 38">
              <a:extLst>
                <a:ext uri="{FF2B5EF4-FFF2-40B4-BE49-F238E27FC236}">
                  <a16:creationId xmlns:a16="http://schemas.microsoft.com/office/drawing/2014/main" id="{FBB97661-A7E9-675F-970E-D033095CC11E}"/>
                </a:ext>
              </a:extLst>
            </p:cNvPr>
            <p:cNvSpPr>
              <a:spLocks/>
            </p:cNvSpPr>
            <p:nvPr/>
          </p:nvSpPr>
          <p:spPr bwMode="auto">
            <a:xfrm>
              <a:off x="8704263" y="2416176"/>
              <a:ext cx="30163" cy="352425"/>
            </a:xfrm>
            <a:custGeom>
              <a:avLst/>
              <a:gdLst>
                <a:gd name="T0" fmla="*/ 0 w 19"/>
                <a:gd name="T1" fmla="*/ 222 h 222"/>
                <a:gd name="T2" fmla="*/ 9 w 19"/>
                <a:gd name="T3" fmla="*/ 0 h 222"/>
                <a:gd name="T4" fmla="*/ 19 w 19"/>
                <a:gd name="T5" fmla="*/ 222 h 222"/>
                <a:gd name="T6" fmla="*/ 0 w 19"/>
                <a:gd name="T7" fmla="*/ 222 h 222"/>
              </a:gdLst>
              <a:ahLst/>
              <a:cxnLst>
                <a:cxn ang="0">
                  <a:pos x="T0" y="T1"/>
                </a:cxn>
                <a:cxn ang="0">
                  <a:pos x="T2" y="T3"/>
                </a:cxn>
                <a:cxn ang="0">
                  <a:pos x="T4" y="T5"/>
                </a:cxn>
                <a:cxn ang="0">
                  <a:pos x="T6" y="T7"/>
                </a:cxn>
              </a:cxnLst>
              <a:rect l="0" t="0" r="r" b="b"/>
              <a:pathLst>
                <a:path w="19" h="222">
                  <a:moveTo>
                    <a:pt x="0" y="222"/>
                  </a:moveTo>
                  <a:lnTo>
                    <a:pt x="9" y="0"/>
                  </a:lnTo>
                  <a:lnTo>
                    <a:pt x="19" y="222"/>
                  </a:lnTo>
                  <a:lnTo>
                    <a:pt x="0" y="22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35" name="Oval 39">
              <a:extLst>
                <a:ext uri="{FF2B5EF4-FFF2-40B4-BE49-F238E27FC236}">
                  <a16:creationId xmlns:a16="http://schemas.microsoft.com/office/drawing/2014/main" id="{DAD2655F-3D32-30E2-F70D-F9F463233E19}"/>
                </a:ext>
              </a:extLst>
            </p:cNvPr>
            <p:cNvSpPr>
              <a:spLocks noChangeArrowheads="1"/>
            </p:cNvSpPr>
            <p:nvPr/>
          </p:nvSpPr>
          <p:spPr bwMode="auto">
            <a:xfrm>
              <a:off x="8704263" y="2363788"/>
              <a:ext cx="30163" cy="3016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36" name="Freeform 40">
              <a:extLst>
                <a:ext uri="{FF2B5EF4-FFF2-40B4-BE49-F238E27FC236}">
                  <a16:creationId xmlns:a16="http://schemas.microsoft.com/office/drawing/2014/main" id="{5EFAF303-1275-083E-DC27-2DC982861A98}"/>
                </a:ext>
              </a:extLst>
            </p:cNvPr>
            <p:cNvSpPr>
              <a:spLocks/>
            </p:cNvSpPr>
            <p:nvPr/>
          </p:nvSpPr>
          <p:spPr bwMode="auto">
            <a:xfrm>
              <a:off x="8737601" y="2352676"/>
              <a:ext cx="188913" cy="41275"/>
            </a:xfrm>
            <a:custGeom>
              <a:avLst/>
              <a:gdLst>
                <a:gd name="T0" fmla="*/ 0 w 50"/>
                <a:gd name="T1" fmla="*/ 5 h 11"/>
                <a:gd name="T2" fmla="*/ 1 w 50"/>
                <a:gd name="T3" fmla="*/ 7 h 11"/>
                <a:gd name="T4" fmla="*/ 0 w 50"/>
                <a:gd name="T5" fmla="*/ 10 h 11"/>
                <a:gd name="T6" fmla="*/ 8 w 50"/>
                <a:gd name="T7" fmla="*/ 11 h 11"/>
                <a:gd name="T8" fmla="*/ 10 w 50"/>
                <a:gd name="T9" fmla="*/ 10 h 11"/>
                <a:gd name="T10" fmla="*/ 50 w 50"/>
                <a:gd name="T11" fmla="*/ 0 h 11"/>
                <a:gd name="T12" fmla="*/ 0 w 50"/>
                <a:gd name="T13" fmla="*/ 5 h 11"/>
              </a:gdLst>
              <a:ahLst/>
              <a:cxnLst>
                <a:cxn ang="0">
                  <a:pos x="T0" y="T1"/>
                </a:cxn>
                <a:cxn ang="0">
                  <a:pos x="T2" y="T3"/>
                </a:cxn>
                <a:cxn ang="0">
                  <a:pos x="T4" y="T5"/>
                </a:cxn>
                <a:cxn ang="0">
                  <a:pos x="T6" y="T7"/>
                </a:cxn>
                <a:cxn ang="0">
                  <a:pos x="T8" y="T9"/>
                </a:cxn>
                <a:cxn ang="0">
                  <a:pos x="T10" y="T11"/>
                </a:cxn>
                <a:cxn ang="0">
                  <a:pos x="T12" y="T13"/>
                </a:cxn>
              </a:cxnLst>
              <a:rect l="0" t="0" r="r" b="b"/>
              <a:pathLst>
                <a:path w="50" h="11">
                  <a:moveTo>
                    <a:pt x="0" y="5"/>
                  </a:moveTo>
                  <a:cubicBezTo>
                    <a:pt x="0" y="5"/>
                    <a:pt x="1" y="6"/>
                    <a:pt x="1" y="7"/>
                  </a:cubicBezTo>
                  <a:cubicBezTo>
                    <a:pt x="1" y="8"/>
                    <a:pt x="0" y="9"/>
                    <a:pt x="0" y="10"/>
                  </a:cubicBezTo>
                  <a:cubicBezTo>
                    <a:pt x="8" y="11"/>
                    <a:pt x="8" y="11"/>
                    <a:pt x="8" y="11"/>
                  </a:cubicBezTo>
                  <a:cubicBezTo>
                    <a:pt x="9" y="11"/>
                    <a:pt x="9" y="11"/>
                    <a:pt x="10" y="10"/>
                  </a:cubicBezTo>
                  <a:cubicBezTo>
                    <a:pt x="50" y="0"/>
                    <a:pt x="50" y="0"/>
                    <a:pt x="50" y="0"/>
                  </a:cubicBezTo>
                  <a:lnTo>
                    <a:pt x="0" y="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37" name="Freeform 41">
              <a:extLst>
                <a:ext uri="{FF2B5EF4-FFF2-40B4-BE49-F238E27FC236}">
                  <a16:creationId xmlns:a16="http://schemas.microsoft.com/office/drawing/2014/main" id="{EE9C01B1-E0E1-83DD-C9AB-35582D4E1251}"/>
                </a:ext>
              </a:extLst>
            </p:cNvPr>
            <p:cNvSpPr>
              <a:spLocks/>
            </p:cNvSpPr>
            <p:nvPr/>
          </p:nvSpPr>
          <p:spPr bwMode="auto">
            <a:xfrm>
              <a:off x="8564563" y="2243138"/>
              <a:ext cx="150813" cy="128588"/>
            </a:xfrm>
            <a:custGeom>
              <a:avLst/>
              <a:gdLst>
                <a:gd name="T0" fmla="*/ 40 w 40"/>
                <a:gd name="T1" fmla="*/ 30 h 34"/>
                <a:gd name="T2" fmla="*/ 35 w 40"/>
                <a:gd name="T3" fmla="*/ 23 h 34"/>
                <a:gd name="T4" fmla="*/ 32 w 40"/>
                <a:gd name="T5" fmla="*/ 20 h 34"/>
                <a:gd name="T6" fmla="*/ 0 w 40"/>
                <a:gd name="T7" fmla="*/ 0 h 34"/>
                <a:gd name="T8" fmla="*/ 36 w 40"/>
                <a:gd name="T9" fmla="*/ 34 h 34"/>
                <a:gd name="T10" fmla="*/ 40 w 40"/>
                <a:gd name="T11" fmla="*/ 30 h 34"/>
              </a:gdLst>
              <a:ahLst/>
              <a:cxnLst>
                <a:cxn ang="0">
                  <a:pos x="T0" y="T1"/>
                </a:cxn>
                <a:cxn ang="0">
                  <a:pos x="T2" y="T3"/>
                </a:cxn>
                <a:cxn ang="0">
                  <a:pos x="T4" y="T5"/>
                </a:cxn>
                <a:cxn ang="0">
                  <a:pos x="T6" y="T7"/>
                </a:cxn>
                <a:cxn ang="0">
                  <a:pos x="T8" y="T9"/>
                </a:cxn>
                <a:cxn ang="0">
                  <a:pos x="T10" y="T11"/>
                </a:cxn>
              </a:cxnLst>
              <a:rect l="0" t="0" r="r" b="b"/>
              <a:pathLst>
                <a:path w="40" h="34">
                  <a:moveTo>
                    <a:pt x="40" y="30"/>
                  </a:moveTo>
                  <a:cubicBezTo>
                    <a:pt x="35" y="23"/>
                    <a:pt x="35" y="23"/>
                    <a:pt x="35" y="23"/>
                  </a:cubicBezTo>
                  <a:cubicBezTo>
                    <a:pt x="34" y="22"/>
                    <a:pt x="33" y="21"/>
                    <a:pt x="32" y="20"/>
                  </a:cubicBezTo>
                  <a:cubicBezTo>
                    <a:pt x="0" y="0"/>
                    <a:pt x="0" y="0"/>
                    <a:pt x="0" y="0"/>
                  </a:cubicBezTo>
                  <a:cubicBezTo>
                    <a:pt x="36" y="34"/>
                    <a:pt x="36" y="34"/>
                    <a:pt x="36" y="34"/>
                  </a:cubicBezTo>
                  <a:cubicBezTo>
                    <a:pt x="36" y="32"/>
                    <a:pt x="38" y="31"/>
                    <a:pt x="40" y="3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38" name="Freeform 42">
              <a:extLst>
                <a:ext uri="{FF2B5EF4-FFF2-40B4-BE49-F238E27FC236}">
                  <a16:creationId xmlns:a16="http://schemas.microsoft.com/office/drawing/2014/main" id="{96838F33-23B3-2FAA-763B-9922D056FA67}"/>
                </a:ext>
              </a:extLst>
            </p:cNvPr>
            <p:cNvSpPr>
              <a:spLocks/>
            </p:cNvSpPr>
            <p:nvPr/>
          </p:nvSpPr>
          <p:spPr bwMode="auto">
            <a:xfrm>
              <a:off x="8605838" y="2393951"/>
              <a:ext cx="112713" cy="139700"/>
            </a:xfrm>
            <a:custGeom>
              <a:avLst/>
              <a:gdLst>
                <a:gd name="T0" fmla="*/ 26 w 30"/>
                <a:gd name="T1" fmla="*/ 0 h 37"/>
                <a:gd name="T2" fmla="*/ 22 w 30"/>
                <a:gd name="T3" fmla="*/ 1 h 37"/>
                <a:gd name="T4" fmla="*/ 20 w 30"/>
                <a:gd name="T5" fmla="*/ 3 h 37"/>
                <a:gd name="T6" fmla="*/ 0 w 30"/>
                <a:gd name="T7" fmla="*/ 37 h 37"/>
                <a:gd name="T8" fmla="*/ 30 w 30"/>
                <a:gd name="T9" fmla="*/ 2 h 37"/>
                <a:gd name="T10" fmla="*/ 26 w 30"/>
                <a:gd name="T11" fmla="*/ 0 h 37"/>
              </a:gdLst>
              <a:ahLst/>
              <a:cxnLst>
                <a:cxn ang="0">
                  <a:pos x="T0" y="T1"/>
                </a:cxn>
                <a:cxn ang="0">
                  <a:pos x="T2" y="T3"/>
                </a:cxn>
                <a:cxn ang="0">
                  <a:pos x="T4" y="T5"/>
                </a:cxn>
                <a:cxn ang="0">
                  <a:pos x="T6" y="T7"/>
                </a:cxn>
                <a:cxn ang="0">
                  <a:pos x="T8" y="T9"/>
                </a:cxn>
                <a:cxn ang="0">
                  <a:pos x="T10" y="T11"/>
                </a:cxn>
              </a:cxnLst>
              <a:rect l="0" t="0" r="r" b="b"/>
              <a:pathLst>
                <a:path w="30" h="37">
                  <a:moveTo>
                    <a:pt x="26" y="0"/>
                  </a:moveTo>
                  <a:cubicBezTo>
                    <a:pt x="22" y="1"/>
                    <a:pt x="22" y="1"/>
                    <a:pt x="22" y="1"/>
                  </a:cubicBezTo>
                  <a:cubicBezTo>
                    <a:pt x="21" y="1"/>
                    <a:pt x="21" y="2"/>
                    <a:pt x="20" y="3"/>
                  </a:cubicBezTo>
                  <a:cubicBezTo>
                    <a:pt x="0" y="37"/>
                    <a:pt x="0" y="37"/>
                    <a:pt x="0" y="37"/>
                  </a:cubicBezTo>
                  <a:cubicBezTo>
                    <a:pt x="30" y="2"/>
                    <a:pt x="30" y="2"/>
                    <a:pt x="30" y="2"/>
                  </a:cubicBezTo>
                  <a:cubicBezTo>
                    <a:pt x="28" y="2"/>
                    <a:pt x="27" y="1"/>
                    <a:pt x="26"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srgbClr val="000000"/>
                </a:solidFill>
                <a:effectLst/>
                <a:uLnTx/>
                <a:uFillTx/>
                <a:latin typeface="Arial"/>
                <a:ea typeface="+mn-ea"/>
                <a:cs typeface="+mn-cs"/>
              </a:endParaRPr>
            </a:p>
          </p:txBody>
        </p:sp>
      </p:grpSp>
      <p:cxnSp>
        <p:nvCxnSpPr>
          <p:cNvPr id="39" name="Прямая соединительная линия 5">
            <a:extLst>
              <a:ext uri="{FF2B5EF4-FFF2-40B4-BE49-F238E27FC236}">
                <a16:creationId xmlns:a16="http://schemas.microsoft.com/office/drawing/2014/main" id="{6CACBAD9-CBDC-4393-42C6-55C234BAB594}"/>
              </a:ext>
            </a:extLst>
          </p:cNvPr>
          <p:cNvCxnSpPr/>
          <p:nvPr/>
        </p:nvCxnSpPr>
        <p:spPr>
          <a:xfrm>
            <a:off x="61383" y="1245009"/>
            <a:ext cx="1181862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6582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FF98C8-AB5B-95DE-CB7F-793C82759439}"/>
              </a:ext>
            </a:extLst>
          </p:cNvPr>
          <p:cNvSpPr>
            <a:spLocks noGrp="1"/>
          </p:cNvSpPr>
          <p:nvPr>
            <p:ph type="title"/>
          </p:nvPr>
        </p:nvSpPr>
        <p:spPr>
          <a:xfrm>
            <a:off x="186690" y="114178"/>
            <a:ext cx="11066780" cy="681355"/>
          </a:xfrm>
        </p:spPr>
        <p:txBody>
          <a:bodyPr>
            <a:noAutofit/>
          </a:bodyPr>
          <a:lstStyle/>
          <a:p>
            <a:r>
              <a:rPr lang="en-US" sz="2400" b="1" dirty="0">
                <a:latin typeface="Roboto" panose="02000000000000000000" pitchFamily="2" charset="0"/>
                <a:ea typeface="Roboto" panose="02000000000000000000" pitchFamily="2" charset="0"/>
                <a:cs typeface="Arial" panose="020B0604020202020204" pitchFamily="34" charset="0"/>
              </a:rPr>
              <a:t>Analysis of the structure and dynamics of trade between Kazakhstan and the ECO countries over the past 10 years</a:t>
            </a:r>
            <a:endParaRPr lang="x-none" sz="2400" b="1" dirty="0">
              <a:solidFill>
                <a:schemeClr val="accent2"/>
              </a:solidFill>
              <a:latin typeface="Roboto" panose="02000000000000000000" pitchFamily="2" charset="0"/>
              <a:ea typeface="Roboto" panose="02000000000000000000" pitchFamily="2" charset="0"/>
              <a:cs typeface="Arial" panose="020B0604020202020204" pitchFamily="34" charset="0"/>
            </a:endParaRPr>
          </a:p>
        </p:txBody>
      </p:sp>
      <p:cxnSp>
        <p:nvCxnSpPr>
          <p:cNvPr id="4" name="Прямая соединительная линия 3">
            <a:extLst>
              <a:ext uri="{FF2B5EF4-FFF2-40B4-BE49-F238E27FC236}">
                <a16:creationId xmlns:a16="http://schemas.microsoft.com/office/drawing/2014/main" id="{D20C29D5-F21E-C3DE-1B56-A663C94CAB02}"/>
              </a:ext>
            </a:extLst>
          </p:cNvPr>
          <p:cNvCxnSpPr/>
          <p:nvPr/>
        </p:nvCxnSpPr>
        <p:spPr>
          <a:xfrm>
            <a:off x="186690" y="1626690"/>
            <a:ext cx="1181862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Номер слайда 2">
            <a:extLst>
              <a:ext uri="{FF2B5EF4-FFF2-40B4-BE49-F238E27FC236}">
                <a16:creationId xmlns:a16="http://schemas.microsoft.com/office/drawing/2014/main" id="{25DA6D01-B190-3703-BA7E-E1A0C8002808}"/>
              </a:ext>
            </a:extLst>
          </p:cNvPr>
          <p:cNvSpPr>
            <a:spLocks noGrp="1"/>
          </p:cNvSpPr>
          <p:nvPr>
            <p:ph type="sldNum" sz="quarter" idx="12"/>
          </p:nvPr>
        </p:nvSpPr>
        <p:spPr/>
        <p:txBody>
          <a:bodyPr/>
          <a:lstStyle/>
          <a:p>
            <a:fld id="{B9A6B7E3-C22C-4CDF-9CA2-833A42E446AA}" type="slidenum">
              <a:rPr lang="x-none" smtClean="0"/>
              <a:t>3</a:t>
            </a:fld>
            <a:endParaRPr lang="x-none"/>
          </a:p>
        </p:txBody>
      </p:sp>
      <p:sp>
        <p:nvSpPr>
          <p:cNvPr id="5" name="Прямоугольник 4">
            <a:extLst>
              <a:ext uri="{FF2B5EF4-FFF2-40B4-BE49-F238E27FC236}">
                <a16:creationId xmlns:a16="http://schemas.microsoft.com/office/drawing/2014/main" id="{A85B1DD9-9BE1-4848-9DDD-23D5947ECD0C}"/>
              </a:ext>
            </a:extLst>
          </p:cNvPr>
          <p:cNvSpPr/>
          <p:nvPr/>
        </p:nvSpPr>
        <p:spPr>
          <a:xfrm>
            <a:off x="154054" y="890815"/>
            <a:ext cx="11695176" cy="707501"/>
          </a:xfrm>
          <a:prstGeom prst="rect">
            <a:avLst/>
          </a:prstGeom>
        </p:spPr>
        <p:txBody>
          <a:bodyPr wrap="square">
            <a:spAutoFit/>
          </a:bodyPr>
          <a:lstStyle/>
          <a:p>
            <a:pPr algn="just">
              <a:lnSpc>
                <a:spcPct val="115000"/>
              </a:lnSpc>
              <a:spcAft>
                <a:spcPts val="0"/>
              </a:spcAft>
            </a:pPr>
            <a:r>
              <a:rPr lang="en-US" dirty="0">
                <a:latin typeface="Roboto" panose="02000000000000000000" pitchFamily="2" charset="0"/>
                <a:ea typeface="Roboto" panose="02000000000000000000" pitchFamily="2" charset="0"/>
                <a:cs typeface="Times New Roman" panose="02020603050405020304" pitchFamily="18" charset="0"/>
              </a:rPr>
              <a:t>According to statistics from the Economic Cooperation Organization (ECO), intraregional trade of the ECO accounts for </a:t>
            </a:r>
            <a:r>
              <a:rPr lang="en-US" b="1" dirty="0">
                <a:solidFill>
                  <a:schemeClr val="accent2"/>
                </a:solidFill>
                <a:latin typeface="Roboto" panose="02000000000000000000" pitchFamily="2" charset="0"/>
                <a:ea typeface="Roboto" panose="02000000000000000000" pitchFamily="2" charset="0"/>
                <a:cs typeface="Times New Roman" panose="02020603050405020304" pitchFamily="18" charset="0"/>
              </a:rPr>
              <a:t>8.2%</a:t>
            </a:r>
            <a:r>
              <a:rPr lang="en-US" dirty="0">
                <a:latin typeface="Roboto" panose="02000000000000000000" pitchFamily="2" charset="0"/>
                <a:ea typeface="Roboto" panose="02000000000000000000" pitchFamily="2" charset="0"/>
                <a:cs typeface="Times New Roman" panose="02020603050405020304" pitchFamily="18" charset="0"/>
              </a:rPr>
              <a:t> of the region's total trade with the rest of the world</a:t>
            </a:r>
          </a:p>
        </p:txBody>
      </p:sp>
      <p:sp>
        <p:nvSpPr>
          <p:cNvPr id="7" name="Прямоугольник 6">
            <a:extLst>
              <a:ext uri="{FF2B5EF4-FFF2-40B4-BE49-F238E27FC236}">
                <a16:creationId xmlns:a16="http://schemas.microsoft.com/office/drawing/2014/main" id="{1137A42E-7C16-469D-A5A5-729DA0AF43FA}"/>
              </a:ext>
            </a:extLst>
          </p:cNvPr>
          <p:cNvSpPr/>
          <p:nvPr/>
        </p:nvSpPr>
        <p:spPr>
          <a:xfrm>
            <a:off x="7397495" y="2117836"/>
            <a:ext cx="4423033" cy="4108817"/>
          </a:xfrm>
          <a:prstGeom prst="rect">
            <a:avLst/>
          </a:prstGeom>
        </p:spPr>
        <p:txBody>
          <a:bodyPr wrap="square">
            <a:spAutoFit/>
          </a:bodyPr>
          <a:lstStyle/>
          <a:p>
            <a:pPr algn="just">
              <a:lnSpc>
                <a:spcPct val="115000"/>
              </a:lnSpc>
              <a:spcAft>
                <a:spcPts val="0"/>
              </a:spcAft>
            </a:pPr>
            <a:r>
              <a:rPr lang="en-US" sz="1200" dirty="0">
                <a:latin typeface="Roboto" panose="02000000000000000000" pitchFamily="2" charset="0"/>
                <a:ea typeface="Roboto" panose="02000000000000000000" pitchFamily="2" charset="0"/>
                <a:cs typeface="Times New Roman" panose="02020603050405020304" pitchFamily="18" charset="0"/>
              </a:rPr>
              <a:t>The total volume of Kazakhstan's exports to the ECO countries over the past ten years amounted to 68.7 billion US dollars, while the volume of imports amounted to 28.5 billion US dollars.</a:t>
            </a:r>
          </a:p>
          <a:p>
            <a:pPr algn="just">
              <a:lnSpc>
                <a:spcPct val="115000"/>
              </a:lnSpc>
              <a:spcAft>
                <a:spcPts val="0"/>
              </a:spcAft>
            </a:pPr>
            <a:endParaRPr lang="ru-RU" sz="1200" dirty="0">
              <a:latin typeface="Roboto" panose="02000000000000000000" pitchFamily="2" charset="0"/>
              <a:ea typeface="Roboto" panose="02000000000000000000" pitchFamily="2" charset="0"/>
              <a:cs typeface="Times New Roman" panose="02020603050405020304" pitchFamily="18" charset="0"/>
            </a:endParaRPr>
          </a:p>
          <a:p>
            <a:pPr algn="just"/>
            <a:r>
              <a:rPr lang="en-US" sz="1200" b="1" dirty="0">
                <a:solidFill>
                  <a:schemeClr val="accent2"/>
                </a:solidFill>
                <a:latin typeface="Roboto" panose="02000000000000000000" pitchFamily="2" charset="0"/>
                <a:ea typeface="Roboto" panose="02000000000000000000" pitchFamily="2" charset="0"/>
                <a:cs typeface="Times New Roman" panose="02020603050405020304" pitchFamily="18" charset="0"/>
              </a:rPr>
              <a:t>Export Performance</a:t>
            </a:r>
          </a:p>
          <a:p>
            <a:pPr algn="just"/>
            <a:r>
              <a:rPr lang="en-US" sz="1200" dirty="0">
                <a:latin typeface="Roboto" panose="02000000000000000000" pitchFamily="2" charset="0"/>
                <a:ea typeface="Roboto" panose="02000000000000000000" pitchFamily="2" charset="0"/>
                <a:cs typeface="Times New Roman" panose="02020603050405020304" pitchFamily="18" charset="0"/>
              </a:rPr>
              <a:t>In 2023, Kazakhstan's exports to ECO countries totaled 10.6 billion</a:t>
            </a:r>
            <a:r>
              <a:rPr lang="ru-RU" sz="1200" dirty="0">
                <a:latin typeface="Roboto" panose="02000000000000000000" pitchFamily="2" charset="0"/>
                <a:ea typeface="Roboto" panose="02000000000000000000" pitchFamily="2" charset="0"/>
                <a:cs typeface="Times New Roman" panose="02020603050405020304" pitchFamily="18" charset="0"/>
              </a:rPr>
              <a:t> </a:t>
            </a:r>
            <a:r>
              <a:rPr lang="en-US" sz="1200" dirty="0">
                <a:latin typeface="Roboto" panose="02000000000000000000" pitchFamily="2" charset="0"/>
                <a:ea typeface="Roboto" panose="02000000000000000000" pitchFamily="2" charset="0"/>
                <a:cs typeface="Times New Roman" panose="02020603050405020304" pitchFamily="18" charset="0"/>
              </a:rPr>
              <a:t>US dollars, reflecting a 14% decrease from the 12.1 billion US dollars recorded in 2022, which was the highest level in the past ten years.</a:t>
            </a:r>
          </a:p>
          <a:p>
            <a:pPr algn="just"/>
            <a:endParaRPr lang="en-US" sz="1200" dirty="0">
              <a:latin typeface="Roboto" panose="02000000000000000000" pitchFamily="2" charset="0"/>
              <a:ea typeface="Roboto" panose="02000000000000000000" pitchFamily="2" charset="0"/>
              <a:cs typeface="Times New Roman" panose="02020603050405020304" pitchFamily="18" charset="0"/>
            </a:endParaRPr>
          </a:p>
          <a:p>
            <a:pPr algn="just"/>
            <a:r>
              <a:rPr lang="en-US" sz="1200" b="1" dirty="0">
                <a:solidFill>
                  <a:schemeClr val="accent2"/>
                </a:solidFill>
                <a:latin typeface="Roboto" panose="02000000000000000000" pitchFamily="2" charset="0"/>
                <a:ea typeface="Roboto" panose="02000000000000000000" pitchFamily="2" charset="0"/>
                <a:cs typeface="Times New Roman" panose="02020603050405020304" pitchFamily="18" charset="0"/>
              </a:rPr>
              <a:t>Import Trends</a:t>
            </a:r>
          </a:p>
          <a:p>
            <a:pPr algn="just"/>
            <a:r>
              <a:rPr lang="en-US" sz="1200" dirty="0">
                <a:latin typeface="Roboto" panose="02000000000000000000" pitchFamily="2" charset="0"/>
                <a:ea typeface="Roboto" panose="02000000000000000000" pitchFamily="2" charset="0"/>
                <a:cs typeface="Times New Roman" panose="02020603050405020304" pitchFamily="18" charset="0"/>
              </a:rPr>
              <a:t>Imports from ECO countries have shown relative stability from 2014 to 2021, fluctuating between 2 billion and 3 billion US dollars annually. </a:t>
            </a:r>
          </a:p>
          <a:p>
            <a:pPr algn="just"/>
            <a:endParaRPr lang="en-US" sz="1200" dirty="0">
              <a:latin typeface="Roboto" panose="02000000000000000000" pitchFamily="2" charset="0"/>
              <a:ea typeface="Roboto" panose="02000000000000000000" pitchFamily="2" charset="0"/>
              <a:cs typeface="Times New Roman" panose="02020603050405020304" pitchFamily="18" charset="0"/>
            </a:endParaRPr>
          </a:p>
          <a:p>
            <a:pPr algn="just"/>
            <a:r>
              <a:rPr lang="en-US" sz="1200" dirty="0">
                <a:latin typeface="Roboto" panose="02000000000000000000" pitchFamily="2" charset="0"/>
                <a:ea typeface="Roboto" panose="02000000000000000000" pitchFamily="2" charset="0"/>
                <a:cs typeface="Times New Roman" panose="02020603050405020304" pitchFamily="18" charset="0"/>
              </a:rPr>
              <a:t>A notable factor contributing to this increase is the import of vehicles and vehicle bodies from Uzbekistan, which surged by 83% in 2022, from 37 million to 234 million US dollars.</a:t>
            </a:r>
            <a:endParaRPr lang="ru-RU" sz="1400" dirty="0">
              <a:latin typeface="Roboto" panose="02000000000000000000" pitchFamily="2" charset="0"/>
              <a:ea typeface="Roboto" panose="02000000000000000000" pitchFamily="2" charset="0"/>
              <a:cs typeface="Times New Roman" panose="02020603050405020304" pitchFamily="18" charset="0"/>
            </a:endParaRPr>
          </a:p>
        </p:txBody>
      </p:sp>
      <p:graphicFrame>
        <p:nvGraphicFramePr>
          <p:cNvPr id="9" name="Диаграмма 8">
            <a:extLst>
              <a:ext uri="{FF2B5EF4-FFF2-40B4-BE49-F238E27FC236}">
                <a16:creationId xmlns:a16="http://schemas.microsoft.com/office/drawing/2014/main" id="{3B68D762-36A9-1922-B5EE-F6AF39EFD746}"/>
              </a:ext>
            </a:extLst>
          </p:cNvPr>
          <p:cNvGraphicFramePr/>
          <p:nvPr>
            <p:extLst>
              <p:ext uri="{D42A27DB-BD31-4B8C-83A1-F6EECF244321}">
                <p14:modId xmlns:p14="http://schemas.microsoft.com/office/powerpoint/2010/main" val="556545215"/>
              </p:ext>
            </p:extLst>
          </p:nvPr>
        </p:nvGraphicFramePr>
        <p:xfrm>
          <a:off x="186690" y="1838106"/>
          <a:ext cx="7078917" cy="4297514"/>
        </p:xfrm>
        <a:graphic>
          <a:graphicData uri="http://schemas.openxmlformats.org/drawingml/2006/chart">
            <c:chart xmlns:c="http://schemas.openxmlformats.org/drawingml/2006/chart" xmlns:r="http://schemas.openxmlformats.org/officeDocument/2006/relationships" r:id="rId2"/>
          </a:graphicData>
        </a:graphic>
      </p:graphicFrame>
      <p:sp>
        <p:nvSpPr>
          <p:cNvPr id="10" name="Rectangle 89">
            <a:extLst>
              <a:ext uri="{FF2B5EF4-FFF2-40B4-BE49-F238E27FC236}">
                <a16:creationId xmlns:a16="http://schemas.microsoft.com/office/drawing/2014/main" id="{2B0BD87E-DAAF-460F-8885-C26912F7467B}"/>
              </a:ext>
            </a:extLst>
          </p:cNvPr>
          <p:cNvSpPr/>
          <p:nvPr/>
        </p:nvSpPr>
        <p:spPr>
          <a:xfrm>
            <a:off x="7397496" y="1773937"/>
            <a:ext cx="4423033" cy="4537963"/>
          </a:xfrm>
          <a:prstGeom prst="rect">
            <a:avLst/>
          </a:prstGeom>
          <a:noFill/>
          <a:ln w="31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45714" rtlCol="0" anchor="t"/>
          <a:lstStyle/>
          <a:p>
            <a:endPar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Verdana" panose="020B0604030504040204" pitchFamily="34" charset="0"/>
            </a:endParaRPr>
          </a:p>
        </p:txBody>
      </p:sp>
      <p:sp>
        <p:nvSpPr>
          <p:cNvPr id="11" name="TextBox 24">
            <a:extLst>
              <a:ext uri="{FF2B5EF4-FFF2-40B4-BE49-F238E27FC236}">
                <a16:creationId xmlns:a16="http://schemas.microsoft.com/office/drawing/2014/main" id="{51B5FCC8-884D-4825-9255-1622F0AA17CF}"/>
              </a:ext>
            </a:extLst>
          </p:cNvPr>
          <p:cNvSpPr txBox="1"/>
          <p:nvPr/>
        </p:nvSpPr>
        <p:spPr>
          <a:xfrm>
            <a:off x="7514111" y="1721973"/>
            <a:ext cx="1366743" cy="307777"/>
          </a:xfrm>
          <a:prstGeom prst="rect">
            <a:avLst/>
          </a:prstGeom>
          <a:noFill/>
        </p:spPr>
        <p:txBody>
          <a:bodyPr wrap="square" lIns="0" tIns="0" rIns="0" bIns="0" rtlCol="0" anchor="b">
            <a:noAutofit/>
          </a:bodyPr>
          <a:lstStyle/>
          <a:p>
            <a:r>
              <a:rPr lang="en-US" sz="1200" b="1" dirty="0">
                <a:solidFill>
                  <a:schemeClr val="accent2"/>
                </a:solidFill>
                <a:latin typeface="Roboto" panose="02000000000000000000" pitchFamily="2" charset="0"/>
                <a:ea typeface="Roboto" panose="02000000000000000000" pitchFamily="2" charset="0"/>
                <a:cs typeface="Verdana" panose="020B0604030504040204" pitchFamily="34" charset="0"/>
                <a:sym typeface="Verdana" panose="020B0604030504040204" pitchFamily="34" charset="0"/>
              </a:rPr>
              <a:t>Key insights</a:t>
            </a:r>
          </a:p>
        </p:txBody>
      </p:sp>
      <p:cxnSp>
        <p:nvCxnSpPr>
          <p:cNvPr id="12" name="Conector recto 17">
            <a:extLst>
              <a:ext uri="{FF2B5EF4-FFF2-40B4-BE49-F238E27FC236}">
                <a16:creationId xmlns:a16="http://schemas.microsoft.com/office/drawing/2014/main" id="{33BACC3F-EE9C-4BF7-93D8-5007CB0FEBC2}"/>
              </a:ext>
            </a:extLst>
          </p:cNvPr>
          <p:cNvCxnSpPr>
            <a:cxnSpLocks/>
          </p:cNvCxnSpPr>
          <p:nvPr/>
        </p:nvCxnSpPr>
        <p:spPr>
          <a:xfrm>
            <a:off x="7514111" y="2065871"/>
            <a:ext cx="1894452"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7285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FF98C8-AB5B-95DE-CB7F-793C82759439}"/>
              </a:ext>
            </a:extLst>
          </p:cNvPr>
          <p:cNvSpPr>
            <a:spLocks noGrp="1"/>
          </p:cNvSpPr>
          <p:nvPr>
            <p:ph type="title"/>
          </p:nvPr>
        </p:nvSpPr>
        <p:spPr>
          <a:xfrm>
            <a:off x="186690" y="114178"/>
            <a:ext cx="11695176" cy="681355"/>
          </a:xfrm>
        </p:spPr>
        <p:txBody>
          <a:bodyPr>
            <a:noAutofit/>
          </a:bodyPr>
          <a:lstStyle/>
          <a:p>
            <a:r>
              <a:rPr lang="en-US" sz="2400" b="1" dirty="0">
                <a:latin typeface="Roboto" panose="02000000000000000000" pitchFamily="2" charset="0"/>
                <a:ea typeface="Roboto" panose="02000000000000000000" pitchFamily="2" charset="0"/>
                <a:cs typeface="Arial" panose="020B0604020202020204" pitchFamily="34" charset="0"/>
              </a:rPr>
              <a:t>Structural analysis of trade with ECO countries demonstrates the diversification of the export basket of Kazakhstan</a:t>
            </a:r>
            <a:endParaRPr lang="x-none" sz="2400" b="1" dirty="0">
              <a:solidFill>
                <a:schemeClr val="accent2"/>
              </a:solidFill>
              <a:latin typeface="Roboto" panose="02000000000000000000" pitchFamily="2" charset="0"/>
              <a:ea typeface="Roboto" panose="02000000000000000000" pitchFamily="2" charset="0"/>
              <a:cs typeface="Arial" panose="020B0604020202020204" pitchFamily="34" charset="0"/>
            </a:endParaRPr>
          </a:p>
        </p:txBody>
      </p:sp>
      <p:cxnSp>
        <p:nvCxnSpPr>
          <p:cNvPr id="4" name="Прямая соединительная линия 3">
            <a:extLst>
              <a:ext uri="{FF2B5EF4-FFF2-40B4-BE49-F238E27FC236}">
                <a16:creationId xmlns:a16="http://schemas.microsoft.com/office/drawing/2014/main" id="{D20C29D5-F21E-C3DE-1B56-A663C94CAB02}"/>
              </a:ext>
            </a:extLst>
          </p:cNvPr>
          <p:cNvCxnSpPr/>
          <p:nvPr/>
        </p:nvCxnSpPr>
        <p:spPr>
          <a:xfrm>
            <a:off x="186690" y="1626690"/>
            <a:ext cx="1181862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Номер слайда 2">
            <a:extLst>
              <a:ext uri="{FF2B5EF4-FFF2-40B4-BE49-F238E27FC236}">
                <a16:creationId xmlns:a16="http://schemas.microsoft.com/office/drawing/2014/main" id="{25DA6D01-B190-3703-BA7E-E1A0C8002808}"/>
              </a:ext>
            </a:extLst>
          </p:cNvPr>
          <p:cNvSpPr>
            <a:spLocks noGrp="1"/>
          </p:cNvSpPr>
          <p:nvPr>
            <p:ph type="sldNum" sz="quarter" idx="12"/>
          </p:nvPr>
        </p:nvSpPr>
        <p:spPr/>
        <p:txBody>
          <a:bodyPr/>
          <a:lstStyle/>
          <a:p>
            <a:fld id="{B9A6B7E3-C22C-4CDF-9CA2-833A42E446AA}" type="slidenum">
              <a:rPr lang="x-none" smtClean="0"/>
              <a:t>4</a:t>
            </a:fld>
            <a:endParaRPr lang="x-none"/>
          </a:p>
        </p:txBody>
      </p:sp>
      <p:sp>
        <p:nvSpPr>
          <p:cNvPr id="5" name="Прямоугольник 4">
            <a:extLst>
              <a:ext uri="{FF2B5EF4-FFF2-40B4-BE49-F238E27FC236}">
                <a16:creationId xmlns:a16="http://schemas.microsoft.com/office/drawing/2014/main" id="{A85B1DD9-9BE1-4848-9DDD-23D5947ECD0C}"/>
              </a:ext>
            </a:extLst>
          </p:cNvPr>
          <p:cNvSpPr/>
          <p:nvPr/>
        </p:nvSpPr>
        <p:spPr>
          <a:xfrm>
            <a:off x="124967" y="919189"/>
            <a:ext cx="11695176" cy="707501"/>
          </a:xfrm>
          <a:prstGeom prst="rect">
            <a:avLst/>
          </a:prstGeom>
        </p:spPr>
        <p:txBody>
          <a:bodyPr wrap="square">
            <a:spAutoFit/>
          </a:bodyPr>
          <a:lstStyle/>
          <a:p>
            <a:pPr algn="just">
              <a:lnSpc>
                <a:spcPct val="115000"/>
              </a:lnSpc>
              <a:spcAft>
                <a:spcPts val="0"/>
              </a:spcAft>
            </a:pPr>
            <a:r>
              <a:rPr lang="en-US" dirty="0">
                <a:latin typeface="Roboto" panose="02000000000000000000" pitchFamily="2" charset="0"/>
                <a:ea typeface="Roboto" panose="02000000000000000000" pitchFamily="2" charset="0"/>
                <a:cs typeface="Times New Roman" panose="02020603050405020304" pitchFamily="18" charset="0"/>
              </a:rPr>
              <a:t>Non-commodity goods accounted for the majority of exports, while the share of raw materials averaged </a:t>
            </a:r>
            <a:r>
              <a:rPr lang="en-US" b="1" dirty="0">
                <a:solidFill>
                  <a:schemeClr val="accent2"/>
                </a:solidFill>
                <a:latin typeface="Roboto" panose="02000000000000000000" pitchFamily="2" charset="0"/>
                <a:ea typeface="Roboto" panose="02000000000000000000" pitchFamily="2" charset="0"/>
                <a:cs typeface="Times New Roman" panose="02020603050405020304" pitchFamily="18" charset="0"/>
              </a:rPr>
              <a:t>40.3% of total exports.</a:t>
            </a:r>
            <a:r>
              <a:rPr lang="ru-RU" b="1" dirty="0">
                <a:solidFill>
                  <a:schemeClr val="accent2"/>
                </a:solidFill>
                <a:latin typeface="Roboto" panose="02000000000000000000" pitchFamily="2" charset="0"/>
                <a:ea typeface="Roboto" panose="02000000000000000000" pitchFamily="2" charset="0"/>
                <a:cs typeface="Times New Roman" panose="02020603050405020304" pitchFamily="18" charset="0"/>
              </a:rPr>
              <a:t> </a:t>
            </a:r>
            <a:endParaRPr lang="en-US" b="1" dirty="0">
              <a:solidFill>
                <a:schemeClr val="accent2"/>
              </a:solidFill>
              <a:latin typeface="Roboto" panose="02000000000000000000" pitchFamily="2" charset="0"/>
              <a:ea typeface="Roboto" panose="02000000000000000000" pitchFamily="2" charset="0"/>
              <a:cs typeface="Times New Roman" panose="02020603050405020304" pitchFamily="18" charset="0"/>
            </a:endParaRPr>
          </a:p>
        </p:txBody>
      </p:sp>
      <p:graphicFrame>
        <p:nvGraphicFramePr>
          <p:cNvPr id="13" name="Диаграмма 12">
            <a:extLst>
              <a:ext uri="{FF2B5EF4-FFF2-40B4-BE49-F238E27FC236}">
                <a16:creationId xmlns:a16="http://schemas.microsoft.com/office/drawing/2014/main" id="{B66E2BFC-5802-4763-BFDB-8678F328131E}"/>
              </a:ext>
            </a:extLst>
          </p:cNvPr>
          <p:cNvGraphicFramePr/>
          <p:nvPr>
            <p:extLst>
              <p:ext uri="{D42A27DB-BD31-4B8C-83A1-F6EECF244321}">
                <p14:modId xmlns:p14="http://schemas.microsoft.com/office/powerpoint/2010/main" val="2719798391"/>
              </p:ext>
            </p:extLst>
          </p:nvPr>
        </p:nvGraphicFramePr>
        <p:xfrm>
          <a:off x="124968" y="2736104"/>
          <a:ext cx="5909310" cy="3934672"/>
        </p:xfrm>
        <a:graphic>
          <a:graphicData uri="http://schemas.openxmlformats.org/drawingml/2006/chart">
            <c:chart xmlns:c="http://schemas.openxmlformats.org/drawingml/2006/chart" xmlns:r="http://schemas.openxmlformats.org/officeDocument/2006/relationships" r:id="rId2"/>
          </a:graphicData>
        </a:graphic>
      </p:graphicFrame>
      <p:cxnSp>
        <p:nvCxnSpPr>
          <p:cNvPr id="8" name="Прямая соединительная линия 7">
            <a:extLst>
              <a:ext uri="{FF2B5EF4-FFF2-40B4-BE49-F238E27FC236}">
                <a16:creationId xmlns:a16="http://schemas.microsoft.com/office/drawing/2014/main" id="{C14D86D5-28B2-466A-85E9-054AFF468FED}"/>
              </a:ext>
            </a:extLst>
          </p:cNvPr>
          <p:cNvCxnSpPr>
            <a:cxnSpLocks/>
          </p:cNvCxnSpPr>
          <p:nvPr/>
        </p:nvCxnSpPr>
        <p:spPr>
          <a:xfrm>
            <a:off x="6104382" y="2596896"/>
            <a:ext cx="0" cy="4124579"/>
          </a:xfrm>
          <a:prstGeom prst="line">
            <a:avLst/>
          </a:prstGeom>
        </p:spPr>
        <p:style>
          <a:lnRef idx="1">
            <a:schemeClr val="accent1"/>
          </a:lnRef>
          <a:fillRef idx="0">
            <a:schemeClr val="accent1"/>
          </a:fillRef>
          <a:effectRef idx="0">
            <a:schemeClr val="accent1"/>
          </a:effectRef>
          <a:fontRef idx="minor">
            <a:schemeClr val="tx1"/>
          </a:fontRef>
        </p:style>
      </p:cxnSp>
      <p:sp>
        <p:nvSpPr>
          <p:cNvPr id="20" name="Прямоугольник 19">
            <a:extLst>
              <a:ext uri="{FF2B5EF4-FFF2-40B4-BE49-F238E27FC236}">
                <a16:creationId xmlns:a16="http://schemas.microsoft.com/office/drawing/2014/main" id="{710F7571-AE46-40CE-A736-7A777205A3D1}"/>
              </a:ext>
            </a:extLst>
          </p:cNvPr>
          <p:cNvSpPr/>
          <p:nvPr/>
        </p:nvSpPr>
        <p:spPr>
          <a:xfrm>
            <a:off x="124968" y="1732708"/>
            <a:ext cx="5957188" cy="830997"/>
          </a:xfrm>
          <a:prstGeom prst="rect">
            <a:avLst/>
          </a:prstGeom>
        </p:spPr>
        <p:txBody>
          <a:bodyPr wrap="square">
            <a:spAutoFit/>
          </a:bodyPr>
          <a:lstStyle/>
          <a:p>
            <a:r>
              <a:rPr lang="en-US" sz="1200" dirty="0">
                <a:latin typeface="Roboto" panose="02000000000000000000" pitchFamily="2" charset="0"/>
                <a:ea typeface="Roboto" panose="02000000000000000000" pitchFamily="2" charset="0"/>
                <a:cs typeface="Times New Roman" panose="02020603050405020304" pitchFamily="18" charset="0"/>
              </a:rPr>
              <a:t>The main exported goods of the raw materials industry are energy resources (oil, natural gas) and metals (coal, iron ore, non-ferrous metals). From 2014 to 2023, the export of basic metals amounted to 15.5 billion US dollars, and oil and gas</a:t>
            </a:r>
            <a:r>
              <a:rPr lang="kk-KZ" sz="1200" dirty="0">
                <a:latin typeface="Roboto" panose="02000000000000000000" pitchFamily="2" charset="0"/>
                <a:ea typeface="Roboto" panose="02000000000000000000" pitchFamily="2" charset="0"/>
                <a:cs typeface="Times New Roman" panose="02020603050405020304" pitchFamily="18" charset="0"/>
              </a:rPr>
              <a:t> </a:t>
            </a:r>
            <a:r>
              <a:rPr lang="en-US" sz="1200" dirty="0">
                <a:latin typeface="Roboto" panose="02000000000000000000" pitchFamily="2" charset="0"/>
                <a:ea typeface="Roboto" panose="02000000000000000000" pitchFamily="2" charset="0"/>
                <a:cs typeface="Times New Roman" panose="02020603050405020304" pitchFamily="18" charset="0"/>
              </a:rPr>
              <a:t>to 12.7 billion US dollars. </a:t>
            </a:r>
            <a:endParaRPr lang="ru-RU" sz="1200" dirty="0">
              <a:latin typeface="Roboto" panose="02000000000000000000" pitchFamily="2" charset="0"/>
              <a:ea typeface="Roboto" panose="02000000000000000000" pitchFamily="2" charset="0"/>
              <a:cs typeface="Times New Roman" panose="02020603050405020304" pitchFamily="18" charset="0"/>
            </a:endParaRPr>
          </a:p>
        </p:txBody>
      </p:sp>
      <p:graphicFrame>
        <p:nvGraphicFramePr>
          <p:cNvPr id="22" name="Диаграмма 21">
            <a:extLst>
              <a:ext uri="{FF2B5EF4-FFF2-40B4-BE49-F238E27FC236}">
                <a16:creationId xmlns:a16="http://schemas.microsoft.com/office/drawing/2014/main" id="{72DA51B5-FEC9-4630-AC01-9E69408F1BEF}"/>
              </a:ext>
            </a:extLst>
          </p:cNvPr>
          <p:cNvGraphicFramePr/>
          <p:nvPr>
            <p:extLst>
              <p:ext uri="{D42A27DB-BD31-4B8C-83A1-F6EECF244321}">
                <p14:modId xmlns:p14="http://schemas.microsoft.com/office/powerpoint/2010/main" val="1475893218"/>
              </p:ext>
            </p:extLst>
          </p:nvPr>
        </p:nvGraphicFramePr>
        <p:xfrm>
          <a:off x="6126607" y="2736103"/>
          <a:ext cx="5940425" cy="3934663"/>
        </p:xfrm>
        <a:graphic>
          <a:graphicData uri="http://schemas.openxmlformats.org/drawingml/2006/chart">
            <c:chart xmlns:c="http://schemas.openxmlformats.org/drawingml/2006/chart" xmlns:r="http://schemas.openxmlformats.org/officeDocument/2006/relationships" r:id="rId3"/>
          </a:graphicData>
        </a:graphic>
      </p:graphicFrame>
      <p:sp>
        <p:nvSpPr>
          <p:cNvPr id="23" name="Прямоугольник 22">
            <a:extLst>
              <a:ext uri="{FF2B5EF4-FFF2-40B4-BE49-F238E27FC236}">
                <a16:creationId xmlns:a16="http://schemas.microsoft.com/office/drawing/2014/main" id="{77194D35-1005-4C70-BE91-1F8598C523D9}"/>
              </a:ext>
            </a:extLst>
          </p:cNvPr>
          <p:cNvSpPr/>
          <p:nvPr/>
        </p:nvSpPr>
        <p:spPr>
          <a:xfrm>
            <a:off x="6146357" y="1758065"/>
            <a:ext cx="5900924" cy="646331"/>
          </a:xfrm>
          <a:prstGeom prst="rect">
            <a:avLst/>
          </a:prstGeom>
        </p:spPr>
        <p:txBody>
          <a:bodyPr wrap="square">
            <a:spAutoFit/>
          </a:bodyPr>
          <a:lstStyle/>
          <a:p>
            <a:r>
              <a:rPr lang="en-US" sz="1200" dirty="0">
                <a:latin typeface="Roboto" panose="02000000000000000000" pitchFamily="2" charset="0"/>
                <a:ea typeface="Roboto" panose="02000000000000000000" pitchFamily="2" charset="0"/>
                <a:cs typeface="Times New Roman" panose="02020603050405020304" pitchFamily="18" charset="0"/>
              </a:rPr>
              <a:t>The bulk of non-resource sector exports are agricultural products, including food industry and agriculture. These industries together have exported</a:t>
            </a:r>
            <a:r>
              <a:rPr lang="ru-RU" sz="1200" dirty="0">
                <a:latin typeface="Roboto" panose="02000000000000000000" pitchFamily="2" charset="0"/>
                <a:ea typeface="Roboto" panose="02000000000000000000" pitchFamily="2" charset="0"/>
                <a:cs typeface="Times New Roman" panose="02020603050405020304" pitchFamily="18" charset="0"/>
              </a:rPr>
              <a:t> </a:t>
            </a:r>
            <a:r>
              <a:rPr lang="en-US" sz="1200" dirty="0">
                <a:latin typeface="Roboto" panose="02000000000000000000" pitchFamily="2" charset="0"/>
                <a:ea typeface="Roboto" panose="02000000000000000000" pitchFamily="2" charset="0"/>
                <a:cs typeface="Times New Roman" panose="02020603050405020304" pitchFamily="18" charset="0"/>
              </a:rPr>
              <a:t>21.2 billion </a:t>
            </a:r>
            <a:r>
              <a:rPr lang="kk-KZ" sz="1200" dirty="0">
                <a:latin typeface="Roboto" panose="02000000000000000000" pitchFamily="2" charset="0"/>
                <a:ea typeface="Roboto" panose="02000000000000000000" pitchFamily="2" charset="0"/>
                <a:cs typeface="Times New Roman" panose="02020603050405020304" pitchFamily="18" charset="0"/>
              </a:rPr>
              <a:t>US dollars</a:t>
            </a:r>
            <a:r>
              <a:rPr lang="en-US" sz="1200" dirty="0">
                <a:latin typeface="Roboto" panose="02000000000000000000" pitchFamily="2" charset="0"/>
                <a:ea typeface="Roboto" panose="02000000000000000000" pitchFamily="2" charset="0"/>
                <a:cs typeface="Times New Roman" panose="02020603050405020304" pitchFamily="18" charset="0"/>
              </a:rPr>
              <a:t> over the past 10 years</a:t>
            </a:r>
            <a:r>
              <a:rPr lang="ru-RU" sz="1200" dirty="0">
                <a:latin typeface="Roboto" panose="02000000000000000000" pitchFamily="2" charset="0"/>
                <a:ea typeface="Roboto" panose="02000000000000000000" pitchFamily="2" charset="0"/>
                <a:cs typeface="Times New Roman" panose="02020603050405020304" pitchFamily="18" charset="0"/>
              </a:rPr>
              <a:t>.</a:t>
            </a:r>
          </a:p>
        </p:txBody>
      </p:sp>
      <p:sp>
        <p:nvSpPr>
          <p:cNvPr id="24" name="Прямоугольник 23">
            <a:extLst>
              <a:ext uri="{FF2B5EF4-FFF2-40B4-BE49-F238E27FC236}">
                <a16:creationId xmlns:a16="http://schemas.microsoft.com/office/drawing/2014/main" id="{DD873D85-4045-455B-996A-8A66E2049B25}"/>
              </a:ext>
            </a:extLst>
          </p:cNvPr>
          <p:cNvSpPr/>
          <p:nvPr/>
        </p:nvSpPr>
        <p:spPr>
          <a:xfrm>
            <a:off x="124967" y="1716112"/>
            <a:ext cx="45719" cy="86418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Прямоугольник 24">
            <a:extLst>
              <a:ext uri="{FF2B5EF4-FFF2-40B4-BE49-F238E27FC236}">
                <a16:creationId xmlns:a16="http://schemas.microsoft.com/office/drawing/2014/main" id="{0C505057-3DA7-4EDB-87AD-0FB0E5AF6A47}"/>
              </a:ext>
            </a:extLst>
          </p:cNvPr>
          <p:cNvSpPr/>
          <p:nvPr/>
        </p:nvSpPr>
        <p:spPr>
          <a:xfrm>
            <a:off x="6104381" y="1732710"/>
            <a:ext cx="45719" cy="6463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479544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FF98C8-AB5B-95DE-CB7F-793C82759439}"/>
              </a:ext>
            </a:extLst>
          </p:cNvPr>
          <p:cNvSpPr>
            <a:spLocks noGrp="1"/>
          </p:cNvSpPr>
          <p:nvPr>
            <p:ph type="title"/>
          </p:nvPr>
        </p:nvSpPr>
        <p:spPr>
          <a:xfrm>
            <a:off x="124967" y="139375"/>
            <a:ext cx="11695176" cy="681355"/>
          </a:xfrm>
        </p:spPr>
        <p:txBody>
          <a:bodyPr>
            <a:noAutofit/>
          </a:bodyPr>
          <a:lstStyle/>
          <a:p>
            <a:r>
              <a:rPr lang="en-US" sz="2400" b="1" dirty="0">
                <a:latin typeface="Roboto" panose="02000000000000000000" pitchFamily="2" charset="0"/>
                <a:ea typeface="Roboto" panose="02000000000000000000" pitchFamily="2" charset="0"/>
                <a:cs typeface="Arial" panose="020B0604020202020204" pitchFamily="34" charset="0"/>
              </a:rPr>
              <a:t>The structure of imports of the Republic of Kazakhstan from the ECO countries has a pronounced non-raw material character </a:t>
            </a:r>
            <a:endParaRPr lang="x-none" sz="2400" b="1" dirty="0">
              <a:solidFill>
                <a:schemeClr val="accent2"/>
              </a:solidFill>
              <a:latin typeface="Roboto" panose="02000000000000000000" pitchFamily="2" charset="0"/>
              <a:ea typeface="Roboto" panose="02000000000000000000" pitchFamily="2" charset="0"/>
              <a:cs typeface="Arial" panose="020B0604020202020204" pitchFamily="34" charset="0"/>
            </a:endParaRPr>
          </a:p>
        </p:txBody>
      </p:sp>
      <p:cxnSp>
        <p:nvCxnSpPr>
          <p:cNvPr id="4" name="Прямая соединительная линия 3">
            <a:extLst>
              <a:ext uri="{FF2B5EF4-FFF2-40B4-BE49-F238E27FC236}">
                <a16:creationId xmlns:a16="http://schemas.microsoft.com/office/drawing/2014/main" id="{D20C29D5-F21E-C3DE-1B56-A663C94CAB02}"/>
              </a:ext>
            </a:extLst>
          </p:cNvPr>
          <p:cNvCxnSpPr/>
          <p:nvPr/>
        </p:nvCxnSpPr>
        <p:spPr>
          <a:xfrm>
            <a:off x="186690" y="1626690"/>
            <a:ext cx="1181862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Номер слайда 2">
            <a:extLst>
              <a:ext uri="{FF2B5EF4-FFF2-40B4-BE49-F238E27FC236}">
                <a16:creationId xmlns:a16="http://schemas.microsoft.com/office/drawing/2014/main" id="{25DA6D01-B190-3703-BA7E-E1A0C8002808}"/>
              </a:ext>
            </a:extLst>
          </p:cNvPr>
          <p:cNvSpPr>
            <a:spLocks noGrp="1"/>
          </p:cNvSpPr>
          <p:nvPr>
            <p:ph type="sldNum" sz="quarter" idx="12"/>
          </p:nvPr>
        </p:nvSpPr>
        <p:spPr/>
        <p:txBody>
          <a:bodyPr/>
          <a:lstStyle/>
          <a:p>
            <a:fld id="{B9A6B7E3-C22C-4CDF-9CA2-833A42E446AA}" type="slidenum">
              <a:rPr lang="x-none" smtClean="0"/>
              <a:t>5</a:t>
            </a:fld>
            <a:endParaRPr lang="x-none"/>
          </a:p>
        </p:txBody>
      </p:sp>
      <p:sp>
        <p:nvSpPr>
          <p:cNvPr id="5" name="Прямоугольник 4">
            <a:extLst>
              <a:ext uri="{FF2B5EF4-FFF2-40B4-BE49-F238E27FC236}">
                <a16:creationId xmlns:a16="http://schemas.microsoft.com/office/drawing/2014/main" id="{A85B1DD9-9BE1-4848-9DDD-23D5947ECD0C}"/>
              </a:ext>
            </a:extLst>
          </p:cNvPr>
          <p:cNvSpPr/>
          <p:nvPr/>
        </p:nvSpPr>
        <p:spPr>
          <a:xfrm>
            <a:off x="124967" y="967460"/>
            <a:ext cx="11695176" cy="639149"/>
          </a:xfrm>
          <a:prstGeom prst="rect">
            <a:avLst/>
          </a:prstGeom>
        </p:spPr>
        <p:txBody>
          <a:bodyPr wrap="square">
            <a:spAutoFit/>
          </a:bodyPr>
          <a:lstStyle/>
          <a:p>
            <a:pPr algn="just">
              <a:lnSpc>
                <a:spcPct val="115000"/>
              </a:lnSpc>
              <a:spcAft>
                <a:spcPts val="0"/>
              </a:spcAft>
            </a:pPr>
            <a:r>
              <a:rPr lang="en-US" sz="1600" dirty="0">
                <a:latin typeface="Roboto" panose="02000000000000000000" pitchFamily="2" charset="0"/>
                <a:ea typeface="Roboto" panose="02000000000000000000" pitchFamily="2" charset="0"/>
                <a:cs typeface="Times New Roman" panose="02020603050405020304" pitchFamily="18" charset="0"/>
              </a:rPr>
              <a:t>The share of non-raw material goods in imports varies within 80-85%.</a:t>
            </a:r>
            <a:r>
              <a:rPr lang="ru-RU" sz="1600" dirty="0">
                <a:latin typeface="Roboto" panose="02000000000000000000" pitchFamily="2" charset="0"/>
                <a:ea typeface="Roboto" panose="02000000000000000000" pitchFamily="2" charset="0"/>
                <a:cs typeface="Times New Roman" panose="02020603050405020304" pitchFamily="18" charset="0"/>
              </a:rPr>
              <a:t> </a:t>
            </a:r>
            <a:r>
              <a:rPr lang="en-US" sz="1600" dirty="0">
                <a:latin typeface="Roboto" panose="02000000000000000000" pitchFamily="2" charset="0"/>
                <a:ea typeface="Roboto" panose="02000000000000000000" pitchFamily="2" charset="0"/>
                <a:cs typeface="Times New Roman" panose="02020603050405020304" pitchFamily="18" charset="0"/>
              </a:rPr>
              <a:t>The import basket mainly consists of agricultural, textile and automotive products. </a:t>
            </a:r>
            <a:endParaRPr lang="en-US" sz="1600" b="1" dirty="0">
              <a:solidFill>
                <a:schemeClr val="accent2"/>
              </a:solidFill>
              <a:latin typeface="Roboto" panose="02000000000000000000" pitchFamily="2" charset="0"/>
              <a:ea typeface="Roboto" panose="02000000000000000000" pitchFamily="2" charset="0"/>
              <a:cs typeface="Times New Roman" panose="02020603050405020304" pitchFamily="18" charset="0"/>
            </a:endParaRPr>
          </a:p>
        </p:txBody>
      </p:sp>
      <p:cxnSp>
        <p:nvCxnSpPr>
          <p:cNvPr id="8" name="Прямая соединительная линия 7">
            <a:extLst>
              <a:ext uri="{FF2B5EF4-FFF2-40B4-BE49-F238E27FC236}">
                <a16:creationId xmlns:a16="http://schemas.microsoft.com/office/drawing/2014/main" id="{C14D86D5-28B2-466A-85E9-054AFF468FED}"/>
              </a:ext>
            </a:extLst>
          </p:cNvPr>
          <p:cNvCxnSpPr>
            <a:cxnSpLocks/>
          </p:cNvCxnSpPr>
          <p:nvPr/>
        </p:nvCxnSpPr>
        <p:spPr>
          <a:xfrm>
            <a:off x="6104382" y="2596896"/>
            <a:ext cx="0" cy="4124579"/>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18" name="Диаграмма 17">
            <a:extLst>
              <a:ext uri="{FF2B5EF4-FFF2-40B4-BE49-F238E27FC236}">
                <a16:creationId xmlns:a16="http://schemas.microsoft.com/office/drawing/2014/main" id="{B8A06D8B-D9F3-4082-95C6-66975B10F90A}"/>
              </a:ext>
            </a:extLst>
          </p:cNvPr>
          <p:cNvGraphicFramePr/>
          <p:nvPr>
            <p:extLst>
              <p:ext uri="{D42A27DB-BD31-4B8C-83A1-F6EECF244321}">
                <p14:modId xmlns:p14="http://schemas.microsoft.com/office/powerpoint/2010/main" val="1616017540"/>
              </p:ext>
            </p:extLst>
          </p:nvPr>
        </p:nvGraphicFramePr>
        <p:xfrm>
          <a:off x="124967" y="2736100"/>
          <a:ext cx="5775945" cy="3829291"/>
        </p:xfrm>
        <a:graphic>
          <a:graphicData uri="http://schemas.openxmlformats.org/drawingml/2006/chart">
            <c:chart xmlns:c="http://schemas.openxmlformats.org/drawingml/2006/chart" xmlns:r="http://schemas.openxmlformats.org/officeDocument/2006/relationships" r:id="rId2"/>
          </a:graphicData>
        </a:graphic>
      </p:graphicFrame>
      <p:sp>
        <p:nvSpPr>
          <p:cNvPr id="11" name="Прямоугольник 10">
            <a:extLst>
              <a:ext uri="{FF2B5EF4-FFF2-40B4-BE49-F238E27FC236}">
                <a16:creationId xmlns:a16="http://schemas.microsoft.com/office/drawing/2014/main" id="{584830B1-3CEC-456C-8641-891C3DA07252}"/>
              </a:ext>
            </a:extLst>
          </p:cNvPr>
          <p:cNvSpPr/>
          <p:nvPr/>
        </p:nvSpPr>
        <p:spPr>
          <a:xfrm>
            <a:off x="124967" y="1716112"/>
            <a:ext cx="45719" cy="88078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a:extLst>
              <a:ext uri="{FF2B5EF4-FFF2-40B4-BE49-F238E27FC236}">
                <a16:creationId xmlns:a16="http://schemas.microsoft.com/office/drawing/2014/main" id="{EDA64D2C-B201-4B14-BD61-A0D0A90C24AD}"/>
              </a:ext>
            </a:extLst>
          </p:cNvPr>
          <p:cNvSpPr/>
          <p:nvPr/>
        </p:nvSpPr>
        <p:spPr>
          <a:xfrm>
            <a:off x="147826" y="1671401"/>
            <a:ext cx="5855211" cy="927177"/>
          </a:xfrm>
          <a:prstGeom prst="rect">
            <a:avLst/>
          </a:prstGeom>
        </p:spPr>
        <p:txBody>
          <a:bodyPr wrap="square">
            <a:spAutoFit/>
          </a:bodyPr>
          <a:lstStyle/>
          <a:p>
            <a:pPr algn="just">
              <a:lnSpc>
                <a:spcPct val="115000"/>
              </a:lnSpc>
              <a:spcAft>
                <a:spcPts val="0"/>
              </a:spcAft>
            </a:pPr>
            <a:r>
              <a:rPr lang="kk-KZ" sz="1200" dirty="0">
                <a:latin typeface="Roboto" panose="02000000000000000000" pitchFamily="2" charset="0"/>
                <a:ea typeface="Roboto" panose="02000000000000000000" pitchFamily="2" charset="0"/>
                <a:cs typeface="Times New Roman" panose="02020603050405020304" pitchFamily="18" charset="0"/>
              </a:rPr>
              <a:t>The top three leaders in the top 10 imported goods include products of the raw materials industry: natural gas (1.8 million US dollars), lead (0.9 million US dollars) and zinc ores (0.8 million US dollars). Agricultural products are also actively imported: peaches (0.7 million US dollars) and grapes (0.5 million US dollars).</a:t>
            </a:r>
            <a:endParaRPr lang="ru-RU" sz="1200" dirty="0">
              <a:latin typeface="Roboto" panose="02000000000000000000" pitchFamily="2" charset="0"/>
              <a:ea typeface="Roboto" panose="02000000000000000000" pitchFamily="2" charset="0"/>
              <a:cs typeface="Times New Roman" panose="02020603050405020304" pitchFamily="18" charset="0"/>
            </a:endParaRPr>
          </a:p>
        </p:txBody>
      </p:sp>
      <p:graphicFrame>
        <p:nvGraphicFramePr>
          <p:cNvPr id="16" name="Диаграмма 15">
            <a:extLst>
              <a:ext uri="{FF2B5EF4-FFF2-40B4-BE49-F238E27FC236}">
                <a16:creationId xmlns:a16="http://schemas.microsoft.com/office/drawing/2014/main" id="{D92D0B2A-9910-B1C6-509A-198D1FA36BE6}"/>
              </a:ext>
            </a:extLst>
          </p:cNvPr>
          <p:cNvGraphicFramePr/>
          <p:nvPr>
            <p:extLst>
              <p:ext uri="{D42A27DB-BD31-4B8C-83A1-F6EECF244321}">
                <p14:modId xmlns:p14="http://schemas.microsoft.com/office/powerpoint/2010/main" val="3091856898"/>
              </p:ext>
            </p:extLst>
          </p:nvPr>
        </p:nvGraphicFramePr>
        <p:xfrm>
          <a:off x="6307854" y="2736100"/>
          <a:ext cx="5658590" cy="3829274"/>
        </p:xfrm>
        <a:graphic>
          <a:graphicData uri="http://schemas.openxmlformats.org/drawingml/2006/chart">
            <c:chart xmlns:c="http://schemas.openxmlformats.org/drawingml/2006/chart" xmlns:r="http://schemas.openxmlformats.org/officeDocument/2006/relationships" r:id="rId3"/>
          </a:graphicData>
        </a:graphic>
      </p:graphicFrame>
      <p:sp>
        <p:nvSpPr>
          <p:cNvPr id="17" name="Прямоугольник 16">
            <a:extLst>
              <a:ext uri="{FF2B5EF4-FFF2-40B4-BE49-F238E27FC236}">
                <a16:creationId xmlns:a16="http://schemas.microsoft.com/office/drawing/2014/main" id="{64750541-8F06-493F-9543-1FE5E007E991}"/>
              </a:ext>
            </a:extLst>
          </p:cNvPr>
          <p:cNvSpPr/>
          <p:nvPr/>
        </p:nvSpPr>
        <p:spPr>
          <a:xfrm>
            <a:off x="6149339" y="1671401"/>
            <a:ext cx="45719" cy="88078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Прямоугольник 20">
            <a:extLst>
              <a:ext uri="{FF2B5EF4-FFF2-40B4-BE49-F238E27FC236}">
                <a16:creationId xmlns:a16="http://schemas.microsoft.com/office/drawing/2014/main" id="{2494C069-2699-4C9F-862B-096F9991FE9E}"/>
              </a:ext>
            </a:extLst>
          </p:cNvPr>
          <p:cNvSpPr/>
          <p:nvPr/>
        </p:nvSpPr>
        <p:spPr>
          <a:xfrm>
            <a:off x="6188965" y="1652822"/>
            <a:ext cx="5855211" cy="927177"/>
          </a:xfrm>
          <a:prstGeom prst="rect">
            <a:avLst/>
          </a:prstGeom>
        </p:spPr>
        <p:txBody>
          <a:bodyPr wrap="square">
            <a:spAutoFit/>
          </a:bodyPr>
          <a:lstStyle/>
          <a:p>
            <a:pPr algn="just">
              <a:lnSpc>
                <a:spcPct val="115000"/>
              </a:lnSpc>
              <a:spcAft>
                <a:spcPts val="0"/>
              </a:spcAft>
            </a:pPr>
            <a:r>
              <a:rPr lang="en-US" sz="1200" dirty="0">
                <a:latin typeface="Roboto" panose="02000000000000000000" pitchFamily="2" charset="0"/>
                <a:ea typeface="Roboto" panose="02000000000000000000" pitchFamily="2" charset="0"/>
                <a:cs typeface="Times New Roman" panose="02020603050405020304" pitchFamily="18" charset="0"/>
              </a:rPr>
              <a:t>Automobile imports in 2023 amounted to 749 million US dollars, more than 3 times higher than in 2014 (256 million US dollars). The textile industry has shown more than 2 times growth: from 327 million US dollars in 2014 to 728 million US dollars in 2023. </a:t>
            </a:r>
            <a:endParaRPr lang="ru-RU" sz="1200" dirty="0">
              <a:latin typeface="Roboto" panose="02000000000000000000"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1602796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FF98C8-AB5B-95DE-CB7F-793C82759439}"/>
              </a:ext>
            </a:extLst>
          </p:cNvPr>
          <p:cNvSpPr>
            <a:spLocks noGrp="1"/>
          </p:cNvSpPr>
          <p:nvPr>
            <p:ph type="title"/>
          </p:nvPr>
        </p:nvSpPr>
        <p:spPr>
          <a:xfrm>
            <a:off x="53324" y="119555"/>
            <a:ext cx="11695176" cy="681355"/>
          </a:xfrm>
        </p:spPr>
        <p:txBody>
          <a:bodyPr>
            <a:noAutofit/>
          </a:bodyPr>
          <a:lstStyle/>
          <a:p>
            <a:r>
              <a:rPr lang="en-US" sz="2400" b="1" dirty="0">
                <a:latin typeface="Roboto" panose="02000000000000000000" pitchFamily="2" charset="0"/>
                <a:ea typeface="Roboto" panose="02000000000000000000" pitchFamily="2" charset="0"/>
                <a:cs typeface="Arial" panose="020B0604020202020204" pitchFamily="34" charset="0"/>
              </a:rPr>
              <a:t>In the country-by-country breakdown of Kazakhstan's trade relations with the ECO, several key trends can be identified </a:t>
            </a:r>
            <a:endParaRPr lang="x-none" sz="2400" b="1" dirty="0">
              <a:solidFill>
                <a:schemeClr val="accent2"/>
              </a:solidFill>
              <a:latin typeface="Roboto" panose="02000000000000000000" pitchFamily="2" charset="0"/>
              <a:ea typeface="Roboto" panose="02000000000000000000" pitchFamily="2" charset="0"/>
              <a:cs typeface="Arial" panose="020B0604020202020204" pitchFamily="34" charset="0"/>
            </a:endParaRPr>
          </a:p>
        </p:txBody>
      </p:sp>
      <p:cxnSp>
        <p:nvCxnSpPr>
          <p:cNvPr id="4" name="Прямая соединительная линия 3">
            <a:extLst>
              <a:ext uri="{FF2B5EF4-FFF2-40B4-BE49-F238E27FC236}">
                <a16:creationId xmlns:a16="http://schemas.microsoft.com/office/drawing/2014/main" id="{D20C29D5-F21E-C3DE-1B56-A663C94CAB02}"/>
              </a:ext>
            </a:extLst>
          </p:cNvPr>
          <p:cNvCxnSpPr/>
          <p:nvPr/>
        </p:nvCxnSpPr>
        <p:spPr>
          <a:xfrm>
            <a:off x="186690" y="1626690"/>
            <a:ext cx="1181862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Номер слайда 2">
            <a:extLst>
              <a:ext uri="{FF2B5EF4-FFF2-40B4-BE49-F238E27FC236}">
                <a16:creationId xmlns:a16="http://schemas.microsoft.com/office/drawing/2014/main" id="{25DA6D01-B190-3703-BA7E-E1A0C8002808}"/>
              </a:ext>
            </a:extLst>
          </p:cNvPr>
          <p:cNvSpPr>
            <a:spLocks noGrp="1"/>
          </p:cNvSpPr>
          <p:nvPr>
            <p:ph type="sldNum" sz="quarter" idx="12"/>
          </p:nvPr>
        </p:nvSpPr>
        <p:spPr/>
        <p:txBody>
          <a:bodyPr/>
          <a:lstStyle/>
          <a:p>
            <a:fld id="{B9A6B7E3-C22C-4CDF-9CA2-833A42E446AA}" type="slidenum">
              <a:rPr lang="x-none" smtClean="0"/>
              <a:t>6</a:t>
            </a:fld>
            <a:endParaRPr lang="x-none"/>
          </a:p>
        </p:txBody>
      </p:sp>
      <p:sp>
        <p:nvSpPr>
          <p:cNvPr id="5" name="Прямоугольник 4">
            <a:extLst>
              <a:ext uri="{FF2B5EF4-FFF2-40B4-BE49-F238E27FC236}">
                <a16:creationId xmlns:a16="http://schemas.microsoft.com/office/drawing/2014/main" id="{A85B1DD9-9BE1-4848-9DDD-23D5947ECD0C}"/>
              </a:ext>
            </a:extLst>
          </p:cNvPr>
          <p:cNvSpPr/>
          <p:nvPr/>
        </p:nvSpPr>
        <p:spPr>
          <a:xfrm>
            <a:off x="101345" y="874601"/>
            <a:ext cx="11695176" cy="639149"/>
          </a:xfrm>
          <a:prstGeom prst="rect">
            <a:avLst/>
          </a:prstGeom>
        </p:spPr>
        <p:txBody>
          <a:bodyPr wrap="square">
            <a:spAutoFit/>
          </a:bodyPr>
          <a:lstStyle/>
          <a:p>
            <a:pPr algn="just">
              <a:lnSpc>
                <a:spcPct val="115000"/>
              </a:lnSpc>
              <a:spcAft>
                <a:spcPts val="0"/>
              </a:spcAft>
            </a:pPr>
            <a:r>
              <a:rPr lang="en-US" sz="1600" dirty="0">
                <a:latin typeface="Roboto" panose="02000000000000000000" pitchFamily="2" charset="0"/>
                <a:ea typeface="Roboto" panose="02000000000000000000" pitchFamily="2" charset="0"/>
                <a:cs typeface="Arial" panose="020B0604020202020204" pitchFamily="34" charset="0"/>
              </a:rPr>
              <a:t>Firstly, the largest volume of exports in 2023 falls on Turkey and Uzbekistan, whose shares in exports are 37% and 30%, respectively.</a:t>
            </a:r>
            <a:endParaRPr lang="en-US" sz="1600" dirty="0">
              <a:solidFill>
                <a:schemeClr val="accent2"/>
              </a:solidFill>
              <a:latin typeface="Roboto" panose="02000000000000000000" pitchFamily="2" charset="0"/>
              <a:ea typeface="Roboto" panose="02000000000000000000" pitchFamily="2" charset="0"/>
              <a:cs typeface="Times New Roman" panose="02020603050405020304" pitchFamily="18" charset="0"/>
            </a:endParaRPr>
          </a:p>
        </p:txBody>
      </p:sp>
      <p:graphicFrame>
        <p:nvGraphicFramePr>
          <p:cNvPr id="14" name="Диаграмма 13">
            <a:extLst>
              <a:ext uri="{FF2B5EF4-FFF2-40B4-BE49-F238E27FC236}">
                <a16:creationId xmlns:a16="http://schemas.microsoft.com/office/drawing/2014/main" id="{D63BB7F6-5973-1AD0-D2B5-F38EB704539F}"/>
              </a:ext>
            </a:extLst>
          </p:cNvPr>
          <p:cNvGraphicFramePr/>
          <p:nvPr>
            <p:extLst>
              <p:ext uri="{D42A27DB-BD31-4B8C-83A1-F6EECF244321}">
                <p14:modId xmlns:p14="http://schemas.microsoft.com/office/powerpoint/2010/main" val="376265925"/>
              </p:ext>
            </p:extLst>
          </p:nvPr>
        </p:nvGraphicFramePr>
        <p:xfrm>
          <a:off x="53324" y="1721973"/>
          <a:ext cx="7197868" cy="4480560"/>
        </p:xfrm>
        <a:graphic>
          <a:graphicData uri="http://schemas.openxmlformats.org/drawingml/2006/chart">
            <c:chart xmlns:c="http://schemas.openxmlformats.org/drawingml/2006/chart" xmlns:r="http://schemas.openxmlformats.org/officeDocument/2006/relationships" r:id="rId2"/>
          </a:graphicData>
        </a:graphic>
      </p:graphicFrame>
      <p:sp>
        <p:nvSpPr>
          <p:cNvPr id="15" name="Rectangle 89">
            <a:extLst>
              <a:ext uri="{FF2B5EF4-FFF2-40B4-BE49-F238E27FC236}">
                <a16:creationId xmlns:a16="http://schemas.microsoft.com/office/drawing/2014/main" id="{CDE34776-7F23-4025-9B8A-5540A9BC204E}"/>
              </a:ext>
            </a:extLst>
          </p:cNvPr>
          <p:cNvSpPr/>
          <p:nvPr/>
        </p:nvSpPr>
        <p:spPr>
          <a:xfrm>
            <a:off x="7397496" y="1773937"/>
            <a:ext cx="4423033" cy="4537963"/>
          </a:xfrm>
          <a:prstGeom prst="rect">
            <a:avLst/>
          </a:prstGeom>
          <a:noFill/>
          <a:ln w="31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45714" rtlCol="0" anchor="t"/>
          <a:lstStyle/>
          <a:p>
            <a:endPar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Verdana" panose="020B0604030504040204" pitchFamily="34" charset="0"/>
            </a:endParaRPr>
          </a:p>
        </p:txBody>
      </p:sp>
      <p:sp>
        <p:nvSpPr>
          <p:cNvPr id="19" name="TextBox 24">
            <a:extLst>
              <a:ext uri="{FF2B5EF4-FFF2-40B4-BE49-F238E27FC236}">
                <a16:creationId xmlns:a16="http://schemas.microsoft.com/office/drawing/2014/main" id="{5B0551EF-BCD9-42AB-8296-A1FC6E8E2731}"/>
              </a:ext>
            </a:extLst>
          </p:cNvPr>
          <p:cNvSpPr txBox="1"/>
          <p:nvPr/>
        </p:nvSpPr>
        <p:spPr>
          <a:xfrm>
            <a:off x="7539511" y="1721973"/>
            <a:ext cx="1366743" cy="307777"/>
          </a:xfrm>
          <a:prstGeom prst="rect">
            <a:avLst/>
          </a:prstGeom>
          <a:noFill/>
        </p:spPr>
        <p:txBody>
          <a:bodyPr wrap="square" lIns="0" tIns="0" rIns="0" bIns="0" rtlCol="0" anchor="b">
            <a:noAutofit/>
          </a:bodyPr>
          <a:lstStyle/>
          <a:p>
            <a:r>
              <a:rPr lang="en-US" sz="1200" b="1" dirty="0">
                <a:solidFill>
                  <a:schemeClr val="accent2"/>
                </a:solidFill>
                <a:latin typeface="Roboto" panose="02000000000000000000" pitchFamily="2" charset="0"/>
                <a:ea typeface="Roboto" panose="02000000000000000000" pitchFamily="2" charset="0"/>
                <a:cs typeface="Verdana" panose="020B0604030504040204" pitchFamily="34" charset="0"/>
                <a:sym typeface="Verdana" panose="020B0604030504040204" pitchFamily="34" charset="0"/>
              </a:rPr>
              <a:t>Key insights</a:t>
            </a:r>
          </a:p>
        </p:txBody>
      </p:sp>
      <p:cxnSp>
        <p:nvCxnSpPr>
          <p:cNvPr id="20" name="Conector recto 17">
            <a:extLst>
              <a:ext uri="{FF2B5EF4-FFF2-40B4-BE49-F238E27FC236}">
                <a16:creationId xmlns:a16="http://schemas.microsoft.com/office/drawing/2014/main" id="{0E66E6DA-9091-4678-8E61-92BC3B010DA8}"/>
              </a:ext>
            </a:extLst>
          </p:cNvPr>
          <p:cNvCxnSpPr>
            <a:cxnSpLocks/>
          </p:cNvCxnSpPr>
          <p:nvPr/>
        </p:nvCxnSpPr>
        <p:spPr>
          <a:xfrm>
            <a:off x="7539511" y="2065871"/>
            <a:ext cx="1894452"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9" name="Прямоугольник 8">
            <a:extLst>
              <a:ext uri="{FF2B5EF4-FFF2-40B4-BE49-F238E27FC236}">
                <a16:creationId xmlns:a16="http://schemas.microsoft.com/office/drawing/2014/main" id="{DA54EA48-8791-49C6-9347-1E7EA5BE0835}"/>
              </a:ext>
            </a:extLst>
          </p:cNvPr>
          <p:cNvSpPr/>
          <p:nvPr/>
        </p:nvSpPr>
        <p:spPr>
          <a:xfrm>
            <a:off x="7407025" y="2150092"/>
            <a:ext cx="4413118" cy="3785652"/>
          </a:xfrm>
          <a:prstGeom prst="rect">
            <a:avLst/>
          </a:prstGeom>
        </p:spPr>
        <p:txBody>
          <a:bodyPr wrap="square">
            <a:spAutoFit/>
          </a:bodyPr>
          <a:lstStyle/>
          <a:p>
            <a:pPr marL="171450" indent="-171450" algn="just">
              <a:buFont typeface="Arial" panose="020B0604020202020204" pitchFamily="34" charset="0"/>
              <a:buChar char="•"/>
            </a:pPr>
            <a:r>
              <a:rPr lang="en-US" sz="1200" dirty="0">
                <a:latin typeface="Roboto" panose="02000000000000000000" pitchFamily="2" charset="0"/>
                <a:ea typeface="Roboto" panose="02000000000000000000" pitchFamily="2" charset="0"/>
                <a:cs typeface="Times New Roman" panose="02020603050405020304" pitchFamily="18" charset="0"/>
              </a:rPr>
              <a:t>Kazakhstan's exports to Turkey in 2023 amounted to 3.9 billion US dollars. The most exported goods of Kazakhstan are: crude oil (2.1 billion US dollars), refined oil products (248 million US dollars) and precious metals (1.3 billion US dollars). The export of these goods accounts for 92% of all exports to Turkey.</a:t>
            </a:r>
            <a:endParaRPr lang="ru-RU" sz="1200" dirty="0">
              <a:latin typeface="Roboto" panose="02000000000000000000" pitchFamily="2" charset="0"/>
              <a:ea typeface="Roboto" panose="02000000000000000000" pitchFamily="2" charset="0"/>
              <a:cs typeface="Times New Roman" panose="02020603050405020304" pitchFamily="18" charset="0"/>
            </a:endParaRPr>
          </a:p>
          <a:p>
            <a:pPr marL="171450" indent="-171450" algn="just">
              <a:buFont typeface="Arial" panose="020B0604020202020204" pitchFamily="34" charset="0"/>
              <a:buChar char="•"/>
            </a:pPr>
            <a:endParaRPr lang="ru-RU" sz="1200" dirty="0">
              <a:latin typeface="Roboto" panose="02000000000000000000" pitchFamily="2" charset="0"/>
              <a:ea typeface="Roboto" panose="02000000000000000000" pitchFamily="2" charset="0"/>
              <a:cs typeface="Times New Roman" panose="02020603050405020304" pitchFamily="18" charset="0"/>
            </a:endParaRPr>
          </a:p>
          <a:p>
            <a:pPr marL="171450" indent="-171450" algn="just">
              <a:buFont typeface="Arial" panose="020B0604020202020204" pitchFamily="34" charset="0"/>
              <a:buChar char="•"/>
            </a:pPr>
            <a:r>
              <a:rPr lang="en-US" sz="1200" dirty="0">
                <a:latin typeface="Roboto" panose="02000000000000000000" pitchFamily="2" charset="0"/>
                <a:ea typeface="Roboto" panose="02000000000000000000" pitchFamily="2" charset="0"/>
                <a:cs typeface="Times New Roman" panose="02020603050405020304" pitchFamily="18" charset="0"/>
              </a:rPr>
              <a:t>Relations with Kyrgyzstan, Tajikistan and Afghanistan are generally stable. The share of these countries in the total export of Kazakhstan to the ECO countries fluctuates in the range of 7-10%.</a:t>
            </a:r>
            <a:endParaRPr lang="ru-RU" sz="1200" dirty="0">
              <a:latin typeface="Roboto" panose="02000000000000000000" pitchFamily="2" charset="0"/>
              <a:ea typeface="Roboto" panose="02000000000000000000" pitchFamily="2" charset="0"/>
              <a:cs typeface="Times New Roman" panose="02020603050405020304" pitchFamily="18" charset="0"/>
            </a:endParaRPr>
          </a:p>
          <a:p>
            <a:pPr marL="171450" indent="-171450" algn="just">
              <a:buFont typeface="Arial" panose="020B0604020202020204" pitchFamily="34" charset="0"/>
              <a:buChar char="•"/>
            </a:pPr>
            <a:endParaRPr lang="ru-RU" sz="1200" dirty="0">
              <a:latin typeface="Roboto" panose="02000000000000000000" pitchFamily="2" charset="0"/>
              <a:ea typeface="Roboto" panose="02000000000000000000" pitchFamily="2" charset="0"/>
              <a:cs typeface="Times New Roman" panose="02020603050405020304" pitchFamily="18" charset="0"/>
            </a:endParaRPr>
          </a:p>
          <a:p>
            <a:pPr marL="171450" indent="-171450" algn="just">
              <a:buFont typeface="Arial" panose="020B0604020202020204" pitchFamily="34" charset="0"/>
              <a:buChar char="•"/>
            </a:pPr>
            <a:r>
              <a:rPr lang="en-US" sz="1200" dirty="0">
                <a:latin typeface="Roboto" panose="02000000000000000000" pitchFamily="2" charset="0"/>
                <a:ea typeface="Roboto" panose="02000000000000000000" pitchFamily="2" charset="0"/>
                <a:cs typeface="Times New Roman" panose="02020603050405020304" pitchFamily="18" charset="0"/>
              </a:rPr>
              <a:t>The least active trade relations are with Iran and Pakistan. During the period under review, exports to Pakistan did not exceed 1%. </a:t>
            </a:r>
            <a:endParaRPr lang="ru-RU" sz="1200" dirty="0">
              <a:latin typeface="Roboto" panose="02000000000000000000" pitchFamily="2" charset="0"/>
              <a:ea typeface="Roboto" panose="02000000000000000000" pitchFamily="2" charset="0"/>
              <a:cs typeface="Times New Roman" panose="02020603050405020304" pitchFamily="18" charset="0"/>
            </a:endParaRPr>
          </a:p>
          <a:p>
            <a:pPr marL="171450" indent="-171450" algn="just">
              <a:buFont typeface="Arial" panose="020B0604020202020204" pitchFamily="34" charset="0"/>
              <a:buChar char="•"/>
            </a:pPr>
            <a:endParaRPr lang="ru-RU" sz="1200" dirty="0">
              <a:latin typeface="Roboto" panose="02000000000000000000" pitchFamily="2" charset="0"/>
              <a:ea typeface="Roboto" panose="02000000000000000000" pitchFamily="2" charset="0"/>
              <a:cs typeface="Times New Roman" panose="02020603050405020304" pitchFamily="18" charset="0"/>
            </a:endParaRPr>
          </a:p>
          <a:p>
            <a:pPr marL="171450" indent="-171450" algn="just">
              <a:buFont typeface="Arial" panose="020B0604020202020204" pitchFamily="34" charset="0"/>
              <a:buChar char="•"/>
            </a:pPr>
            <a:r>
              <a:rPr lang="en-US" sz="1200" dirty="0">
                <a:latin typeface="Roboto" panose="02000000000000000000" pitchFamily="2" charset="0"/>
                <a:ea typeface="Roboto" panose="02000000000000000000" pitchFamily="2" charset="0"/>
                <a:cs typeface="Times New Roman" panose="02020603050405020304" pitchFamily="18" charset="0"/>
              </a:rPr>
              <a:t>In turn, trade with Iran demonstrates a significant decrease in the share of Kazakhstan's exports: if in 2014 the share of Kazakhstan's exports to Iran was 14%, then in 2023 it was no more than 1%.</a:t>
            </a:r>
            <a:endParaRPr lang="ru-RU" sz="1200" dirty="0">
              <a:latin typeface="Roboto" panose="02000000000000000000"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529932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a:extLst>
              <a:ext uri="{FF2B5EF4-FFF2-40B4-BE49-F238E27FC236}">
                <a16:creationId xmlns:a16="http://schemas.microsoft.com/office/drawing/2014/main" id="{BAC2E6B5-D400-4D40-BD9E-2FCE76E4986F}"/>
              </a:ext>
            </a:extLst>
          </p:cNvPr>
          <p:cNvSpPr>
            <a:spLocks noGrp="1"/>
          </p:cNvSpPr>
          <p:nvPr>
            <p:ph type="sldNum" sz="quarter" idx="12"/>
          </p:nvPr>
        </p:nvSpPr>
        <p:spPr/>
        <p:txBody>
          <a:bodyPr/>
          <a:lstStyle/>
          <a:p>
            <a:fld id="{B9A6B7E3-C22C-4CDF-9CA2-833A42E446AA}" type="slidenum">
              <a:rPr lang="x-none" smtClean="0"/>
              <a:t>7</a:t>
            </a:fld>
            <a:endParaRPr lang="x-none"/>
          </a:p>
        </p:txBody>
      </p:sp>
      <p:cxnSp>
        <p:nvCxnSpPr>
          <p:cNvPr id="4" name="Прямая соединительная линия 3">
            <a:extLst>
              <a:ext uri="{FF2B5EF4-FFF2-40B4-BE49-F238E27FC236}">
                <a16:creationId xmlns:a16="http://schemas.microsoft.com/office/drawing/2014/main" id="{8424230C-CFD7-43A0-BC53-03C2C304DDBB}"/>
              </a:ext>
            </a:extLst>
          </p:cNvPr>
          <p:cNvCxnSpPr/>
          <p:nvPr/>
        </p:nvCxnSpPr>
        <p:spPr>
          <a:xfrm>
            <a:off x="186690" y="1626690"/>
            <a:ext cx="1181862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Прямоугольник 4">
            <a:extLst>
              <a:ext uri="{FF2B5EF4-FFF2-40B4-BE49-F238E27FC236}">
                <a16:creationId xmlns:a16="http://schemas.microsoft.com/office/drawing/2014/main" id="{2D8251FE-36F2-4FAA-BC81-BC0AED9C89A0}"/>
              </a:ext>
            </a:extLst>
          </p:cNvPr>
          <p:cNvSpPr/>
          <p:nvPr/>
        </p:nvSpPr>
        <p:spPr>
          <a:xfrm>
            <a:off x="186690" y="25517"/>
            <a:ext cx="11060430" cy="912558"/>
          </a:xfrm>
          <a:prstGeom prst="rect">
            <a:avLst/>
          </a:prstGeom>
        </p:spPr>
        <p:txBody>
          <a:bodyPr wrap="square">
            <a:spAutoFit/>
          </a:bodyPr>
          <a:lstStyle/>
          <a:p>
            <a:pPr algn="just">
              <a:lnSpc>
                <a:spcPct val="115000"/>
              </a:lnSpc>
              <a:spcBef>
                <a:spcPts val="1800"/>
              </a:spcBef>
              <a:spcAft>
                <a:spcPts val="0"/>
              </a:spcAft>
            </a:pPr>
            <a:r>
              <a:rPr lang="en-US" sz="2400" b="1" dirty="0">
                <a:latin typeface="Roboto" panose="02000000000000000000" pitchFamily="2" charset="0"/>
                <a:ea typeface="Roboto" panose="02000000000000000000" pitchFamily="2" charset="0"/>
                <a:cs typeface="Arial" panose="020B0604020202020204" pitchFamily="34" charset="0"/>
              </a:rPr>
              <a:t>Analysis of transport and communication links of Kazakhstan with the ECO countries</a:t>
            </a:r>
            <a:endParaRPr lang="ru-RU" sz="2400" b="1" dirty="0">
              <a:latin typeface="Roboto" panose="02000000000000000000" pitchFamily="2" charset="0"/>
              <a:ea typeface="Roboto" panose="02000000000000000000" pitchFamily="2" charset="0"/>
              <a:cs typeface="Arial" panose="020B0604020202020204" pitchFamily="34" charset="0"/>
            </a:endParaRPr>
          </a:p>
        </p:txBody>
      </p:sp>
      <p:sp>
        <p:nvSpPr>
          <p:cNvPr id="6" name="Прямоугольник 5">
            <a:extLst>
              <a:ext uri="{FF2B5EF4-FFF2-40B4-BE49-F238E27FC236}">
                <a16:creationId xmlns:a16="http://schemas.microsoft.com/office/drawing/2014/main" id="{DA489CC5-C773-4192-B6D0-4EEA2E96E682}"/>
              </a:ext>
            </a:extLst>
          </p:cNvPr>
          <p:cNvSpPr/>
          <p:nvPr/>
        </p:nvSpPr>
        <p:spPr>
          <a:xfrm>
            <a:off x="186690" y="1201029"/>
            <a:ext cx="11527536" cy="369332"/>
          </a:xfrm>
          <a:prstGeom prst="rect">
            <a:avLst/>
          </a:prstGeom>
        </p:spPr>
        <p:txBody>
          <a:bodyPr wrap="square">
            <a:spAutoFit/>
          </a:bodyPr>
          <a:lstStyle/>
          <a:p>
            <a:r>
              <a:rPr lang="en-US" dirty="0">
                <a:latin typeface="Verdana" panose="020B0604030504040204" pitchFamily="34" charset="0"/>
                <a:ea typeface="Calibri" panose="020F0502020204030204" pitchFamily="34" charset="0"/>
                <a:cs typeface="Times New Roman" panose="02020603050405020304" pitchFamily="18" charset="0"/>
              </a:rPr>
              <a:t>ECO member countries</a:t>
            </a:r>
            <a:r>
              <a:rPr lang="ru-RU" dirty="0">
                <a:latin typeface="Verdana" panose="020B0604030504040204" pitchFamily="34" charset="0"/>
                <a:ea typeface="Calibri" panose="020F0502020204030204" pitchFamily="34" charset="0"/>
                <a:cs typeface="Times New Roman" panose="02020603050405020304" pitchFamily="18" charset="0"/>
              </a:rPr>
              <a:t> </a:t>
            </a:r>
            <a:r>
              <a:rPr lang="en-US" dirty="0">
                <a:latin typeface="Verdana" panose="020B0604030504040204" pitchFamily="34" charset="0"/>
                <a:ea typeface="Calibri" panose="020F0502020204030204" pitchFamily="34" charset="0"/>
                <a:cs typeface="Times New Roman" panose="02020603050405020304" pitchFamily="18" charset="0"/>
              </a:rPr>
              <a:t>are geographical neighbors and are located around the Caspian Sea. </a:t>
            </a:r>
            <a:endParaRPr lang="ru-RU" dirty="0"/>
          </a:p>
        </p:txBody>
      </p:sp>
      <p:pic>
        <p:nvPicPr>
          <p:cNvPr id="8" name="Рисунок 7">
            <a:extLst>
              <a:ext uri="{FF2B5EF4-FFF2-40B4-BE49-F238E27FC236}">
                <a16:creationId xmlns:a16="http://schemas.microsoft.com/office/drawing/2014/main" id="{6F9992D2-25EB-41A0-B934-F68CD92779F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690" y="1875861"/>
            <a:ext cx="6921991" cy="4435049"/>
          </a:xfrm>
          <a:prstGeom prst="rect">
            <a:avLst/>
          </a:prstGeom>
        </p:spPr>
      </p:pic>
      <p:sp>
        <p:nvSpPr>
          <p:cNvPr id="9" name="Rectangle 89">
            <a:extLst>
              <a:ext uri="{FF2B5EF4-FFF2-40B4-BE49-F238E27FC236}">
                <a16:creationId xmlns:a16="http://schemas.microsoft.com/office/drawing/2014/main" id="{9F5B7C12-9617-4BAD-A9DF-11CF3581CE12}"/>
              </a:ext>
            </a:extLst>
          </p:cNvPr>
          <p:cNvSpPr/>
          <p:nvPr/>
        </p:nvSpPr>
        <p:spPr>
          <a:xfrm>
            <a:off x="7397496" y="1773937"/>
            <a:ext cx="4423033" cy="4690867"/>
          </a:xfrm>
          <a:prstGeom prst="rect">
            <a:avLst/>
          </a:prstGeom>
          <a:noFill/>
          <a:ln w="31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45714" rtlCol="0" anchor="t"/>
          <a:lstStyle/>
          <a:p>
            <a:endPar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Verdana" panose="020B0604030504040204" pitchFamily="34" charset="0"/>
            </a:endParaRPr>
          </a:p>
        </p:txBody>
      </p:sp>
      <p:sp>
        <p:nvSpPr>
          <p:cNvPr id="10" name="TextBox 24">
            <a:extLst>
              <a:ext uri="{FF2B5EF4-FFF2-40B4-BE49-F238E27FC236}">
                <a16:creationId xmlns:a16="http://schemas.microsoft.com/office/drawing/2014/main" id="{2A118A58-EDBC-439F-BD13-ABCF8AFB65F6}"/>
              </a:ext>
            </a:extLst>
          </p:cNvPr>
          <p:cNvSpPr txBox="1"/>
          <p:nvPr/>
        </p:nvSpPr>
        <p:spPr>
          <a:xfrm>
            <a:off x="7539511" y="1721973"/>
            <a:ext cx="1366743" cy="307777"/>
          </a:xfrm>
          <a:prstGeom prst="rect">
            <a:avLst/>
          </a:prstGeom>
          <a:noFill/>
        </p:spPr>
        <p:txBody>
          <a:bodyPr wrap="square" lIns="0" tIns="0" rIns="0" bIns="0" rtlCol="0" anchor="b">
            <a:noAutofit/>
          </a:bodyPr>
          <a:lstStyle/>
          <a:p>
            <a:r>
              <a:rPr lang="en-US" sz="1200" b="1" dirty="0">
                <a:solidFill>
                  <a:schemeClr val="accent2"/>
                </a:solidFill>
                <a:latin typeface="Roboto" panose="02000000000000000000" pitchFamily="2" charset="0"/>
                <a:ea typeface="Roboto" panose="02000000000000000000" pitchFamily="2" charset="0"/>
                <a:cs typeface="Verdana" panose="020B0604030504040204" pitchFamily="34" charset="0"/>
                <a:sym typeface="Verdana" panose="020B0604030504040204" pitchFamily="34" charset="0"/>
              </a:rPr>
              <a:t>Key insights</a:t>
            </a:r>
          </a:p>
        </p:txBody>
      </p:sp>
      <p:cxnSp>
        <p:nvCxnSpPr>
          <p:cNvPr id="11" name="Conector recto 17">
            <a:extLst>
              <a:ext uri="{FF2B5EF4-FFF2-40B4-BE49-F238E27FC236}">
                <a16:creationId xmlns:a16="http://schemas.microsoft.com/office/drawing/2014/main" id="{5E5C5F43-6DD0-4EC5-95B1-44691D306D78}"/>
              </a:ext>
            </a:extLst>
          </p:cNvPr>
          <p:cNvCxnSpPr>
            <a:cxnSpLocks/>
          </p:cNvCxnSpPr>
          <p:nvPr/>
        </p:nvCxnSpPr>
        <p:spPr>
          <a:xfrm>
            <a:off x="7539511" y="2065871"/>
            <a:ext cx="1894452"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Rectangle 1">
            <a:extLst>
              <a:ext uri="{FF2B5EF4-FFF2-40B4-BE49-F238E27FC236}">
                <a16:creationId xmlns:a16="http://schemas.microsoft.com/office/drawing/2014/main" id="{70FBE701-94F5-411D-9344-491860B8CAED}"/>
              </a:ext>
            </a:extLst>
          </p:cNvPr>
          <p:cNvSpPr>
            <a:spLocks noChangeArrowheads="1"/>
          </p:cNvSpPr>
          <p:nvPr/>
        </p:nvSpPr>
        <p:spPr bwMode="auto">
          <a:xfrm>
            <a:off x="7539511" y="2082742"/>
            <a:ext cx="4423033"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lang="ru-RU" altLang="ru-RU" sz="1200" b="1" dirty="0" err="1">
                <a:solidFill>
                  <a:schemeClr val="accent2"/>
                </a:solidFill>
                <a:latin typeface="Roboto" panose="02000000000000000000" pitchFamily="2" charset="0"/>
                <a:ea typeface="Roboto" panose="02000000000000000000" pitchFamily="2" charset="0"/>
              </a:rPr>
              <a:t>Trans-Caspian</a:t>
            </a:r>
            <a:r>
              <a:rPr lang="ru-RU" altLang="ru-RU" sz="1200" b="1" dirty="0">
                <a:solidFill>
                  <a:schemeClr val="accent2"/>
                </a:solidFill>
                <a:latin typeface="Roboto" panose="02000000000000000000" pitchFamily="2" charset="0"/>
                <a:ea typeface="Roboto" panose="02000000000000000000" pitchFamily="2" charset="0"/>
              </a:rPr>
              <a:t> </a:t>
            </a:r>
            <a:r>
              <a:rPr lang="ru-RU" altLang="ru-RU" sz="1200" b="1" dirty="0" err="1">
                <a:solidFill>
                  <a:schemeClr val="accent2"/>
                </a:solidFill>
                <a:latin typeface="Roboto" panose="02000000000000000000" pitchFamily="2" charset="0"/>
                <a:ea typeface="Roboto" panose="02000000000000000000" pitchFamily="2" charset="0"/>
              </a:rPr>
              <a:t>International</a:t>
            </a:r>
            <a:r>
              <a:rPr lang="ru-RU" altLang="ru-RU" sz="1200" b="1" dirty="0">
                <a:solidFill>
                  <a:schemeClr val="accent2"/>
                </a:solidFill>
                <a:latin typeface="Roboto" panose="02000000000000000000" pitchFamily="2" charset="0"/>
                <a:ea typeface="Roboto" panose="02000000000000000000" pitchFamily="2" charset="0"/>
              </a:rPr>
              <a:t> </a:t>
            </a:r>
            <a:r>
              <a:rPr lang="ru-RU" altLang="ru-RU" sz="1200" b="1" dirty="0" err="1">
                <a:solidFill>
                  <a:schemeClr val="accent2"/>
                </a:solidFill>
                <a:latin typeface="Roboto" panose="02000000000000000000" pitchFamily="2" charset="0"/>
                <a:ea typeface="Roboto" panose="02000000000000000000" pitchFamily="2" charset="0"/>
              </a:rPr>
              <a:t>Transport</a:t>
            </a:r>
            <a:r>
              <a:rPr lang="ru-RU" altLang="ru-RU" sz="1200" b="1" dirty="0">
                <a:solidFill>
                  <a:schemeClr val="accent2"/>
                </a:solidFill>
                <a:latin typeface="Roboto" panose="02000000000000000000" pitchFamily="2" charset="0"/>
                <a:ea typeface="Roboto" panose="02000000000000000000" pitchFamily="2" charset="0"/>
              </a:rPr>
              <a:t> </a:t>
            </a:r>
            <a:r>
              <a:rPr lang="ru-RU" altLang="ru-RU" sz="1200" b="1" dirty="0" err="1">
                <a:solidFill>
                  <a:schemeClr val="accent2"/>
                </a:solidFill>
                <a:latin typeface="Roboto" panose="02000000000000000000" pitchFamily="2" charset="0"/>
                <a:ea typeface="Roboto" panose="02000000000000000000" pitchFamily="2" charset="0"/>
              </a:rPr>
              <a:t>Route</a:t>
            </a:r>
            <a:r>
              <a:rPr lang="ru-RU" altLang="ru-RU" sz="1200" b="1" dirty="0">
                <a:solidFill>
                  <a:schemeClr val="accent2"/>
                </a:solidFill>
                <a:latin typeface="Roboto" panose="02000000000000000000" pitchFamily="2" charset="0"/>
                <a:ea typeface="Roboto" panose="02000000000000000000" pitchFamily="2" charset="0"/>
              </a:rPr>
              <a:t> (TITR)</a:t>
            </a:r>
          </a:p>
          <a:p>
            <a:pPr marL="0" marR="0" lvl="0" indent="0" algn="l" defTabSz="914400" rtl="0" eaLnBrk="0" fontAlgn="base" latinLnBrk="0" hangingPunct="0">
              <a:lnSpc>
                <a:spcPct val="100000"/>
              </a:lnSpc>
              <a:spcBef>
                <a:spcPct val="0"/>
              </a:spcBef>
              <a:spcAft>
                <a:spcPct val="0"/>
              </a:spcAft>
              <a:buClrTx/>
              <a:buSzTx/>
              <a:tabLst/>
            </a:pPr>
            <a:r>
              <a:rPr lang="ru-RU" altLang="ru-RU" sz="1200" dirty="0" err="1">
                <a:latin typeface="Roboto" panose="02000000000000000000" pitchFamily="2" charset="0"/>
                <a:ea typeface="Roboto" panose="02000000000000000000" pitchFamily="2" charset="0"/>
                <a:cs typeface="Times New Roman" panose="02020603050405020304" pitchFamily="18" charset="0"/>
              </a:rPr>
              <a:t>Links</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Southeast</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Asia</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and</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China</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to</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Europe</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via</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Kazakhstan</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the</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Caspian</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Sea</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Azerbaijan</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Georgia</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Turkey</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and</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the</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Black</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Sea</a:t>
            </a:r>
            <a:r>
              <a:rPr lang="ru-RU" altLang="ru-RU" sz="1200" dirty="0">
                <a:latin typeface="Roboto" panose="02000000000000000000" pitchFamily="2" charset="0"/>
                <a:ea typeface="Roboto" panose="02000000000000000000" pitchFamily="2"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tabLst/>
            </a:pPr>
            <a:endParaRPr lang="ru-RU" altLang="ru-RU" sz="1200" dirty="0">
              <a:latin typeface="Roboto" panose="02000000000000000000" pitchFamily="2" charset="0"/>
              <a:ea typeface="Roboto" panose="02000000000000000000" pitchFamily="2"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pPr>
            <a:r>
              <a:rPr lang="ru-RU" altLang="ru-RU" sz="1200" b="1" dirty="0" err="1">
                <a:solidFill>
                  <a:schemeClr val="accent2"/>
                </a:solidFill>
                <a:latin typeface="Roboto" panose="02000000000000000000" pitchFamily="2" charset="0"/>
                <a:ea typeface="Roboto" panose="02000000000000000000" pitchFamily="2" charset="0"/>
              </a:rPr>
              <a:t>Baku-Tbilisi-Kars</a:t>
            </a:r>
            <a:r>
              <a:rPr lang="ru-RU" altLang="ru-RU" sz="1200" b="1" dirty="0">
                <a:solidFill>
                  <a:schemeClr val="accent2"/>
                </a:solidFill>
                <a:latin typeface="Roboto" panose="02000000000000000000" pitchFamily="2" charset="0"/>
                <a:ea typeface="Roboto" panose="02000000000000000000" pitchFamily="2" charset="0"/>
              </a:rPr>
              <a:t> (BTK) </a:t>
            </a:r>
            <a:r>
              <a:rPr lang="ru-RU" altLang="ru-RU" sz="1200" b="1" dirty="0" err="1">
                <a:solidFill>
                  <a:schemeClr val="accent2"/>
                </a:solidFill>
                <a:latin typeface="Roboto" panose="02000000000000000000" pitchFamily="2" charset="0"/>
                <a:ea typeface="Roboto" panose="02000000000000000000" pitchFamily="2" charset="0"/>
              </a:rPr>
              <a:t>Railway</a:t>
            </a:r>
            <a:endParaRPr lang="ru-RU" altLang="ru-RU" sz="1200" b="1" dirty="0">
              <a:solidFill>
                <a:schemeClr val="accent2"/>
              </a:solidFill>
              <a:latin typeface="Roboto" panose="02000000000000000000" pitchFamily="2" charset="0"/>
              <a:ea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tabLst/>
            </a:pPr>
            <a:r>
              <a:rPr lang="ru-RU" altLang="ru-RU" sz="1200" dirty="0" err="1">
                <a:latin typeface="Roboto" panose="02000000000000000000" pitchFamily="2" charset="0"/>
                <a:ea typeface="Roboto" panose="02000000000000000000" pitchFamily="2" charset="0"/>
                <a:cs typeface="Times New Roman" panose="02020603050405020304" pitchFamily="18" charset="0"/>
              </a:rPr>
              <a:t>Operates</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since</a:t>
            </a:r>
            <a:r>
              <a:rPr lang="ru-RU" altLang="ru-RU" sz="1200" dirty="0">
                <a:latin typeface="Roboto" panose="02000000000000000000" pitchFamily="2" charset="0"/>
                <a:ea typeface="Roboto" panose="02000000000000000000" pitchFamily="2" charset="0"/>
                <a:cs typeface="Times New Roman" panose="02020603050405020304" pitchFamily="18" charset="0"/>
              </a:rPr>
              <a:t> 2017, </a:t>
            </a:r>
            <a:r>
              <a:rPr lang="ru-RU" altLang="ru-RU" sz="1200" dirty="0" err="1">
                <a:latin typeface="Roboto" panose="02000000000000000000" pitchFamily="2" charset="0"/>
                <a:ea typeface="Roboto" panose="02000000000000000000" pitchFamily="2" charset="0"/>
                <a:cs typeface="Times New Roman" panose="02020603050405020304" pitchFamily="18" charset="0"/>
              </a:rPr>
              <a:t>connecting</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Azerbaijan</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Georgia</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and</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Turkey</a:t>
            </a:r>
            <a:r>
              <a:rPr lang="ru-RU" altLang="ru-RU" sz="1200" dirty="0">
                <a:latin typeface="Roboto" panose="02000000000000000000" pitchFamily="2" charset="0"/>
                <a:ea typeface="Roboto" panose="02000000000000000000" pitchFamily="2"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tabLst/>
            </a:pPr>
            <a:r>
              <a:rPr lang="ru-RU" altLang="ru-RU" sz="1200" dirty="0" err="1">
                <a:latin typeface="Roboto" panose="02000000000000000000" pitchFamily="2" charset="0"/>
                <a:ea typeface="Roboto" panose="02000000000000000000" pitchFamily="2" charset="0"/>
                <a:cs typeface="Times New Roman" panose="02020603050405020304" pitchFamily="18" charset="0"/>
              </a:rPr>
              <a:t>Annual</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capacity</a:t>
            </a:r>
            <a:r>
              <a:rPr lang="ru-RU" altLang="ru-RU" sz="1200" dirty="0">
                <a:latin typeface="Roboto" panose="02000000000000000000" pitchFamily="2" charset="0"/>
                <a:ea typeface="Roboto" panose="02000000000000000000" pitchFamily="2" charset="0"/>
                <a:cs typeface="Times New Roman" panose="02020603050405020304" pitchFamily="18" charset="0"/>
              </a:rPr>
              <a:t>: 1 </a:t>
            </a:r>
            <a:r>
              <a:rPr lang="ru-RU" altLang="ru-RU" sz="1200" dirty="0" err="1">
                <a:latin typeface="Roboto" panose="02000000000000000000" pitchFamily="2" charset="0"/>
                <a:ea typeface="Roboto" panose="02000000000000000000" pitchFamily="2" charset="0"/>
                <a:cs typeface="Times New Roman" panose="02020603050405020304" pitchFamily="18" charset="0"/>
              </a:rPr>
              <a:t>million</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passengers</a:t>
            </a:r>
            <a:r>
              <a:rPr lang="ru-RU" altLang="ru-RU" sz="1200" dirty="0">
                <a:latin typeface="Roboto" panose="02000000000000000000" pitchFamily="2" charset="0"/>
                <a:ea typeface="Roboto" panose="02000000000000000000" pitchFamily="2" charset="0"/>
                <a:cs typeface="Times New Roman" panose="02020603050405020304" pitchFamily="18" charset="0"/>
              </a:rPr>
              <a:t>, 6.5 </a:t>
            </a:r>
            <a:r>
              <a:rPr lang="ru-RU" altLang="ru-RU" sz="1200" dirty="0" err="1">
                <a:latin typeface="Roboto" panose="02000000000000000000" pitchFamily="2" charset="0"/>
                <a:ea typeface="Roboto" panose="02000000000000000000" pitchFamily="2" charset="0"/>
                <a:cs typeface="Times New Roman" panose="02020603050405020304" pitchFamily="18" charset="0"/>
              </a:rPr>
              <a:t>million</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tons</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of</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cargo</a:t>
            </a:r>
            <a:r>
              <a:rPr lang="ru-RU" altLang="ru-RU" sz="1200" dirty="0">
                <a:latin typeface="Roboto" panose="02000000000000000000" pitchFamily="2" charset="0"/>
                <a:ea typeface="Roboto" panose="02000000000000000000" pitchFamily="2"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tabLst/>
            </a:pPr>
            <a:endParaRPr lang="ru-RU" altLang="ru-RU" sz="1200" dirty="0">
              <a:latin typeface="Roboto" panose="02000000000000000000" pitchFamily="2" charset="0"/>
              <a:ea typeface="Roboto" panose="02000000000000000000" pitchFamily="2"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pPr>
            <a:r>
              <a:rPr lang="ru-RU" altLang="ru-RU" sz="1200" b="1" dirty="0" err="1">
                <a:solidFill>
                  <a:schemeClr val="accent2"/>
                </a:solidFill>
                <a:latin typeface="Roboto" panose="02000000000000000000" pitchFamily="2" charset="0"/>
                <a:ea typeface="Roboto" panose="02000000000000000000" pitchFamily="2" charset="0"/>
              </a:rPr>
              <a:t>Baku-Tbilisi-Ceyhan</a:t>
            </a:r>
            <a:r>
              <a:rPr lang="ru-RU" altLang="ru-RU" sz="1200" b="1" dirty="0">
                <a:solidFill>
                  <a:schemeClr val="accent2"/>
                </a:solidFill>
                <a:latin typeface="Roboto" panose="02000000000000000000" pitchFamily="2" charset="0"/>
                <a:ea typeface="Roboto" panose="02000000000000000000" pitchFamily="2" charset="0"/>
              </a:rPr>
              <a:t> (BTC) </a:t>
            </a:r>
            <a:r>
              <a:rPr lang="ru-RU" altLang="ru-RU" sz="1200" b="1" dirty="0" err="1">
                <a:solidFill>
                  <a:schemeClr val="accent2"/>
                </a:solidFill>
                <a:latin typeface="Roboto" panose="02000000000000000000" pitchFamily="2" charset="0"/>
                <a:ea typeface="Roboto" panose="02000000000000000000" pitchFamily="2" charset="0"/>
              </a:rPr>
              <a:t>Oil</a:t>
            </a:r>
            <a:r>
              <a:rPr lang="ru-RU" altLang="ru-RU" sz="1200" b="1" dirty="0">
                <a:solidFill>
                  <a:schemeClr val="accent2"/>
                </a:solidFill>
                <a:latin typeface="Roboto" panose="02000000000000000000" pitchFamily="2" charset="0"/>
                <a:ea typeface="Roboto" panose="02000000000000000000" pitchFamily="2" charset="0"/>
              </a:rPr>
              <a:t> </a:t>
            </a:r>
            <a:r>
              <a:rPr lang="ru-RU" altLang="ru-RU" sz="1200" b="1" dirty="0" err="1">
                <a:solidFill>
                  <a:schemeClr val="accent2"/>
                </a:solidFill>
                <a:latin typeface="Roboto" panose="02000000000000000000" pitchFamily="2" charset="0"/>
                <a:ea typeface="Roboto" panose="02000000000000000000" pitchFamily="2" charset="0"/>
              </a:rPr>
              <a:t>Pipeline</a:t>
            </a:r>
            <a:endParaRPr lang="ru-RU" altLang="ru-RU" sz="1200" b="1" dirty="0">
              <a:solidFill>
                <a:schemeClr val="accent2"/>
              </a:solidFill>
              <a:latin typeface="Roboto" panose="02000000000000000000" pitchFamily="2" charset="0"/>
              <a:ea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tabLst/>
            </a:pPr>
            <a:r>
              <a:rPr lang="ru-RU" altLang="ru-RU" sz="1200" dirty="0" err="1">
                <a:latin typeface="Roboto" panose="02000000000000000000" pitchFamily="2" charset="0"/>
                <a:ea typeface="Roboto" panose="02000000000000000000" pitchFamily="2" charset="0"/>
                <a:cs typeface="Times New Roman" panose="02020603050405020304" pitchFamily="18" charset="0"/>
              </a:rPr>
              <a:t>Transports</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Caspian</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crude</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oil</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to</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the</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Mediterranean</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coast</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of</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Turkey</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tabLst/>
            </a:pPr>
            <a:r>
              <a:rPr lang="ru-RU" altLang="ru-RU" sz="1200" dirty="0" err="1">
                <a:latin typeface="Roboto" panose="02000000000000000000" pitchFamily="2" charset="0"/>
                <a:ea typeface="Roboto" panose="02000000000000000000" pitchFamily="2" charset="0"/>
                <a:cs typeface="Times New Roman" panose="02020603050405020304" pitchFamily="18" charset="0"/>
              </a:rPr>
              <a:t>Capacity</a:t>
            </a:r>
            <a:r>
              <a:rPr lang="ru-RU" altLang="ru-RU" sz="1200" dirty="0">
                <a:latin typeface="Roboto" panose="02000000000000000000" pitchFamily="2" charset="0"/>
                <a:ea typeface="Roboto" panose="02000000000000000000" pitchFamily="2" charset="0"/>
                <a:cs typeface="Times New Roman" panose="02020603050405020304" pitchFamily="18" charset="0"/>
              </a:rPr>
              <a:t>: ~1 </a:t>
            </a:r>
            <a:r>
              <a:rPr lang="ru-RU" altLang="ru-RU" sz="1200" dirty="0" err="1">
                <a:latin typeface="Roboto" panose="02000000000000000000" pitchFamily="2" charset="0"/>
                <a:ea typeface="Roboto" panose="02000000000000000000" pitchFamily="2" charset="0"/>
                <a:cs typeface="Times New Roman" panose="02020603050405020304" pitchFamily="18" charset="0"/>
              </a:rPr>
              <a:t>million</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barrels</a:t>
            </a:r>
            <a:r>
              <a:rPr lang="ru-RU" altLang="ru-RU" sz="1200" dirty="0">
                <a:latin typeface="Roboto" panose="02000000000000000000" pitchFamily="2" charset="0"/>
                <a:ea typeface="Roboto" panose="02000000000000000000" pitchFamily="2" charset="0"/>
                <a:cs typeface="Times New Roman" panose="02020603050405020304" pitchFamily="18" charset="0"/>
              </a:rPr>
              <a:t>/</a:t>
            </a:r>
            <a:r>
              <a:rPr lang="ru-RU" altLang="ru-RU" sz="1200" dirty="0" err="1">
                <a:latin typeface="Roboto" panose="02000000000000000000" pitchFamily="2" charset="0"/>
                <a:ea typeface="Roboto" panose="02000000000000000000" pitchFamily="2" charset="0"/>
                <a:cs typeface="Times New Roman" panose="02020603050405020304" pitchFamily="18" charset="0"/>
              </a:rPr>
              <a:t>day</a:t>
            </a:r>
            <a:r>
              <a:rPr lang="ru-RU" altLang="ru-RU" sz="1200" dirty="0">
                <a:latin typeface="Roboto" panose="02000000000000000000" pitchFamily="2" charset="0"/>
                <a:ea typeface="Roboto" panose="02000000000000000000" pitchFamily="2"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tabLst/>
            </a:pPr>
            <a:endParaRPr lang="ru-RU" altLang="ru-RU" sz="1200" dirty="0">
              <a:latin typeface="Roboto" panose="02000000000000000000" pitchFamily="2" charset="0"/>
              <a:ea typeface="Roboto" panose="02000000000000000000" pitchFamily="2"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pPr>
            <a:r>
              <a:rPr lang="ru-RU" altLang="ru-RU" sz="1200" b="1" dirty="0" err="1">
                <a:solidFill>
                  <a:schemeClr val="accent2"/>
                </a:solidFill>
                <a:latin typeface="Roboto" panose="02000000000000000000" pitchFamily="2" charset="0"/>
                <a:ea typeface="Roboto" panose="02000000000000000000" pitchFamily="2" charset="0"/>
              </a:rPr>
              <a:t>Baku-Tbilisi-Erzurum</a:t>
            </a:r>
            <a:r>
              <a:rPr lang="ru-RU" altLang="ru-RU" sz="1200" b="1" dirty="0">
                <a:solidFill>
                  <a:schemeClr val="accent2"/>
                </a:solidFill>
                <a:latin typeface="Roboto" panose="02000000000000000000" pitchFamily="2" charset="0"/>
                <a:ea typeface="Roboto" panose="02000000000000000000" pitchFamily="2" charset="0"/>
              </a:rPr>
              <a:t> (BTE) </a:t>
            </a:r>
            <a:r>
              <a:rPr lang="ru-RU" altLang="ru-RU" sz="1200" b="1" dirty="0" err="1">
                <a:solidFill>
                  <a:schemeClr val="accent2"/>
                </a:solidFill>
                <a:latin typeface="Roboto" panose="02000000000000000000" pitchFamily="2" charset="0"/>
                <a:ea typeface="Roboto" panose="02000000000000000000" pitchFamily="2" charset="0"/>
              </a:rPr>
              <a:t>Gas</a:t>
            </a:r>
            <a:r>
              <a:rPr lang="ru-RU" altLang="ru-RU" sz="1200" b="1" dirty="0">
                <a:solidFill>
                  <a:schemeClr val="accent2"/>
                </a:solidFill>
                <a:latin typeface="Roboto" panose="02000000000000000000" pitchFamily="2" charset="0"/>
                <a:ea typeface="Roboto" panose="02000000000000000000" pitchFamily="2" charset="0"/>
              </a:rPr>
              <a:t> </a:t>
            </a:r>
            <a:r>
              <a:rPr lang="ru-RU" altLang="ru-RU" sz="1200" b="1" dirty="0" err="1">
                <a:solidFill>
                  <a:schemeClr val="accent2"/>
                </a:solidFill>
                <a:latin typeface="Roboto" panose="02000000000000000000" pitchFamily="2" charset="0"/>
                <a:ea typeface="Roboto" panose="02000000000000000000" pitchFamily="2" charset="0"/>
              </a:rPr>
              <a:t>Pipeline</a:t>
            </a:r>
            <a:endParaRPr lang="ru-RU" altLang="ru-RU" sz="1200" b="1" dirty="0">
              <a:solidFill>
                <a:schemeClr val="accent2"/>
              </a:solidFill>
              <a:latin typeface="Roboto" panose="02000000000000000000" pitchFamily="2" charset="0"/>
              <a:ea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tabLst/>
            </a:pPr>
            <a:r>
              <a:rPr lang="ru-RU" altLang="ru-RU" sz="1200" dirty="0" err="1">
                <a:latin typeface="Roboto" panose="02000000000000000000" pitchFamily="2" charset="0"/>
                <a:ea typeface="Roboto" panose="02000000000000000000" pitchFamily="2" charset="0"/>
                <a:cs typeface="Times New Roman" panose="02020603050405020304" pitchFamily="18" charset="0"/>
              </a:rPr>
              <a:t>Part</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of</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the</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Southern</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Gas</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Corridor</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delivering</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Shah</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Deniz</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field</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gas</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to</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Turkey</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and</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Europe</a:t>
            </a:r>
            <a:r>
              <a:rPr lang="ru-RU" altLang="ru-RU" sz="1200" dirty="0">
                <a:latin typeface="Roboto" panose="02000000000000000000" pitchFamily="2" charset="0"/>
                <a:ea typeface="Roboto" panose="02000000000000000000" pitchFamily="2"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tabLst/>
            </a:pPr>
            <a:r>
              <a:rPr lang="ru-RU" altLang="ru-RU" sz="1200" dirty="0" err="1">
                <a:latin typeface="Roboto" panose="02000000000000000000" pitchFamily="2" charset="0"/>
                <a:ea typeface="Roboto" panose="02000000000000000000" pitchFamily="2" charset="0"/>
                <a:cs typeface="Times New Roman" panose="02020603050405020304" pitchFamily="18" charset="0"/>
              </a:rPr>
              <a:t>Capacity</a:t>
            </a:r>
            <a:r>
              <a:rPr lang="ru-RU" altLang="ru-RU" sz="1200" dirty="0">
                <a:latin typeface="Roboto" panose="02000000000000000000" pitchFamily="2" charset="0"/>
                <a:ea typeface="Roboto" panose="02000000000000000000" pitchFamily="2" charset="0"/>
                <a:cs typeface="Times New Roman" panose="02020603050405020304" pitchFamily="18" charset="0"/>
              </a:rPr>
              <a:t>: 7 </a:t>
            </a:r>
            <a:r>
              <a:rPr lang="ru-RU" altLang="ru-RU" sz="1200" dirty="0" err="1">
                <a:latin typeface="Roboto" panose="02000000000000000000" pitchFamily="2" charset="0"/>
                <a:ea typeface="Roboto" panose="02000000000000000000" pitchFamily="2" charset="0"/>
                <a:cs typeface="Times New Roman" panose="02020603050405020304" pitchFamily="18" charset="0"/>
              </a:rPr>
              <a:t>billion</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cubic</a:t>
            </a:r>
            <a:r>
              <a:rPr lang="ru-RU" altLang="ru-RU" sz="1200" dirty="0">
                <a:latin typeface="Roboto" panose="02000000000000000000" pitchFamily="2" charset="0"/>
                <a:ea typeface="Roboto" panose="02000000000000000000" pitchFamily="2" charset="0"/>
                <a:cs typeface="Times New Roman" panose="02020603050405020304" pitchFamily="18" charset="0"/>
              </a:rPr>
              <a:t> </a:t>
            </a:r>
            <a:r>
              <a:rPr lang="ru-RU" altLang="ru-RU" sz="1200" dirty="0" err="1">
                <a:latin typeface="Roboto" panose="02000000000000000000" pitchFamily="2" charset="0"/>
                <a:ea typeface="Roboto" panose="02000000000000000000" pitchFamily="2" charset="0"/>
                <a:cs typeface="Times New Roman" panose="02020603050405020304" pitchFamily="18" charset="0"/>
              </a:rPr>
              <a:t>meters</a:t>
            </a:r>
            <a:r>
              <a:rPr lang="ru-RU" altLang="ru-RU" sz="1200" dirty="0">
                <a:latin typeface="Roboto" panose="02000000000000000000" pitchFamily="2" charset="0"/>
                <a:ea typeface="Roboto" panose="02000000000000000000" pitchFamily="2" charset="0"/>
                <a:cs typeface="Times New Roman" panose="02020603050405020304" pitchFamily="18" charset="0"/>
              </a:rPr>
              <a:t>/</a:t>
            </a:r>
            <a:r>
              <a:rPr lang="ru-RU" altLang="ru-RU" sz="1200" dirty="0" err="1">
                <a:latin typeface="Roboto" panose="02000000000000000000" pitchFamily="2" charset="0"/>
                <a:ea typeface="Roboto" panose="02000000000000000000" pitchFamily="2" charset="0"/>
                <a:cs typeface="Times New Roman" panose="02020603050405020304" pitchFamily="18" charset="0"/>
              </a:rPr>
              <a:t>year</a:t>
            </a:r>
            <a:endParaRPr lang="ru-RU" altLang="ru-RU" sz="1200" dirty="0">
              <a:latin typeface="Roboto" panose="02000000000000000000" pitchFamily="2" charset="0"/>
              <a:ea typeface="Roboto" panose="02000000000000000000" pitchFamily="2"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pPr>
            <a:endParaRPr lang="ru-RU" altLang="ru-RU" sz="1200" dirty="0">
              <a:latin typeface="Roboto" panose="02000000000000000000" pitchFamily="2" charset="0"/>
              <a:ea typeface="Roboto" panose="02000000000000000000" pitchFamily="2" charset="0"/>
              <a:cs typeface="Times New Roman" panose="02020603050405020304" pitchFamily="18" charset="0"/>
            </a:endParaRPr>
          </a:p>
          <a:p>
            <a:pPr defTabSz="914400" eaLnBrk="0" fontAlgn="base" hangingPunct="0">
              <a:spcBef>
                <a:spcPct val="0"/>
              </a:spcBef>
              <a:spcAft>
                <a:spcPct val="0"/>
              </a:spcAft>
            </a:pPr>
            <a:r>
              <a:rPr lang="en-US" sz="1200" b="1" dirty="0">
                <a:solidFill>
                  <a:schemeClr val="accent2"/>
                </a:solidFill>
                <a:latin typeface="Roboto" panose="02000000000000000000" pitchFamily="2" charset="0"/>
                <a:ea typeface="Roboto" panose="02000000000000000000" pitchFamily="2" charset="0"/>
              </a:rPr>
              <a:t>The North-South International Transport Corridor </a:t>
            </a:r>
            <a:r>
              <a:rPr lang="en-US" sz="1200" dirty="0">
                <a:latin typeface="Roboto" panose="02000000000000000000" pitchFamily="2" charset="0"/>
                <a:ea typeface="Roboto" panose="02000000000000000000" pitchFamily="2" charset="0"/>
                <a:cs typeface="Times New Roman" panose="02020603050405020304" pitchFamily="18" charset="0"/>
              </a:rPr>
              <a:t>is a multimodal route that links the northwestern part of the EAEU with the CA region, the Persian Gulf and Indian Ocean countries.</a:t>
            </a:r>
            <a:endParaRPr lang="x-none" sz="1200" dirty="0">
              <a:latin typeface="Roboto" panose="02000000000000000000" pitchFamily="2" charset="0"/>
              <a:ea typeface="Roboto" panose="02000000000000000000" pitchFamily="2"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pPr>
            <a:endParaRPr lang="ru-RU" altLang="ru-RU" sz="1200" dirty="0">
              <a:latin typeface="Roboto" panose="02000000000000000000"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1111102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Прямоугольник 17">
            <a:extLst>
              <a:ext uri="{FF2B5EF4-FFF2-40B4-BE49-F238E27FC236}">
                <a16:creationId xmlns:a16="http://schemas.microsoft.com/office/drawing/2014/main" id="{F22AE91C-4C49-478E-B10E-2FA792736397}"/>
              </a:ext>
            </a:extLst>
          </p:cNvPr>
          <p:cNvSpPr/>
          <p:nvPr/>
        </p:nvSpPr>
        <p:spPr>
          <a:xfrm>
            <a:off x="0" y="2784679"/>
            <a:ext cx="12192000" cy="7550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14" name="Группа 13">
            <a:extLst>
              <a:ext uri="{FF2B5EF4-FFF2-40B4-BE49-F238E27FC236}">
                <a16:creationId xmlns:a16="http://schemas.microsoft.com/office/drawing/2014/main" id="{955E7985-0E41-4761-BC91-8B951A64AB19}"/>
              </a:ext>
            </a:extLst>
          </p:cNvPr>
          <p:cNvGrpSpPr/>
          <p:nvPr/>
        </p:nvGrpSpPr>
        <p:grpSpPr>
          <a:xfrm>
            <a:off x="654192" y="1551863"/>
            <a:ext cx="10062576" cy="478998"/>
            <a:chOff x="654192" y="1551863"/>
            <a:chExt cx="10062576" cy="478998"/>
          </a:xfrm>
        </p:grpSpPr>
        <p:sp>
          <p:nvSpPr>
            <p:cNvPr id="6" name="Прямоугольник 5">
              <a:extLst>
                <a:ext uri="{FF2B5EF4-FFF2-40B4-BE49-F238E27FC236}">
                  <a16:creationId xmlns:a16="http://schemas.microsoft.com/office/drawing/2014/main" id="{854046FA-9978-4F94-B8D0-22E7E7FEE302}"/>
                </a:ext>
              </a:extLst>
            </p:cNvPr>
            <p:cNvSpPr/>
            <p:nvPr/>
          </p:nvSpPr>
          <p:spPr>
            <a:xfrm>
              <a:off x="1072896" y="1551863"/>
              <a:ext cx="9643872" cy="369332"/>
            </a:xfrm>
            <a:prstGeom prst="rect">
              <a:avLst/>
            </a:prstGeom>
          </p:spPr>
          <p:txBody>
            <a:bodyPr wrap="square">
              <a:spAutoFit/>
            </a:bodyPr>
            <a:lstStyle/>
            <a:p>
              <a:r>
                <a:rPr lang="en-US" b="1" dirty="0">
                  <a:latin typeface="Roboto" panose="02000000000000000000" pitchFamily="2" charset="0"/>
                  <a:ea typeface="Roboto" panose="02000000000000000000" pitchFamily="2" charset="0"/>
                </a:rPr>
                <a:t>Analysis of trade and economic policy of the Republic of Kazakhstan with the ECO countries</a:t>
              </a:r>
              <a:endParaRPr lang="ru-RU" b="1" dirty="0">
                <a:latin typeface="Roboto" panose="02000000000000000000" pitchFamily="2" charset="0"/>
                <a:ea typeface="Roboto" panose="02000000000000000000" pitchFamily="2" charset="0"/>
              </a:endParaRPr>
            </a:p>
          </p:txBody>
        </p:sp>
        <p:sp>
          <p:nvSpPr>
            <p:cNvPr id="11" name="TextBox 10">
              <a:extLst>
                <a:ext uri="{FF2B5EF4-FFF2-40B4-BE49-F238E27FC236}">
                  <a16:creationId xmlns:a16="http://schemas.microsoft.com/office/drawing/2014/main" id="{A03076F4-A4B9-4DA7-B237-54D5445676F9}"/>
                </a:ext>
              </a:extLst>
            </p:cNvPr>
            <p:cNvSpPr txBox="1"/>
            <p:nvPr/>
          </p:nvSpPr>
          <p:spPr>
            <a:xfrm>
              <a:off x="654192" y="1569196"/>
              <a:ext cx="537327" cy="461665"/>
            </a:xfrm>
            <a:prstGeom prst="rect">
              <a:avLst/>
            </a:prstGeom>
            <a:noFill/>
          </p:spPr>
          <p:txBody>
            <a:bodyPr wrap="none" rtlCol="0">
              <a:spAutoFit/>
            </a:bodyPr>
            <a:lstStyle/>
            <a:p>
              <a:r>
                <a:rPr lang="ru-RU" sz="2400" b="1" dirty="0">
                  <a:latin typeface="Roboto" panose="02000000000000000000" pitchFamily="2" charset="0"/>
                  <a:ea typeface="Roboto" panose="02000000000000000000" pitchFamily="2" charset="0"/>
                </a:rPr>
                <a:t>01</a:t>
              </a:r>
            </a:p>
          </p:txBody>
        </p:sp>
      </p:grpSp>
      <p:grpSp>
        <p:nvGrpSpPr>
          <p:cNvPr id="15" name="Группа 14">
            <a:extLst>
              <a:ext uri="{FF2B5EF4-FFF2-40B4-BE49-F238E27FC236}">
                <a16:creationId xmlns:a16="http://schemas.microsoft.com/office/drawing/2014/main" id="{EC409B89-B958-4AA6-A1DC-84804C6027FC}"/>
              </a:ext>
            </a:extLst>
          </p:cNvPr>
          <p:cNvGrpSpPr/>
          <p:nvPr/>
        </p:nvGrpSpPr>
        <p:grpSpPr>
          <a:xfrm>
            <a:off x="654192" y="2888638"/>
            <a:ext cx="11233008" cy="513599"/>
            <a:chOff x="654192" y="2957889"/>
            <a:chExt cx="11233008" cy="513599"/>
          </a:xfrm>
        </p:grpSpPr>
        <p:sp>
          <p:nvSpPr>
            <p:cNvPr id="8" name="Прямоугольник 7">
              <a:extLst>
                <a:ext uri="{FF2B5EF4-FFF2-40B4-BE49-F238E27FC236}">
                  <a16:creationId xmlns:a16="http://schemas.microsoft.com/office/drawing/2014/main" id="{11801216-F094-4273-BB4A-37B4DBFC93B7}"/>
                </a:ext>
              </a:extLst>
            </p:cNvPr>
            <p:cNvSpPr/>
            <p:nvPr/>
          </p:nvSpPr>
          <p:spPr>
            <a:xfrm>
              <a:off x="1072896" y="2957889"/>
              <a:ext cx="10814304" cy="369332"/>
            </a:xfrm>
            <a:prstGeom prst="rect">
              <a:avLst/>
            </a:prstGeom>
          </p:spPr>
          <p:txBody>
            <a:bodyPr wrap="square">
              <a:spAutoFit/>
            </a:bodyPr>
            <a:lstStyle/>
            <a:p>
              <a:r>
                <a:rPr lang="en-US" b="1" dirty="0">
                  <a:solidFill>
                    <a:schemeClr val="bg1"/>
                  </a:solidFill>
                  <a:latin typeface="Roboto" panose="02000000000000000000" pitchFamily="2" charset="0"/>
                  <a:ea typeface="Roboto" panose="02000000000000000000" pitchFamily="2" charset="0"/>
                </a:rPr>
                <a:t>Analysis of cooperation and investment relations of the Republic of Kazakhstan with the ECO countries</a:t>
              </a:r>
              <a:endParaRPr lang="ru-RU" b="1" dirty="0">
                <a:solidFill>
                  <a:schemeClr val="bg1"/>
                </a:solidFill>
                <a:latin typeface="Roboto" panose="02000000000000000000" pitchFamily="2" charset="0"/>
                <a:ea typeface="Roboto" panose="02000000000000000000" pitchFamily="2" charset="0"/>
              </a:endParaRPr>
            </a:p>
          </p:txBody>
        </p:sp>
        <p:sp>
          <p:nvSpPr>
            <p:cNvPr id="12" name="TextBox 11">
              <a:extLst>
                <a:ext uri="{FF2B5EF4-FFF2-40B4-BE49-F238E27FC236}">
                  <a16:creationId xmlns:a16="http://schemas.microsoft.com/office/drawing/2014/main" id="{2C5A7C40-7DD1-4AF7-B0B6-D62344585300}"/>
                </a:ext>
              </a:extLst>
            </p:cNvPr>
            <p:cNvSpPr txBox="1"/>
            <p:nvPr/>
          </p:nvSpPr>
          <p:spPr>
            <a:xfrm>
              <a:off x="654192" y="3009823"/>
              <a:ext cx="537327" cy="461665"/>
            </a:xfrm>
            <a:prstGeom prst="rect">
              <a:avLst/>
            </a:prstGeom>
            <a:noFill/>
          </p:spPr>
          <p:txBody>
            <a:bodyPr wrap="none" rtlCol="0">
              <a:spAutoFit/>
            </a:bodyPr>
            <a:lstStyle/>
            <a:p>
              <a:r>
                <a:rPr lang="ru-RU" sz="2400" b="1" dirty="0">
                  <a:solidFill>
                    <a:schemeClr val="bg1"/>
                  </a:solidFill>
                  <a:latin typeface="Roboto" panose="02000000000000000000" pitchFamily="2" charset="0"/>
                  <a:ea typeface="Roboto" panose="02000000000000000000" pitchFamily="2" charset="0"/>
                </a:rPr>
                <a:t>02</a:t>
              </a:r>
            </a:p>
          </p:txBody>
        </p:sp>
      </p:grpSp>
      <p:grpSp>
        <p:nvGrpSpPr>
          <p:cNvPr id="16" name="Группа 15">
            <a:extLst>
              <a:ext uri="{FF2B5EF4-FFF2-40B4-BE49-F238E27FC236}">
                <a16:creationId xmlns:a16="http://schemas.microsoft.com/office/drawing/2014/main" id="{BF3E373D-2636-4B32-AF5B-1C06C8A32D7A}"/>
              </a:ext>
            </a:extLst>
          </p:cNvPr>
          <p:cNvGrpSpPr/>
          <p:nvPr/>
        </p:nvGrpSpPr>
        <p:grpSpPr>
          <a:xfrm>
            <a:off x="654192" y="4311949"/>
            <a:ext cx="11013552" cy="646331"/>
            <a:chOff x="654192" y="4311949"/>
            <a:chExt cx="11013552" cy="646331"/>
          </a:xfrm>
        </p:grpSpPr>
        <p:sp>
          <p:nvSpPr>
            <p:cNvPr id="10" name="Прямоугольник 9">
              <a:extLst>
                <a:ext uri="{FF2B5EF4-FFF2-40B4-BE49-F238E27FC236}">
                  <a16:creationId xmlns:a16="http://schemas.microsoft.com/office/drawing/2014/main" id="{5C0CF176-7062-4018-A81F-5FF8E04EEFE2}"/>
                </a:ext>
              </a:extLst>
            </p:cNvPr>
            <p:cNvSpPr/>
            <p:nvPr/>
          </p:nvSpPr>
          <p:spPr>
            <a:xfrm>
              <a:off x="1072896" y="4311949"/>
              <a:ext cx="10594848" cy="646331"/>
            </a:xfrm>
            <a:prstGeom prst="rect">
              <a:avLst/>
            </a:prstGeom>
          </p:spPr>
          <p:txBody>
            <a:bodyPr wrap="square">
              <a:spAutoFit/>
            </a:bodyPr>
            <a:lstStyle/>
            <a:p>
              <a:r>
                <a:rPr lang="en-US" b="1" dirty="0">
                  <a:latin typeface="Roboto" panose="02000000000000000000" pitchFamily="2" charset="0"/>
                  <a:ea typeface="Roboto" panose="02000000000000000000" pitchFamily="2" charset="0"/>
                </a:rPr>
                <a:t>Identification of potential cooperation opportunities between ECO countries, preparation of recommendations</a:t>
              </a:r>
              <a:endParaRPr lang="ru-RU" b="1" dirty="0">
                <a:latin typeface="Roboto" panose="02000000000000000000" pitchFamily="2" charset="0"/>
                <a:ea typeface="Roboto" panose="02000000000000000000" pitchFamily="2" charset="0"/>
              </a:endParaRPr>
            </a:p>
          </p:txBody>
        </p:sp>
        <p:sp>
          <p:nvSpPr>
            <p:cNvPr id="13" name="TextBox 12">
              <a:extLst>
                <a:ext uri="{FF2B5EF4-FFF2-40B4-BE49-F238E27FC236}">
                  <a16:creationId xmlns:a16="http://schemas.microsoft.com/office/drawing/2014/main" id="{E7E4D4E4-92FC-43D9-8A35-DEB326AFA8C6}"/>
                </a:ext>
              </a:extLst>
            </p:cNvPr>
            <p:cNvSpPr txBox="1"/>
            <p:nvPr/>
          </p:nvSpPr>
          <p:spPr>
            <a:xfrm>
              <a:off x="654192" y="4404283"/>
              <a:ext cx="537327" cy="461665"/>
            </a:xfrm>
            <a:prstGeom prst="rect">
              <a:avLst/>
            </a:prstGeom>
            <a:noFill/>
          </p:spPr>
          <p:txBody>
            <a:bodyPr wrap="none" rtlCol="0">
              <a:spAutoFit/>
            </a:bodyPr>
            <a:lstStyle/>
            <a:p>
              <a:r>
                <a:rPr lang="ru-RU" sz="2400" b="1" dirty="0">
                  <a:latin typeface="Roboto" panose="02000000000000000000" pitchFamily="2" charset="0"/>
                  <a:ea typeface="Roboto" panose="02000000000000000000" pitchFamily="2" charset="0"/>
                </a:rPr>
                <a:t>03</a:t>
              </a:r>
            </a:p>
          </p:txBody>
        </p:sp>
      </p:grpSp>
    </p:spTree>
    <p:extLst>
      <p:ext uri="{BB962C8B-B14F-4D97-AF65-F5344CB8AC3E}">
        <p14:creationId xmlns:p14="http://schemas.microsoft.com/office/powerpoint/2010/main" val="2412835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FF98C8-AB5B-95DE-CB7F-793C82759439}"/>
              </a:ext>
            </a:extLst>
          </p:cNvPr>
          <p:cNvSpPr>
            <a:spLocks noGrp="1"/>
          </p:cNvSpPr>
          <p:nvPr>
            <p:ph type="title"/>
          </p:nvPr>
        </p:nvSpPr>
        <p:spPr>
          <a:xfrm>
            <a:off x="124967" y="139375"/>
            <a:ext cx="11695176" cy="681355"/>
          </a:xfrm>
        </p:spPr>
        <p:txBody>
          <a:bodyPr>
            <a:noAutofit/>
          </a:bodyPr>
          <a:lstStyle/>
          <a:p>
            <a:r>
              <a:rPr lang="en-US" sz="2400" b="1" dirty="0">
                <a:latin typeface="Roboto" panose="02000000000000000000" pitchFamily="2" charset="0"/>
                <a:ea typeface="Roboto" panose="02000000000000000000" pitchFamily="2" charset="0"/>
                <a:cs typeface="Arial" panose="020B0604020202020204" pitchFamily="34" charset="0"/>
              </a:rPr>
              <a:t>Analysis of cooperation and investment relations of the Republic of Kazakhstan with the ECO countries</a:t>
            </a:r>
            <a:endParaRPr lang="x-none" sz="2400" b="1" dirty="0">
              <a:solidFill>
                <a:schemeClr val="accent2"/>
              </a:solidFill>
              <a:latin typeface="Roboto" panose="02000000000000000000" pitchFamily="2" charset="0"/>
              <a:ea typeface="Roboto" panose="02000000000000000000" pitchFamily="2" charset="0"/>
              <a:cs typeface="Arial" panose="020B0604020202020204" pitchFamily="34" charset="0"/>
            </a:endParaRPr>
          </a:p>
        </p:txBody>
      </p:sp>
      <p:cxnSp>
        <p:nvCxnSpPr>
          <p:cNvPr id="4" name="Прямая соединительная линия 3">
            <a:extLst>
              <a:ext uri="{FF2B5EF4-FFF2-40B4-BE49-F238E27FC236}">
                <a16:creationId xmlns:a16="http://schemas.microsoft.com/office/drawing/2014/main" id="{D20C29D5-F21E-C3DE-1B56-A663C94CAB02}"/>
              </a:ext>
            </a:extLst>
          </p:cNvPr>
          <p:cNvCxnSpPr/>
          <p:nvPr/>
        </p:nvCxnSpPr>
        <p:spPr>
          <a:xfrm>
            <a:off x="186690" y="1626690"/>
            <a:ext cx="1181862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Номер слайда 2">
            <a:extLst>
              <a:ext uri="{FF2B5EF4-FFF2-40B4-BE49-F238E27FC236}">
                <a16:creationId xmlns:a16="http://schemas.microsoft.com/office/drawing/2014/main" id="{25DA6D01-B190-3703-BA7E-E1A0C8002808}"/>
              </a:ext>
            </a:extLst>
          </p:cNvPr>
          <p:cNvSpPr>
            <a:spLocks noGrp="1"/>
          </p:cNvSpPr>
          <p:nvPr>
            <p:ph type="sldNum" sz="quarter" idx="12"/>
          </p:nvPr>
        </p:nvSpPr>
        <p:spPr/>
        <p:txBody>
          <a:bodyPr/>
          <a:lstStyle/>
          <a:p>
            <a:fld id="{B9A6B7E3-C22C-4CDF-9CA2-833A42E446AA}" type="slidenum">
              <a:rPr lang="x-none" smtClean="0"/>
              <a:t>9</a:t>
            </a:fld>
            <a:endParaRPr lang="x-none"/>
          </a:p>
        </p:txBody>
      </p:sp>
      <p:sp>
        <p:nvSpPr>
          <p:cNvPr id="5" name="Прямоугольник 4">
            <a:extLst>
              <a:ext uri="{FF2B5EF4-FFF2-40B4-BE49-F238E27FC236}">
                <a16:creationId xmlns:a16="http://schemas.microsoft.com/office/drawing/2014/main" id="{A85B1DD9-9BE1-4848-9DDD-23D5947ECD0C}"/>
              </a:ext>
            </a:extLst>
          </p:cNvPr>
          <p:cNvSpPr/>
          <p:nvPr/>
        </p:nvSpPr>
        <p:spPr>
          <a:xfrm>
            <a:off x="155450" y="1006109"/>
            <a:ext cx="11695176" cy="710003"/>
          </a:xfrm>
          <a:prstGeom prst="rect">
            <a:avLst/>
          </a:prstGeom>
        </p:spPr>
        <p:txBody>
          <a:bodyPr wrap="square">
            <a:spAutoFit/>
          </a:bodyPr>
          <a:lstStyle/>
          <a:p>
            <a:pPr algn="just">
              <a:lnSpc>
                <a:spcPct val="115000"/>
              </a:lnSpc>
              <a:spcAft>
                <a:spcPts val="0"/>
              </a:spcAft>
            </a:pPr>
            <a:r>
              <a:rPr lang="en-US" dirty="0"/>
              <a:t>Gross FDI inflow from ECO countries to Kazakhstan in 2023 amounted to 548 million US dollars, which is 12% higher than in 2022 (490 million US dollars). </a:t>
            </a:r>
            <a:endParaRPr lang="en-US" sz="1600" b="1" dirty="0">
              <a:solidFill>
                <a:schemeClr val="accent2"/>
              </a:solidFill>
              <a:latin typeface="Roboto" panose="02000000000000000000" pitchFamily="2" charset="0"/>
              <a:ea typeface="Roboto" panose="02000000000000000000" pitchFamily="2" charset="0"/>
              <a:cs typeface="Times New Roman" panose="02020603050405020304" pitchFamily="18" charset="0"/>
            </a:endParaRPr>
          </a:p>
        </p:txBody>
      </p:sp>
      <p:cxnSp>
        <p:nvCxnSpPr>
          <p:cNvPr id="8" name="Прямая соединительная линия 7">
            <a:extLst>
              <a:ext uri="{FF2B5EF4-FFF2-40B4-BE49-F238E27FC236}">
                <a16:creationId xmlns:a16="http://schemas.microsoft.com/office/drawing/2014/main" id="{C14D86D5-28B2-466A-85E9-054AFF468FED}"/>
              </a:ext>
            </a:extLst>
          </p:cNvPr>
          <p:cNvCxnSpPr>
            <a:cxnSpLocks/>
          </p:cNvCxnSpPr>
          <p:nvPr/>
        </p:nvCxnSpPr>
        <p:spPr>
          <a:xfrm>
            <a:off x="6104382" y="2596896"/>
            <a:ext cx="0" cy="4124579"/>
          </a:xfrm>
          <a:prstGeom prst="line">
            <a:avLst/>
          </a:prstGeom>
        </p:spPr>
        <p:style>
          <a:lnRef idx="1">
            <a:schemeClr val="accent1"/>
          </a:lnRef>
          <a:fillRef idx="0">
            <a:schemeClr val="accent1"/>
          </a:fillRef>
          <a:effectRef idx="0">
            <a:schemeClr val="accent1"/>
          </a:effectRef>
          <a:fontRef idx="minor">
            <a:schemeClr val="tx1"/>
          </a:fontRef>
        </p:style>
      </p:cxnSp>
      <p:sp>
        <p:nvSpPr>
          <p:cNvPr id="11" name="Прямоугольник 10">
            <a:extLst>
              <a:ext uri="{FF2B5EF4-FFF2-40B4-BE49-F238E27FC236}">
                <a16:creationId xmlns:a16="http://schemas.microsoft.com/office/drawing/2014/main" id="{584830B1-3CEC-456C-8641-891C3DA07252}"/>
              </a:ext>
            </a:extLst>
          </p:cNvPr>
          <p:cNvSpPr/>
          <p:nvPr/>
        </p:nvSpPr>
        <p:spPr>
          <a:xfrm>
            <a:off x="124967" y="1716112"/>
            <a:ext cx="61723" cy="51342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a:extLst>
              <a:ext uri="{FF2B5EF4-FFF2-40B4-BE49-F238E27FC236}">
                <a16:creationId xmlns:a16="http://schemas.microsoft.com/office/drawing/2014/main" id="{EDA64D2C-B201-4B14-BD61-A0D0A90C24AD}"/>
              </a:ext>
            </a:extLst>
          </p:cNvPr>
          <p:cNvSpPr/>
          <p:nvPr/>
        </p:nvSpPr>
        <p:spPr>
          <a:xfrm>
            <a:off x="167259" y="1727089"/>
            <a:ext cx="11857481" cy="570797"/>
          </a:xfrm>
          <a:prstGeom prst="rect">
            <a:avLst/>
          </a:prstGeom>
        </p:spPr>
        <p:txBody>
          <a:bodyPr wrap="square">
            <a:spAutoFit/>
          </a:bodyPr>
          <a:lstStyle/>
          <a:p>
            <a:pPr algn="just">
              <a:lnSpc>
                <a:spcPct val="115000"/>
              </a:lnSpc>
              <a:spcAft>
                <a:spcPts val="0"/>
              </a:spcAft>
            </a:pPr>
            <a:r>
              <a:rPr lang="en-US" sz="1400" dirty="0">
                <a:latin typeface="Roboto" panose="02000000000000000000" pitchFamily="2" charset="0"/>
                <a:ea typeface="Roboto" panose="02000000000000000000" pitchFamily="2" charset="0"/>
                <a:cs typeface="Times New Roman" panose="02020603050405020304" pitchFamily="18" charset="0"/>
              </a:rPr>
              <a:t>In annual terms, the largest FDI inflow occurred in 2021, when the volume of investments reached 730 million US dollars. At the same time, it should be noted that 79% of investments from ECO came from investors from Turkey (434 million US dollars).</a:t>
            </a:r>
            <a:endParaRPr lang="ru-RU" sz="1400" dirty="0">
              <a:latin typeface="Roboto" panose="02000000000000000000" pitchFamily="2" charset="0"/>
              <a:ea typeface="Roboto" panose="02000000000000000000" pitchFamily="2" charset="0"/>
              <a:cs typeface="Times New Roman" panose="02020603050405020304" pitchFamily="18" charset="0"/>
            </a:endParaRPr>
          </a:p>
        </p:txBody>
      </p:sp>
      <p:graphicFrame>
        <p:nvGraphicFramePr>
          <p:cNvPr id="13" name="Диаграмма 12">
            <a:extLst>
              <a:ext uri="{FF2B5EF4-FFF2-40B4-BE49-F238E27FC236}">
                <a16:creationId xmlns:a16="http://schemas.microsoft.com/office/drawing/2014/main" id="{56C17582-3731-7C5B-AE7D-EC4FC2356880}"/>
              </a:ext>
            </a:extLst>
          </p:cNvPr>
          <p:cNvGraphicFramePr/>
          <p:nvPr>
            <p:extLst>
              <p:ext uri="{D42A27DB-BD31-4B8C-83A1-F6EECF244321}">
                <p14:modId xmlns:p14="http://schemas.microsoft.com/office/powerpoint/2010/main" val="3026787125"/>
              </p:ext>
            </p:extLst>
          </p:nvPr>
        </p:nvGraphicFramePr>
        <p:xfrm>
          <a:off x="186690" y="2483423"/>
          <a:ext cx="5816348" cy="3702355"/>
        </p:xfrm>
        <a:graphic>
          <a:graphicData uri="http://schemas.openxmlformats.org/drawingml/2006/chart">
            <c:chart xmlns:c="http://schemas.openxmlformats.org/drawingml/2006/chart" xmlns:r="http://schemas.openxmlformats.org/officeDocument/2006/relationships" r:id="rId2"/>
          </a:graphicData>
        </a:graphic>
      </p:graphicFrame>
      <p:grpSp>
        <p:nvGrpSpPr>
          <p:cNvPr id="10" name="Group 9">
            <a:extLst>
              <a:ext uri="{FF2B5EF4-FFF2-40B4-BE49-F238E27FC236}">
                <a16:creationId xmlns:a16="http://schemas.microsoft.com/office/drawing/2014/main" id="{36E9E6AE-1319-37AE-4960-6E3DE6CDA270}"/>
              </a:ext>
            </a:extLst>
          </p:cNvPr>
          <p:cNvGrpSpPr/>
          <p:nvPr/>
        </p:nvGrpSpPr>
        <p:grpSpPr>
          <a:xfrm>
            <a:off x="6205726" y="2586306"/>
            <a:ext cx="5714498" cy="714811"/>
            <a:chOff x="6110485" y="2689158"/>
            <a:chExt cx="5714498" cy="714811"/>
          </a:xfrm>
        </p:grpSpPr>
        <p:sp>
          <p:nvSpPr>
            <p:cNvPr id="7" name="Прямоугольник 6">
              <a:extLst>
                <a:ext uri="{FF2B5EF4-FFF2-40B4-BE49-F238E27FC236}">
                  <a16:creationId xmlns:a16="http://schemas.microsoft.com/office/drawing/2014/main" id="{9BE8A80F-A3DF-40C1-8397-5D769544114E}"/>
                </a:ext>
              </a:extLst>
            </p:cNvPr>
            <p:cNvSpPr/>
            <p:nvPr/>
          </p:nvSpPr>
          <p:spPr>
            <a:xfrm>
              <a:off x="6608326" y="2689158"/>
              <a:ext cx="5216657" cy="714811"/>
            </a:xfrm>
            <a:prstGeom prst="rect">
              <a:avLst/>
            </a:prstGeom>
          </p:spPr>
          <p:txBody>
            <a:bodyPr wrap="square">
              <a:spAutoFit/>
            </a:bodyPr>
            <a:lstStyle/>
            <a:p>
              <a:pPr algn="just">
                <a:lnSpc>
                  <a:spcPct val="115000"/>
                </a:lnSpc>
                <a:spcAft>
                  <a:spcPts val="0"/>
                </a:spcAft>
              </a:pPr>
              <a:r>
                <a:rPr lang="en-US" sz="1200" dirty="0">
                  <a:latin typeface="Roboto" panose="02000000000000000000" pitchFamily="2" charset="0"/>
                  <a:ea typeface="Roboto" panose="02000000000000000000" pitchFamily="2" charset="0"/>
                  <a:cs typeface="Times New Roman" panose="02020603050405020304" pitchFamily="18" charset="0"/>
                </a:rPr>
                <a:t>Within the framework of the ECO the most active investors are from Turkey. The gross inflow of FDI from Turkey to Kazakhstan over 10 years is 3.8 billion US dollars, and the net inflow of FDI is 884 million US dollars. </a:t>
              </a:r>
              <a:endParaRPr lang="ru-RU" sz="1200" dirty="0">
                <a:latin typeface="Roboto" panose="02000000000000000000" pitchFamily="2" charset="0"/>
                <a:ea typeface="Roboto" panose="02000000000000000000" pitchFamily="2" charset="0"/>
                <a:cs typeface="Times New Roman" panose="02020603050405020304" pitchFamily="18" charset="0"/>
              </a:endParaRPr>
            </a:p>
          </p:txBody>
        </p:sp>
        <p:sp>
          <p:nvSpPr>
            <p:cNvPr id="20" name="TextBox 19">
              <a:extLst>
                <a:ext uri="{FF2B5EF4-FFF2-40B4-BE49-F238E27FC236}">
                  <a16:creationId xmlns:a16="http://schemas.microsoft.com/office/drawing/2014/main" id="{63F96F4D-CA46-4663-9BA4-7C29A49A468F}"/>
                </a:ext>
              </a:extLst>
            </p:cNvPr>
            <p:cNvSpPr txBox="1"/>
            <p:nvPr/>
          </p:nvSpPr>
          <p:spPr>
            <a:xfrm>
              <a:off x="6110485" y="2859187"/>
              <a:ext cx="537327" cy="461665"/>
            </a:xfrm>
            <a:prstGeom prst="rect">
              <a:avLst/>
            </a:prstGeom>
            <a:noFill/>
          </p:spPr>
          <p:txBody>
            <a:bodyPr wrap="none" rtlCol="0">
              <a:spAutoFit/>
            </a:bodyPr>
            <a:lstStyle/>
            <a:p>
              <a:r>
                <a:rPr lang="en-US" sz="2400" b="1" dirty="0">
                  <a:solidFill>
                    <a:schemeClr val="accent2"/>
                  </a:solidFill>
                  <a:latin typeface="Roboto" panose="02000000000000000000" pitchFamily="2" charset="0"/>
                  <a:ea typeface="Roboto" panose="02000000000000000000" pitchFamily="2" charset="0"/>
                </a:rPr>
                <a:t>01</a:t>
              </a:r>
              <a:endParaRPr lang="ru-RU" sz="2400" b="1" dirty="0">
                <a:solidFill>
                  <a:schemeClr val="accent2"/>
                </a:solidFill>
                <a:latin typeface="Roboto" panose="02000000000000000000" pitchFamily="2" charset="0"/>
                <a:ea typeface="Roboto" panose="02000000000000000000" pitchFamily="2" charset="0"/>
              </a:endParaRPr>
            </a:p>
          </p:txBody>
        </p:sp>
      </p:grpSp>
      <p:grpSp>
        <p:nvGrpSpPr>
          <p:cNvPr id="14" name="Group 13">
            <a:extLst>
              <a:ext uri="{FF2B5EF4-FFF2-40B4-BE49-F238E27FC236}">
                <a16:creationId xmlns:a16="http://schemas.microsoft.com/office/drawing/2014/main" id="{C1743FE8-186A-C528-05C8-CDE2504FFB79}"/>
              </a:ext>
            </a:extLst>
          </p:cNvPr>
          <p:cNvGrpSpPr/>
          <p:nvPr/>
        </p:nvGrpSpPr>
        <p:grpSpPr>
          <a:xfrm>
            <a:off x="6205726" y="3525299"/>
            <a:ext cx="5850625" cy="714811"/>
            <a:chOff x="6136398" y="3660224"/>
            <a:chExt cx="5850625" cy="714811"/>
          </a:xfrm>
        </p:grpSpPr>
        <p:sp>
          <p:nvSpPr>
            <p:cNvPr id="9" name="Прямоугольник 8">
              <a:extLst>
                <a:ext uri="{FF2B5EF4-FFF2-40B4-BE49-F238E27FC236}">
                  <a16:creationId xmlns:a16="http://schemas.microsoft.com/office/drawing/2014/main" id="{05096808-2194-400A-BD99-2D37923D2060}"/>
                </a:ext>
              </a:extLst>
            </p:cNvPr>
            <p:cNvSpPr/>
            <p:nvPr/>
          </p:nvSpPr>
          <p:spPr>
            <a:xfrm>
              <a:off x="6621026" y="3660224"/>
              <a:ext cx="5365997" cy="714811"/>
            </a:xfrm>
            <a:prstGeom prst="rect">
              <a:avLst/>
            </a:prstGeom>
          </p:spPr>
          <p:txBody>
            <a:bodyPr wrap="square">
              <a:spAutoFit/>
            </a:bodyPr>
            <a:lstStyle/>
            <a:p>
              <a:pPr algn="just">
                <a:lnSpc>
                  <a:spcPct val="115000"/>
                </a:lnSpc>
                <a:spcAft>
                  <a:spcPts val="0"/>
                </a:spcAft>
              </a:pPr>
              <a:r>
                <a:rPr lang="en-US" sz="1200" dirty="0">
                  <a:latin typeface="Roboto" panose="02000000000000000000" pitchFamily="2" charset="0"/>
                  <a:ea typeface="Roboto" panose="02000000000000000000" pitchFamily="2" charset="0"/>
                  <a:cs typeface="Times New Roman" panose="02020603050405020304" pitchFamily="18" charset="0"/>
                </a:rPr>
                <a:t>The 2 largest investor is Azerbaijan, which invested 307.5 million US dollars over 10 years. The gap between gross and net FDI is insignificant - the volume of net FDI is 206.7 million US dollars.</a:t>
              </a:r>
              <a:endParaRPr lang="ru-RU" sz="1200" dirty="0">
                <a:latin typeface="Roboto" panose="02000000000000000000" pitchFamily="2" charset="0"/>
                <a:ea typeface="Roboto" panose="02000000000000000000" pitchFamily="2" charset="0"/>
                <a:cs typeface="Times New Roman" panose="02020603050405020304" pitchFamily="18" charset="0"/>
              </a:endParaRPr>
            </a:p>
          </p:txBody>
        </p:sp>
        <p:sp>
          <p:nvSpPr>
            <p:cNvPr id="22" name="TextBox 21">
              <a:extLst>
                <a:ext uri="{FF2B5EF4-FFF2-40B4-BE49-F238E27FC236}">
                  <a16:creationId xmlns:a16="http://schemas.microsoft.com/office/drawing/2014/main" id="{DCA89050-E67A-48FA-A8F7-134FAD9ED797}"/>
                </a:ext>
              </a:extLst>
            </p:cNvPr>
            <p:cNvSpPr txBox="1"/>
            <p:nvPr/>
          </p:nvSpPr>
          <p:spPr>
            <a:xfrm>
              <a:off x="6136398" y="3812233"/>
              <a:ext cx="537327" cy="461665"/>
            </a:xfrm>
            <a:prstGeom prst="rect">
              <a:avLst/>
            </a:prstGeom>
            <a:noFill/>
          </p:spPr>
          <p:txBody>
            <a:bodyPr wrap="none" rtlCol="0">
              <a:spAutoFit/>
            </a:bodyPr>
            <a:lstStyle/>
            <a:p>
              <a:r>
                <a:rPr lang="en-US" sz="2400" b="1" dirty="0">
                  <a:solidFill>
                    <a:schemeClr val="accent2"/>
                  </a:solidFill>
                  <a:latin typeface="Roboto" panose="02000000000000000000" pitchFamily="2" charset="0"/>
                  <a:ea typeface="Roboto" panose="02000000000000000000" pitchFamily="2" charset="0"/>
                </a:rPr>
                <a:t>02</a:t>
              </a:r>
              <a:endParaRPr lang="ru-RU" sz="2400" b="1" dirty="0">
                <a:solidFill>
                  <a:schemeClr val="accent2"/>
                </a:solidFill>
                <a:latin typeface="Roboto" panose="02000000000000000000" pitchFamily="2" charset="0"/>
                <a:ea typeface="Roboto" panose="02000000000000000000" pitchFamily="2" charset="0"/>
              </a:endParaRPr>
            </a:p>
          </p:txBody>
        </p:sp>
      </p:grpSp>
      <p:grpSp>
        <p:nvGrpSpPr>
          <p:cNvPr id="15" name="Group 14">
            <a:extLst>
              <a:ext uri="{FF2B5EF4-FFF2-40B4-BE49-F238E27FC236}">
                <a16:creationId xmlns:a16="http://schemas.microsoft.com/office/drawing/2014/main" id="{CE122966-B764-3AE9-E638-EAE71991C80E}"/>
              </a:ext>
            </a:extLst>
          </p:cNvPr>
          <p:cNvGrpSpPr/>
          <p:nvPr/>
        </p:nvGrpSpPr>
        <p:grpSpPr>
          <a:xfrm>
            <a:off x="6205726" y="4324592"/>
            <a:ext cx="5863084" cy="646331"/>
            <a:chOff x="6147066" y="4390453"/>
            <a:chExt cx="5863084" cy="646331"/>
          </a:xfrm>
        </p:grpSpPr>
        <p:sp>
          <p:nvSpPr>
            <p:cNvPr id="12" name="Прямоугольник 11">
              <a:extLst>
                <a:ext uri="{FF2B5EF4-FFF2-40B4-BE49-F238E27FC236}">
                  <a16:creationId xmlns:a16="http://schemas.microsoft.com/office/drawing/2014/main" id="{BFFBBEBD-1DB9-4804-AED6-F3D42E5C6476}"/>
                </a:ext>
              </a:extLst>
            </p:cNvPr>
            <p:cNvSpPr/>
            <p:nvPr/>
          </p:nvSpPr>
          <p:spPr>
            <a:xfrm>
              <a:off x="6634239" y="4390453"/>
              <a:ext cx="5375911" cy="646331"/>
            </a:xfrm>
            <a:prstGeom prst="rect">
              <a:avLst/>
            </a:prstGeom>
          </p:spPr>
          <p:txBody>
            <a:bodyPr wrap="square">
              <a:spAutoFit/>
            </a:bodyPr>
            <a:lstStyle/>
            <a:p>
              <a:r>
                <a:rPr lang="en-US" sz="1200" dirty="0">
                  <a:latin typeface="Roboto" panose="02000000000000000000" pitchFamily="2" charset="0"/>
                  <a:ea typeface="Roboto" panose="02000000000000000000" pitchFamily="2" charset="0"/>
                  <a:cs typeface="Times New Roman" panose="02020603050405020304" pitchFamily="18" charset="0"/>
                </a:rPr>
                <a:t>FDI from Turkmenistan have shown significant growth in recent years. Investors from Turkmenistan were extremely inactive until 2022. Net FDI inflow from 2013 to 2022 amounted to 4.2 million US dollars.</a:t>
              </a:r>
              <a:endParaRPr lang="ru-RU" sz="1200" dirty="0">
                <a:latin typeface="Roboto" panose="02000000000000000000" pitchFamily="2" charset="0"/>
                <a:ea typeface="Roboto" panose="02000000000000000000" pitchFamily="2" charset="0"/>
                <a:cs typeface="Times New Roman" panose="02020603050405020304" pitchFamily="18" charset="0"/>
              </a:endParaRPr>
            </a:p>
          </p:txBody>
        </p:sp>
        <p:sp>
          <p:nvSpPr>
            <p:cNvPr id="23" name="TextBox 22">
              <a:extLst>
                <a:ext uri="{FF2B5EF4-FFF2-40B4-BE49-F238E27FC236}">
                  <a16:creationId xmlns:a16="http://schemas.microsoft.com/office/drawing/2014/main" id="{7B6426BE-2043-44C0-8D34-6A940C13D30F}"/>
                </a:ext>
              </a:extLst>
            </p:cNvPr>
            <p:cNvSpPr txBox="1"/>
            <p:nvPr/>
          </p:nvSpPr>
          <p:spPr>
            <a:xfrm>
              <a:off x="6147066" y="4516251"/>
              <a:ext cx="537327" cy="461665"/>
            </a:xfrm>
            <a:prstGeom prst="rect">
              <a:avLst/>
            </a:prstGeom>
            <a:noFill/>
          </p:spPr>
          <p:txBody>
            <a:bodyPr wrap="none" rtlCol="0">
              <a:spAutoFit/>
            </a:bodyPr>
            <a:lstStyle/>
            <a:p>
              <a:r>
                <a:rPr lang="en-US" sz="2400" b="1" dirty="0">
                  <a:solidFill>
                    <a:schemeClr val="accent2"/>
                  </a:solidFill>
                  <a:latin typeface="Roboto" panose="02000000000000000000" pitchFamily="2" charset="0"/>
                  <a:ea typeface="Roboto" panose="02000000000000000000" pitchFamily="2" charset="0"/>
                </a:rPr>
                <a:t>03</a:t>
              </a:r>
              <a:endParaRPr lang="ru-RU" sz="2400" b="1" dirty="0">
                <a:solidFill>
                  <a:schemeClr val="accent2"/>
                </a:solidFill>
                <a:latin typeface="Roboto" panose="02000000000000000000" pitchFamily="2" charset="0"/>
                <a:ea typeface="Roboto" panose="02000000000000000000" pitchFamily="2" charset="0"/>
              </a:endParaRPr>
            </a:p>
          </p:txBody>
        </p:sp>
      </p:grpSp>
      <p:grpSp>
        <p:nvGrpSpPr>
          <p:cNvPr id="16" name="Group 15">
            <a:extLst>
              <a:ext uri="{FF2B5EF4-FFF2-40B4-BE49-F238E27FC236}">
                <a16:creationId xmlns:a16="http://schemas.microsoft.com/office/drawing/2014/main" id="{F9382BEA-FA61-3C39-B51E-5772DC17E56D}"/>
              </a:ext>
            </a:extLst>
          </p:cNvPr>
          <p:cNvGrpSpPr/>
          <p:nvPr/>
        </p:nvGrpSpPr>
        <p:grpSpPr>
          <a:xfrm>
            <a:off x="6205726" y="5157004"/>
            <a:ext cx="5769426" cy="472878"/>
            <a:chOff x="6128772" y="5259856"/>
            <a:chExt cx="5769426" cy="472878"/>
          </a:xfrm>
        </p:grpSpPr>
        <p:sp>
          <p:nvSpPr>
            <p:cNvPr id="24" name="TextBox 23">
              <a:extLst>
                <a:ext uri="{FF2B5EF4-FFF2-40B4-BE49-F238E27FC236}">
                  <a16:creationId xmlns:a16="http://schemas.microsoft.com/office/drawing/2014/main" id="{149CBA11-6B97-441B-9352-D4CB8C46339A}"/>
                </a:ext>
              </a:extLst>
            </p:cNvPr>
            <p:cNvSpPr txBox="1"/>
            <p:nvPr/>
          </p:nvSpPr>
          <p:spPr>
            <a:xfrm>
              <a:off x="6128772" y="5259856"/>
              <a:ext cx="537327" cy="461665"/>
            </a:xfrm>
            <a:prstGeom prst="rect">
              <a:avLst/>
            </a:prstGeom>
            <a:noFill/>
          </p:spPr>
          <p:txBody>
            <a:bodyPr wrap="none" rtlCol="0">
              <a:spAutoFit/>
            </a:bodyPr>
            <a:lstStyle/>
            <a:p>
              <a:r>
                <a:rPr lang="en-US" sz="2400" b="1" dirty="0">
                  <a:solidFill>
                    <a:schemeClr val="accent2"/>
                  </a:solidFill>
                  <a:latin typeface="Roboto" panose="02000000000000000000" pitchFamily="2" charset="0"/>
                  <a:ea typeface="Roboto" panose="02000000000000000000" pitchFamily="2" charset="0"/>
                </a:rPr>
                <a:t>04</a:t>
              </a:r>
              <a:endParaRPr lang="ru-RU" sz="2400" b="1" dirty="0">
                <a:solidFill>
                  <a:schemeClr val="accent2"/>
                </a:solidFill>
                <a:latin typeface="Roboto" panose="02000000000000000000" pitchFamily="2" charset="0"/>
                <a:ea typeface="Roboto" panose="02000000000000000000" pitchFamily="2" charset="0"/>
              </a:endParaRPr>
            </a:p>
          </p:txBody>
        </p:sp>
        <p:sp>
          <p:nvSpPr>
            <p:cNvPr id="26" name="Прямоугольник 25">
              <a:extLst>
                <a:ext uri="{FF2B5EF4-FFF2-40B4-BE49-F238E27FC236}">
                  <a16:creationId xmlns:a16="http://schemas.microsoft.com/office/drawing/2014/main" id="{880899BD-C7E1-4E74-BBC8-BDE9EA33F1F8}"/>
                </a:ext>
              </a:extLst>
            </p:cNvPr>
            <p:cNvSpPr/>
            <p:nvPr/>
          </p:nvSpPr>
          <p:spPr>
            <a:xfrm>
              <a:off x="6609276" y="5271069"/>
              <a:ext cx="5288922" cy="461665"/>
            </a:xfrm>
            <a:prstGeom prst="rect">
              <a:avLst/>
            </a:prstGeom>
          </p:spPr>
          <p:txBody>
            <a:bodyPr wrap="square">
              <a:spAutoFit/>
            </a:bodyPr>
            <a:lstStyle/>
            <a:p>
              <a:r>
                <a:rPr lang="en-US" sz="1200" dirty="0">
                  <a:latin typeface="Roboto" panose="02000000000000000000" pitchFamily="2" charset="0"/>
                  <a:ea typeface="Roboto" panose="02000000000000000000" pitchFamily="2" charset="0"/>
                  <a:cs typeface="Times New Roman" panose="02020603050405020304" pitchFamily="18" charset="0"/>
                </a:rPr>
                <a:t>Iran's gross FDI inflow decreased by 40% compared to 2022 and amounted to 19.5 million US dollars, while the net inflow was 19 million US dollars.</a:t>
              </a:r>
              <a:endParaRPr lang="ru-RU" sz="1200" dirty="0">
                <a:latin typeface="Roboto" panose="02000000000000000000" pitchFamily="2" charset="0"/>
                <a:ea typeface="Roboto" panose="02000000000000000000" pitchFamily="2" charset="0"/>
                <a:cs typeface="Times New Roman" panose="02020603050405020304" pitchFamily="18" charset="0"/>
              </a:endParaRPr>
            </a:p>
          </p:txBody>
        </p:sp>
      </p:grpSp>
    </p:spTree>
    <p:extLst>
      <p:ext uri="{BB962C8B-B14F-4D97-AF65-F5344CB8AC3E}">
        <p14:creationId xmlns:p14="http://schemas.microsoft.com/office/powerpoint/2010/main" val="193429818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Тема Office">
  <a:themeElements>
    <a:clrScheme name="Мои цвета">
      <a:dk1>
        <a:srgbClr val="44546A"/>
      </a:dk1>
      <a:lt1>
        <a:srgbClr val="FFFFFF"/>
      </a:lt1>
      <a:dk2>
        <a:srgbClr val="AB3428"/>
      </a:dk2>
      <a:lt2>
        <a:srgbClr val="EB8A90"/>
      </a:lt2>
      <a:accent1>
        <a:srgbClr val="8ECAE6"/>
      </a:accent1>
      <a:accent2>
        <a:srgbClr val="219EBC"/>
      </a:accent2>
      <a:accent3>
        <a:srgbClr val="06A77D"/>
      </a:accent3>
      <a:accent4>
        <a:srgbClr val="FFB703"/>
      </a:accent4>
      <a:accent5>
        <a:srgbClr val="FB8500"/>
      </a:accent5>
      <a:accent6>
        <a:srgbClr val="0077B6"/>
      </a:accent6>
      <a:hlink>
        <a:srgbClr val="06A77D"/>
      </a:hlink>
      <a:folHlink>
        <a:srgbClr val="023047"/>
      </a:folHlink>
    </a:clrScheme>
    <a:fontScheme name="Мой шрифт">
      <a:majorFont>
        <a:latin typeface="Montserrat SemiBold"/>
        <a:ea typeface=""/>
        <a:cs typeface=""/>
      </a:majorFont>
      <a:minorFont>
        <a:latin typeface="Montserrat"/>
        <a:ea typeface=""/>
        <a:cs typeface=""/>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deff24bb-2089-4400-8c8e-f71e680378b2}" enabled="0" method="" siteId="{deff24bb-2089-4400-8c8e-f71e680378b2}" removed="1"/>
</clbl:labelList>
</file>

<file path=docProps/app.xml><?xml version="1.0" encoding="utf-8"?>
<Properties xmlns="http://schemas.openxmlformats.org/officeDocument/2006/extended-properties" xmlns:vt="http://schemas.openxmlformats.org/officeDocument/2006/docPropsVTypes">
  <Template>Office 2013 - 2022 Theme</Template>
  <TotalTime>2151</TotalTime>
  <Words>3932</Words>
  <Application>Microsoft Office PowerPoint</Application>
  <PresentationFormat>Widescreen</PresentationFormat>
  <Paragraphs>312</Paragraphs>
  <Slides>24</Slides>
  <Notes>4</Notes>
  <HiddenSlides>0</HiddenSlides>
  <MMClips>0</MMClips>
  <ScaleCrop>false</ScaleCrop>
  <HeadingPairs>
    <vt:vector size="8" baseType="variant">
      <vt:variant>
        <vt:lpstr>Fonts Used</vt:lpstr>
      </vt:variant>
      <vt:variant>
        <vt:i4>12</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8" baseType="lpstr">
      <vt:lpstr>Arial</vt:lpstr>
      <vt:lpstr>Calibri</vt:lpstr>
      <vt:lpstr>KPMG Bold</vt:lpstr>
      <vt:lpstr>KPMG Cyrillic Bold</vt:lpstr>
      <vt:lpstr>Lato Light</vt:lpstr>
      <vt:lpstr>Montserrat</vt:lpstr>
      <vt:lpstr>Montserrat SemiBold</vt:lpstr>
      <vt:lpstr>Roboto</vt:lpstr>
      <vt:lpstr>Roboto Medium</vt:lpstr>
      <vt:lpstr>Times New Roman</vt:lpstr>
      <vt:lpstr>Verdana</vt:lpstr>
      <vt:lpstr>Wingdings</vt:lpstr>
      <vt:lpstr>Тема Office</vt:lpstr>
      <vt:lpstr>think-cell Slide</vt:lpstr>
      <vt:lpstr>PowerPoint Presentation</vt:lpstr>
      <vt:lpstr>PowerPoint Presentation</vt:lpstr>
      <vt:lpstr>Analysis of the structure and dynamics of trade between Kazakhstan and the ECO countries over the past 10 years</vt:lpstr>
      <vt:lpstr>Structural analysis of trade with ECO countries demonstrates the diversification of the export basket of Kazakhstan</vt:lpstr>
      <vt:lpstr>The structure of imports of the Republic of Kazakhstan from the ECO countries has a pronounced non-raw material character </vt:lpstr>
      <vt:lpstr>In the country-by-country breakdown of Kazakhstan's trade relations with the ECO, several key trends can be identified </vt:lpstr>
      <vt:lpstr>PowerPoint Presentation</vt:lpstr>
      <vt:lpstr>PowerPoint Presentation</vt:lpstr>
      <vt:lpstr>Analysis of cooperation and investment relations of the Republic of Kazakhstan with the ECO countries</vt:lpstr>
      <vt:lpstr>PowerPoint Presentation</vt:lpstr>
      <vt:lpstr>PowerPoint Presentation</vt:lpstr>
      <vt:lpstr>PowerPoint Presentation</vt:lpstr>
      <vt:lpstr>PowerPoint Presentation</vt:lpstr>
      <vt:lpstr>Study of the essential content and structural content of cooperation and investment potential of the ECO member countries</vt:lpstr>
      <vt:lpstr>PowerPoint Presentation</vt:lpstr>
      <vt:lpstr>Potential for investment cooperation</vt:lpstr>
      <vt:lpstr>The most important areas of investment</vt:lpstr>
      <vt:lpstr>Construction of a scheme for optimizing the structure of Kazakhstan's exports within the framework of the ECO markets</vt:lpstr>
      <vt:lpstr>Construction of a scheme for optimizing the structure of Kazakhstan's exports within the framework of the ECO markets</vt:lpstr>
      <vt:lpstr>Construction of a scheme for optimizing the structure of Kazakhstan's exports within the framework of the ECO markets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Temirlan Khaibrakhmanov</dc:creator>
  <cp:lastModifiedBy>Jandos Asanov</cp:lastModifiedBy>
  <cp:revision>95</cp:revision>
  <dcterms:created xsi:type="dcterms:W3CDTF">2024-05-17T06:54:56Z</dcterms:created>
  <dcterms:modified xsi:type="dcterms:W3CDTF">2025-01-30T07:36:09Z</dcterms:modified>
</cp:coreProperties>
</file>